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1" d="100"/>
          <a:sy n="61" d="100"/>
        </p:scale>
        <p:origin x="-1258" y="-1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3455826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y subtítulo">
    <p:spTree>
      <p:nvGrpSpPr>
        <p:cNvPr id="1" name=""/>
        <p:cNvGrpSpPr/>
        <p:nvPr/>
      </p:nvGrpSpPr>
      <p:grpSpPr>
        <a:xfrm>
          <a:off x="0" y="0"/>
          <a:ext cx="0" cy="0"/>
          <a:chOff x="0" y="0"/>
          <a:chExt cx="0" cy="0"/>
        </a:xfrm>
      </p:grpSpPr>
      <p:sp>
        <p:nvSpPr>
          <p:cNvPr id="12" name="Línea"/>
          <p:cNvSpPr/>
          <p:nvPr/>
        </p:nvSpPr>
        <p:spPr>
          <a:xfrm>
            <a:off x="571500" y="4749800"/>
            <a:ext cx="11868094"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Texto del título"/>
          <p:cNvSpPr txBox="1">
            <a:spLocks noGrp="1"/>
          </p:cNvSpPr>
          <p:nvPr>
            <p:ph type="title"/>
          </p:nvPr>
        </p:nvSpPr>
        <p:spPr>
          <a:xfrm>
            <a:off x="571500" y="1320800"/>
            <a:ext cx="11861800" cy="3175000"/>
          </a:xfrm>
          <a:prstGeom prst="rect">
            <a:avLst/>
          </a:prstGeom>
        </p:spPr>
        <p:txBody>
          <a:bodyPr/>
          <a:lstStyle/>
          <a:p>
            <a:r>
              <a:t>Texto del título</a:t>
            </a:r>
          </a:p>
        </p:txBody>
      </p:sp>
      <p:sp>
        <p:nvSpPr>
          <p:cNvPr id="14" name="Nivel de texto 1…"/>
          <p:cNvSpPr txBox="1">
            <a:spLocks noGrp="1"/>
          </p:cNvSpPr>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sp>
        <p:nvSpPr>
          <p:cNvPr id="15"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sp>
        <p:nvSpPr>
          <p:cNvPr id="101" name="– Juan López"/>
          <p:cNvSpPr txBox="1">
            <a:spLocks noGrp="1"/>
          </p:cNvSpPr>
          <p:nvPr>
            <p:ph type="body" sz="quarter" idx="13"/>
          </p:nvPr>
        </p:nvSpPr>
        <p:spPr>
          <a:xfrm>
            <a:off x="1270000" y="6362700"/>
            <a:ext cx="10464800" cy="498422"/>
          </a:xfrm>
          <a:prstGeom prst="rect">
            <a:avLst/>
          </a:prstGeom>
        </p:spPr>
        <p:txBody>
          <a:bodyPr>
            <a:spAutoFit/>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stStyle>
          <a:p>
            <a:r>
              <a:t>– Juan López</a:t>
            </a:r>
          </a:p>
        </p:txBody>
      </p:sp>
      <p:sp>
        <p:nvSpPr>
          <p:cNvPr id="102" name="“Escribir una cita aquí”"/>
          <p:cNvSpPr txBox="1">
            <a:spLocks noGrp="1"/>
          </p:cNvSpPr>
          <p:nvPr>
            <p:ph type="body" sz="quarter" idx="14"/>
          </p:nvPr>
        </p:nvSpPr>
        <p:spPr>
          <a:xfrm>
            <a:off x="1270000" y="4292600"/>
            <a:ext cx="10464800" cy="711200"/>
          </a:xfrm>
          <a:prstGeom prst="rect">
            <a:avLst/>
          </a:prstGeom>
        </p:spPr>
        <p:txBody>
          <a:bodyPr anchor="ctr">
            <a:spAutoFit/>
          </a:bodyPr>
          <a:lstStyle>
            <a:lvl1pPr marL="0" indent="0" algn="ctr" defTabSz="457200">
              <a:spcBef>
                <a:spcPts val="2400"/>
              </a:spcBef>
              <a:buSzTx/>
              <a:buFontTx/>
              <a:buNone/>
              <a:defRPr sz="4000"/>
            </a:lvl1pPr>
          </a:lstStyle>
          <a:p>
            <a:r>
              <a:t>“Escribir una cita aquí”</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10" name="Imagen"/>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1"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18"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sp>
        <p:nvSpPr>
          <p:cNvPr id="22" name="Línea"/>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 name="Imagen"/>
          <p:cNvSpPr>
            <a:spLocks noGrp="1"/>
          </p:cNvSpPr>
          <p:nvPr>
            <p:ph type="pic" idx="13"/>
          </p:nvPr>
        </p:nvSpPr>
        <p:spPr>
          <a:xfrm>
            <a:off x="1217755" y="503435"/>
            <a:ext cx="11280490" cy="6587630"/>
          </a:xfrm>
          <a:prstGeom prst="rect">
            <a:avLst/>
          </a:prstGeom>
        </p:spPr>
        <p:txBody>
          <a:bodyPr lIns="91439" tIns="45719" rIns="91439" bIns="45719">
            <a:noAutofit/>
          </a:bodyPr>
          <a:lstStyle/>
          <a:p>
            <a:endParaRPr/>
          </a:p>
        </p:txBody>
      </p:sp>
      <p:sp>
        <p:nvSpPr>
          <p:cNvPr id="24" name="Texto del título"/>
          <p:cNvSpPr txBox="1">
            <a:spLocks noGrp="1"/>
          </p:cNvSpPr>
          <p:nvPr>
            <p:ph type="title"/>
          </p:nvPr>
        </p:nvSpPr>
        <p:spPr>
          <a:xfrm>
            <a:off x="1409700" y="7785100"/>
            <a:ext cx="4685308" cy="1701800"/>
          </a:xfrm>
          <a:prstGeom prst="rect">
            <a:avLst/>
          </a:prstGeom>
        </p:spPr>
        <p:txBody>
          <a:bodyPr anchor="ctr"/>
          <a:lstStyle>
            <a:lvl1pPr algn="r"/>
          </a:lstStyle>
          <a:p>
            <a:r>
              <a:t>Texto del título</a:t>
            </a:r>
          </a:p>
        </p:txBody>
      </p:sp>
      <p:sp>
        <p:nvSpPr>
          <p:cNvPr id="25" name="Nivel de texto 1…"/>
          <p:cNvSpPr txBox="1">
            <a:spLocks noGrp="1"/>
          </p:cNvSpPr>
          <p:nvPr>
            <p:ph type="body" sz="quarter" idx="1"/>
          </p:nvPr>
        </p:nvSpPr>
        <p:spPr>
          <a:xfrm>
            <a:off x="7823200" y="8432863"/>
            <a:ext cx="4953000" cy="508001"/>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sp>
        <p:nvSpPr>
          <p:cNvPr id="26"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33" name="Texto del título"/>
          <p:cNvSpPr txBox="1">
            <a:spLocks noGrp="1"/>
          </p:cNvSpPr>
          <p:nvPr>
            <p:ph type="title"/>
          </p:nvPr>
        </p:nvSpPr>
        <p:spPr>
          <a:xfrm>
            <a:off x="571500" y="3289300"/>
            <a:ext cx="11861800" cy="3175000"/>
          </a:xfrm>
          <a:prstGeom prst="rect">
            <a:avLst/>
          </a:prstGeom>
        </p:spPr>
        <p:txBody>
          <a:bodyPr anchor="ctr"/>
          <a:lstStyle/>
          <a:p>
            <a:r>
              <a:t>Texto del título</a:t>
            </a:r>
          </a:p>
        </p:txBody>
      </p:sp>
      <p:sp>
        <p:nvSpPr>
          <p:cNvPr id="34"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sp>
        <p:nvSpPr>
          <p:cNvPr id="41" name="Línea"/>
          <p:cNvSpPr/>
          <p:nvPr/>
        </p:nvSpPr>
        <p:spPr>
          <a:xfrm>
            <a:off x="571500"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 name="Imagen"/>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43" name="Texto del título"/>
          <p:cNvSpPr txBox="1">
            <a:spLocks noGrp="1"/>
          </p:cNvSpPr>
          <p:nvPr>
            <p:ph type="title"/>
          </p:nvPr>
        </p:nvSpPr>
        <p:spPr>
          <a:xfrm>
            <a:off x="571500" y="1435100"/>
            <a:ext cx="5334000" cy="3175000"/>
          </a:xfrm>
          <a:prstGeom prst="rect">
            <a:avLst/>
          </a:prstGeom>
        </p:spPr>
        <p:txBody>
          <a:bodyPr/>
          <a:lstStyle/>
          <a:p>
            <a:r>
              <a:t>Texto del título</a:t>
            </a:r>
          </a:p>
        </p:txBody>
      </p:sp>
      <p:sp>
        <p:nvSpPr>
          <p:cNvPr id="44" name="Nivel de texto 1…"/>
          <p:cNvSpPr txBox="1">
            <a:spLocks noGrp="1"/>
          </p:cNvSpPr>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sp>
        <p:nvSpPr>
          <p:cNvPr id="45"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52" name="Texto del título"/>
          <p:cNvSpPr txBox="1">
            <a:spLocks noGrp="1"/>
          </p:cNvSpPr>
          <p:nvPr>
            <p:ph type="title"/>
          </p:nvPr>
        </p:nvSpPr>
        <p:spPr>
          <a:prstGeom prst="rect">
            <a:avLst/>
          </a:prstGeom>
        </p:spPr>
        <p:txBody>
          <a:bodyPr/>
          <a:lstStyle/>
          <a:p>
            <a:r>
              <a:t>Texto del título</a:t>
            </a:r>
          </a:p>
        </p:txBody>
      </p:sp>
      <p:sp>
        <p:nvSpPr>
          <p:cNvPr id="53"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60" name="Texto del título"/>
          <p:cNvSpPr txBox="1">
            <a:spLocks noGrp="1"/>
          </p:cNvSpPr>
          <p:nvPr>
            <p:ph type="title"/>
          </p:nvPr>
        </p:nvSpPr>
        <p:spPr>
          <a:prstGeom prst="rect">
            <a:avLst/>
          </a:prstGeom>
        </p:spPr>
        <p:txBody>
          <a:bodyPr/>
          <a:lstStyle/>
          <a:p>
            <a:r>
              <a:t>Texto del título</a:t>
            </a:r>
          </a:p>
        </p:txBody>
      </p:sp>
      <p:sp>
        <p:nvSpPr>
          <p:cNvPr id="6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2"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sp>
        <p:nvSpPr>
          <p:cNvPr id="69" name="Línea"/>
          <p:cNvSpPr/>
          <p:nvPr/>
        </p:nvSpPr>
        <p:spPr>
          <a:xfrm>
            <a:off x="571500" y="1968500"/>
            <a:ext cx="5073394" cy="133"/>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 name="Imagen"/>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71" name="Texto del título"/>
          <p:cNvSpPr txBox="1">
            <a:spLocks noGrp="1"/>
          </p:cNvSpPr>
          <p:nvPr>
            <p:ph type="title"/>
          </p:nvPr>
        </p:nvSpPr>
        <p:spPr>
          <a:xfrm>
            <a:off x="571500" y="330200"/>
            <a:ext cx="5080000" cy="1397000"/>
          </a:xfrm>
          <a:prstGeom prst="rect">
            <a:avLst/>
          </a:prstGeom>
        </p:spPr>
        <p:txBody>
          <a:bodyPr/>
          <a:lstStyle/>
          <a:p>
            <a:r>
              <a:t>Texto del título</a:t>
            </a:r>
          </a:p>
        </p:txBody>
      </p:sp>
      <p:sp>
        <p:nvSpPr>
          <p:cNvPr id="72" name="Nivel de texto 1…"/>
          <p:cNvSpPr txBox="1">
            <a:spLocks noGrp="1"/>
          </p:cNvSpPr>
          <p:nvPr>
            <p:ph type="body" sz="half" idx="1"/>
          </p:nvPr>
        </p:nvSpPr>
        <p:spPr>
          <a:xfrm>
            <a:off x="571500" y="2222500"/>
            <a:ext cx="5080000" cy="6667500"/>
          </a:xfrm>
          <a:prstGeom prst="rect">
            <a:avLst/>
          </a:prstGeom>
        </p:spPr>
        <p:txBody>
          <a:bodyPr/>
          <a:lstStyle>
            <a:lvl1pPr marL="330200" indent="-330200">
              <a:spcBef>
                <a:spcPts val="3000"/>
              </a:spcBef>
              <a:defRPr sz="2600">
                <a:latin typeface="Helvetica Neue"/>
                <a:ea typeface="Helvetica Neue"/>
                <a:cs typeface="Helvetica Neue"/>
                <a:sym typeface="Helvetica Neue"/>
              </a:defRPr>
            </a:lvl1pPr>
            <a:lvl2pPr marL="660400" indent="-330200">
              <a:spcBef>
                <a:spcPts val="3000"/>
              </a:spcBef>
              <a:defRPr sz="2600">
                <a:latin typeface="Helvetica Neue"/>
                <a:ea typeface="Helvetica Neue"/>
                <a:cs typeface="Helvetica Neue"/>
                <a:sym typeface="Helvetica Neue"/>
              </a:defRPr>
            </a:lvl2pPr>
            <a:lvl3pPr marL="990600" indent="-330200">
              <a:spcBef>
                <a:spcPts val="3000"/>
              </a:spcBef>
              <a:defRPr sz="2600">
                <a:latin typeface="Helvetica Neue"/>
                <a:ea typeface="Helvetica Neue"/>
                <a:cs typeface="Helvetica Neue"/>
                <a:sym typeface="Helvetica Neue"/>
              </a:defRPr>
            </a:lvl3pPr>
            <a:lvl4pPr marL="1320800" indent="-330200">
              <a:spcBef>
                <a:spcPts val="3000"/>
              </a:spcBef>
              <a:defRPr sz="2600">
                <a:latin typeface="Helvetica Neue"/>
                <a:ea typeface="Helvetica Neue"/>
                <a:cs typeface="Helvetica Neue"/>
                <a:sym typeface="Helvetica Neue"/>
              </a:defRPr>
            </a:lvl4pPr>
            <a:lvl5pPr marL="1651000" indent="-330200">
              <a:spcBef>
                <a:spcPts val="3000"/>
              </a:spcBef>
              <a:defRPr sz="2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sp>
        <p:nvSpPr>
          <p:cNvPr id="73" name="Número de diapositiva"/>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80" name="Nivel de texto 1…"/>
          <p:cNvSpPr txBox="1">
            <a:spLocks noGrp="1"/>
          </p:cNvSpPr>
          <p:nvPr>
            <p:ph type="body" idx="1"/>
          </p:nvPr>
        </p:nvSpPr>
        <p:spPr>
          <a:xfrm>
            <a:off x="889000" y="889000"/>
            <a:ext cx="11214100" cy="79629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1"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fotos">
    <p:spTree>
      <p:nvGrpSpPr>
        <p:cNvPr id="1" name=""/>
        <p:cNvGrpSpPr/>
        <p:nvPr/>
      </p:nvGrpSpPr>
      <p:grpSpPr>
        <a:xfrm>
          <a:off x="0" y="0"/>
          <a:ext cx="0" cy="0"/>
          <a:chOff x="0" y="0"/>
          <a:chExt cx="0" cy="0"/>
        </a:xfrm>
      </p:grpSpPr>
      <p:sp>
        <p:nvSpPr>
          <p:cNvPr id="88" name="Línea"/>
          <p:cNvSpPr/>
          <p:nvPr/>
        </p:nvSpPr>
        <p:spPr>
          <a:xfrm flipH="1">
            <a:off x="9055098" y="508000"/>
            <a:ext cx="128" cy="7975631"/>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9" name="Línea"/>
          <p:cNvSpPr/>
          <p:nvPr/>
        </p:nvSpPr>
        <p:spPr>
          <a:xfrm>
            <a:off x="9055096" y="4464050"/>
            <a:ext cx="3448503" cy="5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0" name="Imagen"/>
          <p:cNvSpPr>
            <a:spLocks noGrp="1"/>
          </p:cNvSpPr>
          <p:nvPr>
            <p:ph type="pic" sz="quarter" idx="13"/>
          </p:nvPr>
        </p:nvSpPr>
        <p:spPr>
          <a:xfrm>
            <a:off x="9220200" y="4622800"/>
            <a:ext cx="3276600" cy="3860800"/>
          </a:xfrm>
          <a:prstGeom prst="rect">
            <a:avLst/>
          </a:prstGeom>
        </p:spPr>
        <p:txBody>
          <a:bodyPr lIns="91439" tIns="45719" rIns="91439" bIns="45719">
            <a:noAutofit/>
          </a:bodyPr>
          <a:lstStyle/>
          <a:p>
            <a:endParaRPr/>
          </a:p>
        </p:txBody>
      </p:sp>
      <p:sp>
        <p:nvSpPr>
          <p:cNvPr id="91" name="Imagen"/>
          <p:cNvSpPr>
            <a:spLocks noGrp="1"/>
          </p:cNvSpPr>
          <p:nvPr>
            <p:ph type="pic" sz="quarter" idx="14"/>
          </p:nvPr>
        </p:nvSpPr>
        <p:spPr>
          <a:xfrm>
            <a:off x="9220200" y="508000"/>
            <a:ext cx="3276600" cy="3797300"/>
          </a:xfrm>
          <a:prstGeom prst="rect">
            <a:avLst/>
          </a:prstGeom>
        </p:spPr>
        <p:txBody>
          <a:bodyPr lIns="91439" tIns="45719" rIns="91439" bIns="45719">
            <a:noAutofit/>
          </a:bodyPr>
          <a:lstStyle/>
          <a:p>
            <a:endParaRPr/>
          </a:p>
        </p:txBody>
      </p:sp>
      <p:sp>
        <p:nvSpPr>
          <p:cNvPr id="92" name="Imagen"/>
          <p:cNvSpPr>
            <a:spLocks noGrp="1"/>
          </p:cNvSpPr>
          <p:nvPr>
            <p:ph type="pic" idx="15"/>
          </p:nvPr>
        </p:nvSpPr>
        <p:spPr>
          <a:xfrm>
            <a:off x="520700" y="508000"/>
            <a:ext cx="8369300" cy="7975600"/>
          </a:xfrm>
          <a:prstGeom prst="rect">
            <a:avLst/>
          </a:prstGeom>
        </p:spPr>
        <p:txBody>
          <a:bodyPr lIns="91439" tIns="45719" rIns="91439" bIns="45719">
            <a:noAutofit/>
          </a:bodyPr>
          <a:lstStyle/>
          <a:p>
            <a:endParaRPr/>
          </a:p>
        </p:txBody>
      </p:sp>
      <p:sp>
        <p:nvSpPr>
          <p:cNvPr id="93" name="Nivel de texto 1…"/>
          <p:cNvSpPr txBox="1">
            <a:spLocks noGrp="1"/>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ínea"/>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Texto del título"/>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Texto del título</a:t>
            </a:r>
          </a:p>
        </p:txBody>
      </p:sp>
      <p:sp>
        <p:nvSpPr>
          <p:cNvPr id="4" name="Nivel de texto 1…"/>
          <p:cNvSpPr txBox="1">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43.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3.png"/><Relationship Id="rId2" Type="http://schemas.openxmlformats.org/officeDocument/2006/relationships/image" Target="../media/image64.jpeg"/><Relationship Id="rId1" Type="http://schemas.openxmlformats.org/officeDocument/2006/relationships/slideLayout" Target="../slideLayouts/slideLayout5.xml"/><Relationship Id="rId6" Type="http://schemas.openxmlformats.org/officeDocument/2006/relationships/image" Target="../media/image68.png"/><Relationship Id="rId11" Type="http://schemas.openxmlformats.org/officeDocument/2006/relationships/image" Target="../media/image72.jpeg"/><Relationship Id="rId5" Type="http://schemas.openxmlformats.org/officeDocument/2006/relationships/image" Target="../media/image67.jpe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47.jpeg"/><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2.xml"/><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2.xml"/><Relationship Id="rId5" Type="http://schemas.openxmlformats.org/officeDocument/2006/relationships/image" Target="../media/image95.jpeg"/><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jpeg"/><Relationship Id="rId9" Type="http://schemas.openxmlformats.org/officeDocument/2006/relationships/image" Target="../media/image105.pn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2.xml"/><Relationship Id="rId5" Type="http://schemas.openxmlformats.org/officeDocument/2006/relationships/image" Target="../media/image110.png"/><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13.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ci.be/Nomenclature/Standards/353g02-en.pdf" TargetMode="Externa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FullSizeRender 9.jpg" descr="FullSizeRender 9.jpg"/>
          <p:cNvPicPr>
            <a:picLocks noChangeAspect="1"/>
          </p:cNvPicPr>
          <p:nvPr/>
        </p:nvPicPr>
        <p:blipFill>
          <a:blip r:embed="rId2">
            <a:extLst/>
          </a:blip>
          <a:srcRect r="18269"/>
          <a:stretch>
            <a:fillRect/>
          </a:stretch>
        </p:blipFill>
        <p:spPr>
          <a:xfrm>
            <a:off x="-839193" y="15467"/>
            <a:ext cx="14683176" cy="9722641"/>
          </a:xfrm>
          <a:prstGeom prst="rect">
            <a:avLst/>
          </a:prstGeom>
          <a:ln w="12700">
            <a:miter lim="400000"/>
          </a:ln>
        </p:spPr>
      </p:pic>
      <p:sp>
        <p:nvSpPr>
          <p:cNvPr id="128" name="CIMARRON  URUGUAYO"/>
          <p:cNvSpPr txBox="1">
            <a:spLocks noGrp="1"/>
          </p:cNvSpPr>
          <p:nvPr>
            <p:ph type="ctrTitle"/>
          </p:nvPr>
        </p:nvSpPr>
        <p:spPr>
          <a:xfrm>
            <a:off x="571500" y="1549528"/>
            <a:ext cx="11861800" cy="3175001"/>
          </a:xfrm>
          <a:prstGeom prst="rect">
            <a:avLst/>
          </a:prstGeom>
        </p:spPr>
        <p:txBody>
          <a:bodyPr/>
          <a:lstStyle/>
          <a:p>
            <a:r>
              <a:t>CIMARRON  URUGUAYO</a:t>
            </a:r>
          </a:p>
        </p:txBody>
      </p:sp>
      <p:pic>
        <p:nvPicPr>
          <p:cNvPr id="129" name="logo.png" descr="logo.png"/>
          <p:cNvPicPr>
            <a:picLocks noChangeAspect="1"/>
          </p:cNvPicPr>
          <p:nvPr/>
        </p:nvPicPr>
        <p:blipFill>
          <a:blip r:embed="rId3">
            <a:extLst/>
          </a:blip>
          <a:stretch>
            <a:fillRect/>
          </a:stretch>
        </p:blipFill>
        <p:spPr>
          <a:xfrm>
            <a:off x="483855" y="8051864"/>
            <a:ext cx="1329185" cy="1329185"/>
          </a:xfrm>
          <a:prstGeom prst="rect">
            <a:avLst/>
          </a:prstGeom>
          <a:ln w="12700">
            <a:miter lim="400000"/>
          </a:ln>
        </p:spPr>
      </p:pic>
      <p:pic>
        <p:nvPicPr>
          <p:cNvPr id="130" name="KCU.gif" descr="KCU.gif"/>
          <p:cNvPicPr>
            <a:picLocks noChangeAspect="1"/>
          </p:cNvPicPr>
          <p:nvPr/>
        </p:nvPicPr>
        <p:blipFill>
          <a:blip r:embed="rId4">
            <a:extLst/>
          </a:blip>
          <a:stretch>
            <a:fillRect/>
          </a:stretch>
        </p:blipFill>
        <p:spPr>
          <a:xfrm>
            <a:off x="2285618" y="8013731"/>
            <a:ext cx="1329185" cy="1405450"/>
          </a:xfrm>
          <a:prstGeom prst="rect">
            <a:avLst/>
          </a:prstGeom>
          <a:ln w="12700">
            <a:miter lim="400000"/>
          </a:ln>
        </p:spPr>
      </p:pic>
      <p:sp>
        <p:nvSpPr>
          <p:cNvPr id="131" name="Kennel Club Uruguayo -  Feb.2017"/>
          <p:cNvSpPr txBox="1"/>
          <p:nvPr/>
        </p:nvSpPr>
        <p:spPr>
          <a:xfrm>
            <a:off x="6888797" y="8876227"/>
            <a:ext cx="5831206"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Kennel Club Uruguayo -  Feb.2017</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C1EADBA0-2C69-4853-A228-65BE9F9F152A.JPG" descr="C1EADBA0-2C69-4853-A228-65BE9F9F152A.JPG"/>
          <p:cNvPicPr>
            <a:picLocks noChangeAspect="1"/>
          </p:cNvPicPr>
          <p:nvPr/>
        </p:nvPicPr>
        <p:blipFill>
          <a:blip r:embed="rId2">
            <a:extLst/>
          </a:blip>
          <a:stretch>
            <a:fillRect/>
          </a:stretch>
        </p:blipFill>
        <p:spPr>
          <a:xfrm>
            <a:off x="-2252579" y="-80116"/>
            <a:ext cx="17509958" cy="9825031"/>
          </a:xfrm>
          <a:prstGeom prst="rect">
            <a:avLst/>
          </a:prstGeom>
          <a:ln w="12700">
            <a:miter lim="400000"/>
          </a:ln>
        </p:spPr>
      </p:pic>
      <p:sp>
        <p:nvSpPr>
          <p:cNvPr id="177" name="Temperament / Behavior"/>
          <p:cNvSpPr txBox="1">
            <a:spLocks noGrp="1"/>
          </p:cNvSpPr>
          <p:nvPr>
            <p:ph type="title"/>
          </p:nvPr>
        </p:nvSpPr>
        <p:spPr>
          <a:prstGeom prst="rect">
            <a:avLst/>
          </a:prstGeom>
        </p:spPr>
        <p:txBody>
          <a:bodyPr/>
          <a:lstStyle/>
          <a:p>
            <a:r>
              <a:t>Temperament / Behavior </a:t>
            </a:r>
          </a:p>
        </p:txBody>
      </p:sp>
      <p:sp>
        <p:nvSpPr>
          <p:cNvPr id="178" name="Balanced, intelligent and of great courage"/>
          <p:cNvSpPr txBox="1"/>
          <p:nvPr/>
        </p:nvSpPr>
        <p:spPr>
          <a:xfrm>
            <a:off x="4162155" y="8778617"/>
            <a:ext cx="8279893" cy="64713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Balanced, intelligent and of great courage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G_0089 copia.JPG" descr="IMG_0089 copia.JPG"/>
          <p:cNvPicPr>
            <a:picLocks noChangeAspect="1"/>
          </p:cNvPicPr>
          <p:nvPr/>
        </p:nvPicPr>
        <p:blipFill>
          <a:blip r:embed="rId2">
            <a:extLst/>
          </a:blip>
          <a:srcRect l="926" t="6291" r="24336"/>
          <a:stretch>
            <a:fillRect/>
          </a:stretch>
        </p:blipFill>
        <p:spPr>
          <a:xfrm>
            <a:off x="-35263" y="-41474"/>
            <a:ext cx="13075326" cy="9836548"/>
          </a:xfrm>
          <a:prstGeom prst="rect">
            <a:avLst/>
          </a:prstGeom>
          <a:ln w="12700">
            <a:miter lim="400000"/>
          </a:ln>
        </p:spPr>
      </p:pic>
      <p:sp>
        <p:nvSpPr>
          <p:cNvPr id="181" name="UTILIZATION"/>
          <p:cNvSpPr txBox="1">
            <a:spLocks noGrp="1"/>
          </p:cNvSpPr>
          <p:nvPr>
            <p:ph type="title"/>
          </p:nvPr>
        </p:nvSpPr>
        <p:spPr>
          <a:xfrm>
            <a:off x="271101" y="-417435"/>
            <a:ext cx="11861801" cy="1397001"/>
          </a:xfrm>
          <a:prstGeom prst="rect">
            <a:avLst/>
          </a:prstGeom>
        </p:spPr>
        <p:txBody>
          <a:bodyPr/>
          <a:lstStyle>
            <a:lvl1pPr algn="r"/>
          </a:lstStyle>
          <a:p>
            <a:r>
              <a:t>UTILIZATION   </a:t>
            </a:r>
          </a:p>
        </p:txBody>
      </p:sp>
      <p:sp>
        <p:nvSpPr>
          <p:cNvPr id="182" name="It is a very versatile dog, in Uruguay in the cities mainly used as a family dog and guard, in the field as a working dog with cattle and sheep, also used as a big game hunting dog especially for wild boars"/>
          <p:cNvSpPr/>
          <p:nvPr/>
        </p:nvSpPr>
        <p:spPr>
          <a:xfrm>
            <a:off x="304572" y="7120011"/>
            <a:ext cx="12395656" cy="1575712"/>
          </a:xfrm>
          <a:prstGeom prst="rect">
            <a:avLst/>
          </a:prstGeom>
          <a:solidFill>
            <a:schemeClr val="accent1">
              <a:satOff val="12166"/>
              <a:lumOff val="-13042"/>
            </a:schemeClr>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200">
                <a:solidFill>
                  <a:srgbClr val="FFFFFF"/>
                </a:solidFill>
              </a:defRPr>
            </a:lvl1pPr>
          </a:lstStyle>
          <a:p>
            <a:r>
              <a:t>It is a very versatile dog, in Uruguay in the cities mainly used as a family dog and guard, in the field as a working dog with cattle and sheep, also used as a big game hunting dog especially for wild boars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Important Proportions"/>
          <p:cNvSpPr txBox="1">
            <a:spLocks noGrp="1"/>
          </p:cNvSpPr>
          <p:nvPr>
            <p:ph type="title"/>
          </p:nvPr>
        </p:nvSpPr>
        <p:spPr>
          <a:prstGeom prst="rect">
            <a:avLst/>
          </a:prstGeom>
        </p:spPr>
        <p:txBody>
          <a:bodyPr/>
          <a:lstStyle/>
          <a:p>
            <a:r>
              <a:t>Important Proportions</a:t>
            </a:r>
          </a:p>
        </p:txBody>
      </p:sp>
      <p:grpSp>
        <p:nvGrpSpPr>
          <p:cNvPr id="187" name="IMG_0112-small.png"/>
          <p:cNvGrpSpPr/>
          <p:nvPr/>
        </p:nvGrpSpPr>
        <p:grpSpPr>
          <a:xfrm>
            <a:off x="1942315" y="2209928"/>
            <a:ext cx="8727388" cy="7317870"/>
            <a:chOff x="0" y="0"/>
            <a:chExt cx="8727387" cy="7317868"/>
          </a:xfrm>
        </p:grpSpPr>
        <p:pic>
          <p:nvPicPr>
            <p:cNvPr id="186" name="IMG_0112-small.png" descr="IMG_0112-small.png"/>
            <p:cNvPicPr>
              <a:picLocks noChangeAspect="1"/>
            </p:cNvPicPr>
            <p:nvPr/>
          </p:nvPicPr>
          <p:blipFill>
            <a:blip r:embed="rId2">
              <a:extLst/>
            </a:blip>
            <a:srcRect l="20712" t="29209" r="14423" b="30897"/>
            <a:stretch>
              <a:fillRect/>
            </a:stretch>
          </p:blipFill>
          <p:spPr>
            <a:xfrm>
              <a:off x="165100" y="114300"/>
              <a:ext cx="8397188" cy="6886069"/>
            </a:xfrm>
            <a:prstGeom prst="rect">
              <a:avLst/>
            </a:prstGeom>
            <a:ln>
              <a:noFill/>
            </a:ln>
            <a:effectLst/>
          </p:spPr>
        </p:pic>
        <p:pic>
          <p:nvPicPr>
            <p:cNvPr id="185" name="IMG_0112-small.png" descr="IMG_0112-small.png"/>
            <p:cNvPicPr>
              <a:picLocks/>
            </p:cNvPicPr>
            <p:nvPr/>
          </p:nvPicPr>
          <p:blipFill>
            <a:blip r:embed="rId3">
              <a:extLst/>
            </a:blip>
            <a:stretch>
              <a:fillRect/>
            </a:stretch>
          </p:blipFill>
          <p:spPr>
            <a:xfrm>
              <a:off x="0" y="-1"/>
              <a:ext cx="8727388" cy="7317870"/>
            </a:xfrm>
            <a:prstGeom prst="rect">
              <a:avLst/>
            </a:prstGeom>
            <a:effectLst/>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Cimarron 3" descr="Cimarron 3"/>
          <p:cNvPicPr>
            <a:picLocks noChangeAspect="1"/>
          </p:cNvPicPr>
          <p:nvPr/>
        </p:nvPicPr>
        <p:blipFill>
          <a:blip r:embed="rId2">
            <a:extLst/>
          </a:blip>
          <a:srcRect t="7505" r="3207" b="18116"/>
          <a:stretch>
            <a:fillRect/>
          </a:stretch>
        </p:blipFill>
        <p:spPr>
          <a:xfrm>
            <a:off x="7464425" y="2278260"/>
            <a:ext cx="4677611" cy="5197201"/>
          </a:xfrm>
          <a:prstGeom prst="rect">
            <a:avLst/>
          </a:prstGeom>
          <a:ln w="12700">
            <a:miter lim="400000"/>
          </a:ln>
        </p:spPr>
      </p:pic>
      <p:pic>
        <p:nvPicPr>
          <p:cNvPr id="190" name="Cabeza lat" descr="Cabeza lat"/>
          <p:cNvPicPr>
            <a:picLocks noChangeAspect="1"/>
          </p:cNvPicPr>
          <p:nvPr/>
        </p:nvPicPr>
        <p:blipFill>
          <a:blip r:embed="rId3">
            <a:extLst/>
          </a:blip>
          <a:stretch>
            <a:fillRect/>
          </a:stretch>
        </p:blipFill>
        <p:spPr>
          <a:xfrm>
            <a:off x="-10421938" y="-1002110"/>
            <a:ext cx="4647288" cy="4061436"/>
          </a:xfrm>
          <a:prstGeom prst="rect">
            <a:avLst/>
          </a:prstGeom>
          <a:ln w="12700">
            <a:solidFill>
              <a:srgbClr val="000000"/>
            </a:solidFill>
            <a:miter/>
          </a:ln>
        </p:spPr>
      </p:pic>
      <p:sp>
        <p:nvSpPr>
          <p:cNvPr id="191" name="Muzzle powerful. Medium width, slightly shorter than skull.…"/>
          <p:cNvSpPr txBox="1">
            <a:spLocks noGrp="1"/>
          </p:cNvSpPr>
          <p:nvPr>
            <p:ph type="body" sz="quarter" idx="4294967295"/>
          </p:nvPr>
        </p:nvSpPr>
        <p:spPr>
          <a:xfrm>
            <a:off x="520699" y="7903947"/>
            <a:ext cx="11963401" cy="1593851"/>
          </a:xfrm>
          <a:prstGeom prst="rect">
            <a:avLst/>
          </a:prstGeom>
        </p:spPr>
        <p:txBody>
          <a:bodyPr/>
          <a:lstStyle/>
          <a:p>
            <a:pPr marL="0" indent="0" algn="ctr">
              <a:spcBef>
                <a:spcPts val="0"/>
              </a:spcBef>
              <a:buSzTx/>
              <a:buFontTx/>
              <a:buNone/>
              <a:defRPr>
                <a:latin typeface="Helvetica Neue"/>
                <a:ea typeface="Helvetica Neue"/>
                <a:cs typeface="Helvetica Neue"/>
                <a:sym typeface="Helvetica Neue"/>
              </a:defRPr>
            </a:pPr>
            <a:r>
              <a:t> </a:t>
            </a:r>
            <a:r>
              <a:rPr b="1"/>
              <a:t>Muzzle</a:t>
            </a:r>
            <a:r>
              <a:rPr>
                <a:latin typeface="+mn-lt"/>
                <a:ea typeface="+mn-ea"/>
                <a:cs typeface="+mn-cs"/>
                <a:sym typeface="Helvetica Neue Light"/>
              </a:rPr>
              <a:t> powerful. Medium width, slightly shorter than skull.   </a:t>
            </a:r>
          </a:p>
          <a:p>
            <a:pPr marL="0" indent="0" algn="ctr">
              <a:spcBef>
                <a:spcPts val="0"/>
              </a:spcBef>
              <a:buSzTx/>
              <a:buFontTx/>
              <a:buNone/>
            </a:pPr>
            <a:r>
              <a:t>  </a:t>
            </a:r>
            <a:r>
              <a:rPr b="1">
                <a:latin typeface="Helvetica Neue"/>
                <a:ea typeface="Helvetica Neue"/>
                <a:cs typeface="Helvetica Neue"/>
                <a:sym typeface="Helvetica Neue"/>
              </a:rPr>
              <a:t>Skull</a:t>
            </a:r>
            <a:r>
              <a:t> wider than long. Occiput slightly pronounced.</a:t>
            </a:r>
          </a:p>
        </p:txBody>
      </p:sp>
      <p:sp>
        <p:nvSpPr>
          <p:cNvPr id="192" name="HEAD"/>
          <p:cNvSpPr txBox="1">
            <a:spLocks noGrp="1"/>
          </p:cNvSpPr>
          <p:nvPr>
            <p:ph type="title"/>
          </p:nvPr>
        </p:nvSpPr>
        <p:spPr>
          <a:prstGeom prst="rect">
            <a:avLst/>
          </a:prstGeom>
        </p:spPr>
        <p:txBody>
          <a:bodyPr/>
          <a:lstStyle>
            <a:lvl1pPr>
              <a:defRPr sz="5200"/>
            </a:lvl1pPr>
          </a:lstStyle>
          <a:p>
            <a:r>
              <a:t>HEAD</a:t>
            </a:r>
          </a:p>
        </p:txBody>
      </p:sp>
      <p:pic>
        <p:nvPicPr>
          <p:cNvPr id="193" name="cabeza cimarron.jpg" descr="cabeza cimarron.jpg"/>
          <p:cNvPicPr>
            <a:picLocks noChangeAspect="1"/>
          </p:cNvPicPr>
          <p:nvPr/>
        </p:nvPicPr>
        <p:blipFill>
          <a:blip r:embed="rId4">
            <a:extLst/>
          </a:blip>
          <a:stretch>
            <a:fillRect/>
          </a:stretch>
        </p:blipFill>
        <p:spPr>
          <a:xfrm>
            <a:off x="578843" y="2278260"/>
            <a:ext cx="5940769" cy="519708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0F73DE59-C95A-4B9A-B5BD-3DA6C7E939EA.JPG" descr="0F73DE59-C95A-4B9A-B5BD-3DA6C7E939EA.JPG"/>
          <p:cNvPicPr>
            <a:picLocks noGrp="1" noChangeAspect="1"/>
          </p:cNvPicPr>
          <p:nvPr>
            <p:ph type="pic" idx="13"/>
          </p:nvPr>
        </p:nvPicPr>
        <p:blipFill>
          <a:blip r:embed="rId2">
            <a:extLst/>
          </a:blip>
          <a:srcRect l="7565" r="7565"/>
          <a:stretch>
            <a:fillRect/>
          </a:stretch>
        </p:blipFill>
        <p:spPr>
          <a:prstGeom prst="rect">
            <a:avLst/>
          </a:prstGeom>
        </p:spPr>
      </p:pic>
      <p:pic>
        <p:nvPicPr>
          <p:cNvPr id="196" name="image14.jpg" descr="image14.jpg"/>
          <p:cNvPicPr>
            <a:picLocks noGrp="1" noChangeAspect="1"/>
          </p:cNvPicPr>
          <p:nvPr>
            <p:ph type="pic" idx="14"/>
          </p:nvPr>
        </p:nvPicPr>
        <p:blipFill>
          <a:blip r:embed="rId3">
            <a:extLst/>
          </a:blip>
          <a:srcRect t="921"/>
          <a:stretch>
            <a:fillRect/>
          </a:stretch>
        </p:blipFill>
        <p:spPr>
          <a:xfrm>
            <a:off x="9262641" y="508000"/>
            <a:ext cx="3191718" cy="2732034"/>
          </a:xfrm>
          <a:prstGeom prst="rect">
            <a:avLst/>
          </a:prstGeom>
        </p:spPr>
      </p:pic>
      <p:pic>
        <p:nvPicPr>
          <p:cNvPr id="197" name="image15.jpg" descr="image15.jpg"/>
          <p:cNvPicPr>
            <a:picLocks noGrp="1" noChangeAspect="1"/>
          </p:cNvPicPr>
          <p:nvPr>
            <p:ph type="pic" idx="15"/>
          </p:nvPr>
        </p:nvPicPr>
        <p:blipFill>
          <a:blip r:embed="rId4">
            <a:extLst/>
          </a:blip>
          <a:srcRect b="4779"/>
          <a:stretch>
            <a:fillRect/>
          </a:stretch>
        </p:blipFill>
        <p:spPr>
          <a:xfrm>
            <a:off x="520700" y="482629"/>
            <a:ext cx="8369300" cy="7969251"/>
          </a:xfrm>
          <a:prstGeom prst="rect">
            <a:avLst/>
          </a:prstGeom>
        </p:spPr>
      </p:pic>
      <p:sp>
        <p:nvSpPr>
          <p:cNvPr id="198" name="STOP :  Moderate     NOSE : Broad, black or in accordance with coat color."/>
          <p:cNvSpPr txBox="1">
            <a:spLocks noGrp="1"/>
          </p:cNvSpPr>
          <p:nvPr>
            <p:ph type="body" sz="quarter" idx="1"/>
          </p:nvPr>
        </p:nvSpPr>
        <p:spPr>
          <a:xfrm>
            <a:off x="712591" y="8799250"/>
            <a:ext cx="12015178" cy="664099"/>
          </a:xfrm>
          <a:prstGeom prst="rect">
            <a:avLst/>
          </a:prstGeom>
        </p:spPr>
        <p:txBody>
          <a:bodyPr/>
          <a:lstStyle/>
          <a:p>
            <a:r>
              <a:rPr sz="2700" b="1"/>
              <a:t>STOP</a:t>
            </a:r>
            <a:r>
              <a:rPr sz="2700"/>
              <a:t> :  Moderate  </a:t>
            </a:r>
            <a:r>
              <a:rPr sz="2700" b="1"/>
              <a:t>   NOSE </a:t>
            </a:r>
            <a:r>
              <a:rPr sz="2700"/>
              <a:t>: Broad, black or in accordance with coat color.</a:t>
            </a:r>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LIPS: Upper lip covers lower lip but is not hanging  JAWS/TEETH:  Jaws strong, powerful. Teeth strong, well aligned, preaferably complete bite, allowing absence of PM1. Scissor bite. CHEEKS Well developed, not bulging."/>
          <p:cNvSpPr txBox="1">
            <a:spLocks noGrp="1"/>
          </p:cNvSpPr>
          <p:nvPr>
            <p:ph type="body" sz="quarter" idx="1"/>
          </p:nvPr>
        </p:nvSpPr>
        <p:spPr>
          <a:xfrm>
            <a:off x="520700" y="8636000"/>
            <a:ext cx="11963400" cy="939800"/>
          </a:xfrm>
          <a:prstGeom prst="rect">
            <a:avLst/>
          </a:prstGeom>
        </p:spPr>
        <p:txBody>
          <a:bodyPr/>
          <a:lstStyle/>
          <a:p>
            <a:pPr defTabSz="426466">
              <a:defRPr sz="1898">
                <a:latin typeface="+mn-lt"/>
                <a:ea typeface="+mn-ea"/>
                <a:cs typeface="+mn-cs"/>
                <a:sym typeface="Helvetica Neue Light"/>
              </a:defRPr>
            </a:pPr>
            <a:r>
              <a:rPr b="1">
                <a:latin typeface="Helvetica Neue"/>
                <a:ea typeface="Helvetica Neue"/>
                <a:cs typeface="Helvetica Neue"/>
                <a:sym typeface="Helvetica Neue"/>
              </a:rPr>
              <a:t>LIPS: </a:t>
            </a:r>
            <a:r>
              <a:t>Upper lip covers lower lip but is not hanging  </a:t>
            </a:r>
            <a:r>
              <a:rPr b="1">
                <a:latin typeface="Helvetica Neue"/>
                <a:ea typeface="Helvetica Neue"/>
                <a:cs typeface="Helvetica Neue"/>
                <a:sym typeface="Helvetica Neue"/>
              </a:rPr>
              <a:t>JAWS/TEETH:</a:t>
            </a:r>
            <a:r>
              <a:t>  Jaws strong, powerful. Teeth strong, well aligned, preaferably complete bite, allowing absence of PM1. Scissor bite. </a:t>
            </a:r>
            <a:r>
              <a:rPr b="1">
                <a:latin typeface="Helvetica Neue"/>
                <a:ea typeface="Helvetica Neue"/>
                <a:cs typeface="Helvetica Neue"/>
                <a:sym typeface="Helvetica Neue"/>
              </a:rPr>
              <a:t>CHEEKS</a:t>
            </a:r>
            <a:r>
              <a:t> Well developed, not bulging.</a:t>
            </a:r>
          </a:p>
        </p:txBody>
      </p:sp>
      <p:pic>
        <p:nvPicPr>
          <p:cNvPr id="201" name="cabezacon oreja.jpg" descr="cabezacon oreja.jpg"/>
          <p:cNvPicPr>
            <a:picLocks noChangeAspect="1"/>
          </p:cNvPicPr>
          <p:nvPr/>
        </p:nvPicPr>
        <p:blipFill>
          <a:blip r:embed="rId2">
            <a:extLst/>
          </a:blip>
          <a:stretch>
            <a:fillRect/>
          </a:stretch>
        </p:blipFill>
        <p:spPr>
          <a:xfrm>
            <a:off x="565150" y="584200"/>
            <a:ext cx="7882498" cy="7823231"/>
          </a:xfrm>
          <a:prstGeom prst="rect">
            <a:avLst/>
          </a:prstGeom>
          <a:ln w="12700">
            <a:miter lim="400000"/>
          </a:ln>
        </p:spPr>
      </p:pic>
      <p:pic>
        <p:nvPicPr>
          <p:cNvPr id="202" name="canario cabeza copia.jpg" descr="canario cabeza copia.jpg"/>
          <p:cNvPicPr>
            <a:picLocks noChangeAspect="1"/>
          </p:cNvPicPr>
          <p:nvPr/>
        </p:nvPicPr>
        <p:blipFill>
          <a:blip r:embed="rId3">
            <a:extLst/>
          </a:blip>
          <a:srcRect l="15362" r="21251"/>
          <a:stretch>
            <a:fillRect/>
          </a:stretch>
        </p:blipFill>
        <p:spPr>
          <a:xfrm>
            <a:off x="9134300" y="714970"/>
            <a:ext cx="3290282" cy="3479489"/>
          </a:xfrm>
          <a:prstGeom prst="rect">
            <a:avLst/>
          </a:prstGeom>
          <a:ln w="12700">
            <a:miter lim="400000"/>
          </a:ln>
        </p:spPr>
      </p:pic>
      <p:pic>
        <p:nvPicPr>
          <p:cNvPr id="203" name="presa_canario_cabeza.jpg" descr="presa_canario_cabeza.jpg"/>
          <p:cNvPicPr>
            <a:picLocks noChangeAspect="1"/>
          </p:cNvPicPr>
          <p:nvPr/>
        </p:nvPicPr>
        <p:blipFill>
          <a:blip r:embed="rId4">
            <a:extLst/>
          </a:blip>
          <a:srcRect l="28996" t="13406" r="31558" b="28425"/>
          <a:stretch>
            <a:fillRect/>
          </a:stretch>
        </p:blipFill>
        <p:spPr>
          <a:xfrm>
            <a:off x="9213453" y="4733726"/>
            <a:ext cx="3290227" cy="3638968"/>
          </a:xfrm>
          <a:prstGeom prst="rect">
            <a:avLst/>
          </a:prstGeom>
          <a:ln w="12700">
            <a:miter lim="400000"/>
          </a:ln>
        </p:spPr>
      </p:pic>
      <p:pic>
        <p:nvPicPr>
          <p:cNvPr id="204" name="DeleteRed.png" descr="DeleteRed.png"/>
          <p:cNvPicPr>
            <a:picLocks noChangeAspect="1"/>
          </p:cNvPicPr>
          <p:nvPr/>
        </p:nvPicPr>
        <p:blipFill>
          <a:blip r:embed="rId5">
            <a:extLst/>
          </a:blip>
          <a:stretch>
            <a:fillRect/>
          </a:stretch>
        </p:blipFill>
        <p:spPr>
          <a:xfrm>
            <a:off x="11894352" y="2969507"/>
            <a:ext cx="759380" cy="759381"/>
          </a:xfrm>
          <a:prstGeom prst="rect">
            <a:avLst/>
          </a:prstGeom>
          <a:ln w="12700">
            <a:miter lim="400000"/>
          </a:ln>
        </p:spPr>
      </p:pic>
      <p:pic>
        <p:nvPicPr>
          <p:cNvPr id="205" name="DeleteRed.png" descr="DeleteRed.png"/>
          <p:cNvPicPr>
            <a:picLocks noChangeAspect="1"/>
          </p:cNvPicPr>
          <p:nvPr/>
        </p:nvPicPr>
        <p:blipFill>
          <a:blip r:embed="rId5">
            <a:extLst/>
          </a:blip>
          <a:stretch>
            <a:fillRect/>
          </a:stretch>
        </p:blipFill>
        <p:spPr>
          <a:xfrm>
            <a:off x="11898479" y="4864910"/>
            <a:ext cx="759380" cy="75938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EYES: Medium size, almond shape.  Any shade of brown or in accordance with coat color, the darker the better. Eyelids tightly fitting eyeball and fully pigmented."/>
          <p:cNvSpPr txBox="1">
            <a:spLocks noGrp="1"/>
          </p:cNvSpPr>
          <p:nvPr>
            <p:ph type="body" sz="quarter" idx="1"/>
          </p:nvPr>
        </p:nvSpPr>
        <p:spPr>
          <a:xfrm>
            <a:off x="520700" y="8661400"/>
            <a:ext cx="11963400" cy="939800"/>
          </a:xfrm>
          <a:prstGeom prst="rect">
            <a:avLst/>
          </a:prstGeom>
        </p:spPr>
        <p:txBody>
          <a:bodyPr/>
          <a:lstStyle/>
          <a:p>
            <a:pPr>
              <a:defRPr b="1"/>
            </a:pPr>
            <a:r>
              <a:t>EYES</a:t>
            </a:r>
            <a:r>
              <a:rPr b="0"/>
              <a:t>: </a:t>
            </a:r>
            <a:r>
              <a:rPr b="0">
                <a:latin typeface="+mn-lt"/>
                <a:ea typeface="+mn-ea"/>
                <a:cs typeface="+mn-cs"/>
                <a:sym typeface="Helvetica Neue Light"/>
              </a:rPr>
              <a:t>Medium size, almond shape.  Any shade of brown or in accordance with coat color, the darker the better. Eyelids tightly fitting eyeball and fully pigmented.</a:t>
            </a:r>
          </a:p>
        </p:txBody>
      </p:sp>
      <p:pic>
        <p:nvPicPr>
          <p:cNvPr id="208" name="Ojos1" descr="Ojos1"/>
          <p:cNvPicPr>
            <a:picLocks noChangeAspect="1"/>
          </p:cNvPicPr>
          <p:nvPr/>
        </p:nvPicPr>
        <p:blipFill>
          <a:blip r:embed="rId2">
            <a:extLst/>
          </a:blip>
          <a:stretch>
            <a:fillRect/>
          </a:stretch>
        </p:blipFill>
        <p:spPr>
          <a:xfrm>
            <a:off x="9220200" y="3865185"/>
            <a:ext cx="3406969" cy="1155837"/>
          </a:xfrm>
          <a:prstGeom prst="rect">
            <a:avLst/>
          </a:prstGeom>
          <a:ln w="12700">
            <a:miter lim="400000"/>
          </a:ln>
        </p:spPr>
      </p:pic>
      <p:pic>
        <p:nvPicPr>
          <p:cNvPr id="209" name="DSC_2247" descr="DSC_2247"/>
          <p:cNvPicPr>
            <a:picLocks noChangeAspect="1"/>
          </p:cNvPicPr>
          <p:nvPr/>
        </p:nvPicPr>
        <p:blipFill>
          <a:blip r:embed="rId3">
            <a:extLst/>
          </a:blip>
          <a:srcRect l="22673" t="25400" r="27418" b="39913"/>
          <a:stretch>
            <a:fillRect/>
          </a:stretch>
        </p:blipFill>
        <p:spPr>
          <a:xfrm>
            <a:off x="9220200" y="2054694"/>
            <a:ext cx="3406855" cy="1572953"/>
          </a:xfrm>
          <a:prstGeom prst="rect">
            <a:avLst/>
          </a:prstGeom>
          <a:ln w="12700">
            <a:miter lim="400000"/>
          </a:ln>
        </p:spPr>
      </p:pic>
      <p:pic>
        <p:nvPicPr>
          <p:cNvPr id="210" name="2014-09-28 22.04.28.jpg" descr="2014-09-28 22.04.28.jpg"/>
          <p:cNvPicPr>
            <a:picLocks noChangeAspect="1"/>
          </p:cNvPicPr>
          <p:nvPr/>
        </p:nvPicPr>
        <p:blipFill>
          <a:blip r:embed="rId4">
            <a:extLst/>
          </a:blip>
          <a:srcRect b="5307"/>
          <a:stretch>
            <a:fillRect/>
          </a:stretch>
        </p:blipFill>
        <p:spPr>
          <a:xfrm>
            <a:off x="945554" y="619154"/>
            <a:ext cx="7532105" cy="7689861"/>
          </a:xfrm>
          <a:prstGeom prst="rect">
            <a:avLst/>
          </a:prstGeom>
          <a:ln w="12700">
            <a:miter lim="400000"/>
          </a:ln>
        </p:spPr>
      </p:pic>
      <p:pic>
        <p:nvPicPr>
          <p:cNvPr id="211" name="DSC_2224" descr="DSC_2224"/>
          <p:cNvPicPr>
            <a:picLocks noChangeAspect="1"/>
          </p:cNvPicPr>
          <p:nvPr/>
        </p:nvPicPr>
        <p:blipFill>
          <a:blip r:embed="rId5">
            <a:extLst/>
          </a:blip>
          <a:srcRect l="20420" t="14325" r="27293" b="46515"/>
          <a:stretch>
            <a:fillRect/>
          </a:stretch>
        </p:blipFill>
        <p:spPr>
          <a:xfrm>
            <a:off x="9271992" y="5195406"/>
            <a:ext cx="3303324" cy="1643179"/>
          </a:xfrm>
          <a:prstGeom prst="rect">
            <a:avLst/>
          </a:prstGeom>
          <a:ln w="12700">
            <a:miter lim="400000"/>
          </a:ln>
        </p:spPr>
      </p:pic>
      <p:pic>
        <p:nvPicPr>
          <p:cNvPr id="212" name="FullSizeRender 8.jpg" descr="FullSizeRender 8.jpg"/>
          <p:cNvPicPr>
            <a:picLocks noChangeAspect="1"/>
          </p:cNvPicPr>
          <p:nvPr/>
        </p:nvPicPr>
        <p:blipFill>
          <a:blip r:embed="rId6">
            <a:extLst/>
          </a:blip>
          <a:srcRect l="26457" t="26097" r="16871" b="59527"/>
          <a:stretch>
            <a:fillRect/>
          </a:stretch>
        </p:blipFill>
        <p:spPr>
          <a:xfrm>
            <a:off x="9220228" y="528763"/>
            <a:ext cx="3406664" cy="1288149"/>
          </a:xfrm>
          <a:prstGeom prst="rect">
            <a:avLst/>
          </a:prstGeom>
          <a:ln w="12700">
            <a:miter lim="400000"/>
          </a:ln>
        </p:spPr>
      </p:pic>
      <p:pic>
        <p:nvPicPr>
          <p:cNvPr id="213" name="malacabezaojosclaros.jpg" descr="malacabezaojosclaros.jpg"/>
          <p:cNvPicPr>
            <a:picLocks noChangeAspect="1"/>
          </p:cNvPicPr>
          <p:nvPr/>
        </p:nvPicPr>
        <p:blipFill>
          <a:blip r:embed="rId7">
            <a:extLst/>
          </a:blip>
          <a:srcRect l="25582" t="27808" r="39905" b="54308"/>
          <a:stretch>
            <a:fillRect/>
          </a:stretch>
        </p:blipFill>
        <p:spPr>
          <a:xfrm>
            <a:off x="9259594" y="7100448"/>
            <a:ext cx="3342227" cy="1298914"/>
          </a:xfrm>
          <a:prstGeom prst="rect">
            <a:avLst/>
          </a:prstGeom>
          <a:ln w="12700">
            <a:miter lim="400000"/>
          </a:ln>
        </p:spPr>
      </p:pic>
      <p:pic>
        <p:nvPicPr>
          <p:cNvPr id="214" name="DeleteRed.png" descr="DeleteRed.png"/>
          <p:cNvPicPr>
            <a:picLocks noChangeAspect="1"/>
          </p:cNvPicPr>
          <p:nvPr/>
        </p:nvPicPr>
        <p:blipFill>
          <a:blip r:embed="rId8">
            <a:extLst/>
          </a:blip>
          <a:stretch>
            <a:fillRect/>
          </a:stretch>
        </p:blipFill>
        <p:spPr>
          <a:xfrm>
            <a:off x="11831753" y="6173510"/>
            <a:ext cx="759381" cy="759380"/>
          </a:xfrm>
          <a:prstGeom prst="rect">
            <a:avLst/>
          </a:prstGeom>
          <a:ln w="12700">
            <a:miter lim="400000"/>
          </a:ln>
        </p:spPr>
      </p:pic>
      <p:pic>
        <p:nvPicPr>
          <p:cNvPr id="215" name="DeleteRed.png" descr="DeleteRed.png"/>
          <p:cNvPicPr>
            <a:picLocks noChangeAspect="1"/>
          </p:cNvPicPr>
          <p:nvPr/>
        </p:nvPicPr>
        <p:blipFill>
          <a:blip r:embed="rId8">
            <a:extLst/>
          </a:blip>
          <a:stretch>
            <a:fillRect/>
          </a:stretch>
        </p:blipFill>
        <p:spPr>
          <a:xfrm>
            <a:off x="12099599" y="7862547"/>
            <a:ext cx="759381" cy="75938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EARS: Medium size, set neither too high nor too low, triangular, drooping but not close to the cheeks or in rose shape. Traditionally cropped in country of origin."/>
          <p:cNvSpPr txBox="1">
            <a:spLocks noGrp="1"/>
          </p:cNvSpPr>
          <p:nvPr>
            <p:ph type="body" sz="quarter" idx="1"/>
          </p:nvPr>
        </p:nvSpPr>
        <p:spPr>
          <a:xfrm>
            <a:off x="520700" y="8661400"/>
            <a:ext cx="11963400" cy="939800"/>
          </a:xfrm>
          <a:prstGeom prst="rect">
            <a:avLst/>
          </a:prstGeom>
        </p:spPr>
        <p:txBody>
          <a:bodyPr/>
          <a:lstStyle/>
          <a:p>
            <a:pPr defTabSz="578358">
              <a:defRPr sz="2574" b="1"/>
            </a:pPr>
            <a:r>
              <a:t>EARS: </a:t>
            </a:r>
            <a:r>
              <a:rPr b="0"/>
              <a:t>Medium size, set neither too high nor too low, triangular, drooping but not close to the cheeks or in rose shape. Traditionally cropped in country of origin.</a:t>
            </a:r>
          </a:p>
        </p:txBody>
      </p:sp>
      <p:pic>
        <p:nvPicPr>
          <p:cNvPr id="218" name="Orejas1" descr="Orejas1"/>
          <p:cNvPicPr>
            <a:picLocks noChangeAspect="1"/>
          </p:cNvPicPr>
          <p:nvPr/>
        </p:nvPicPr>
        <p:blipFill>
          <a:blip r:embed="rId2">
            <a:extLst/>
          </a:blip>
          <a:stretch>
            <a:fillRect/>
          </a:stretch>
        </p:blipFill>
        <p:spPr>
          <a:xfrm>
            <a:off x="9245724" y="602050"/>
            <a:ext cx="3397703" cy="1533515"/>
          </a:xfrm>
          <a:prstGeom prst="rect">
            <a:avLst/>
          </a:prstGeom>
          <a:ln w="50800" cap="sq">
            <a:solidFill>
              <a:srgbClr val="000000"/>
            </a:solidFill>
            <a:miter/>
          </a:ln>
          <a:effectLst>
            <a:outerShdw blurRad="63500" dist="50800" dir="2700000" rotWithShape="0">
              <a:srgbClr val="000000">
                <a:alpha val="43000"/>
              </a:srgbClr>
            </a:outerShdw>
          </a:effectLst>
        </p:spPr>
      </p:pic>
      <p:pic>
        <p:nvPicPr>
          <p:cNvPr id="219" name="oreja rosa.jpg" descr="oreja rosa.jpg"/>
          <p:cNvPicPr>
            <a:picLocks noChangeAspect="1"/>
          </p:cNvPicPr>
          <p:nvPr/>
        </p:nvPicPr>
        <p:blipFill>
          <a:blip r:embed="rId3">
            <a:extLst/>
          </a:blip>
          <a:srcRect l="3110" t="4803" r="3110" b="4803"/>
          <a:stretch>
            <a:fillRect/>
          </a:stretch>
        </p:blipFill>
        <p:spPr>
          <a:xfrm>
            <a:off x="9241584" y="2415834"/>
            <a:ext cx="3406009" cy="2516969"/>
          </a:xfrm>
          <a:prstGeom prst="rect">
            <a:avLst/>
          </a:prstGeom>
          <a:ln w="12700">
            <a:miter lim="400000"/>
          </a:ln>
        </p:spPr>
      </p:pic>
      <p:pic>
        <p:nvPicPr>
          <p:cNvPr id="220" name="orejas.jpg" descr="orejas.jpg"/>
          <p:cNvPicPr>
            <a:picLocks noChangeAspect="1"/>
          </p:cNvPicPr>
          <p:nvPr/>
        </p:nvPicPr>
        <p:blipFill>
          <a:blip r:embed="rId4">
            <a:extLst/>
          </a:blip>
          <a:stretch>
            <a:fillRect/>
          </a:stretch>
        </p:blipFill>
        <p:spPr>
          <a:xfrm>
            <a:off x="686139" y="530472"/>
            <a:ext cx="8051122" cy="7867214"/>
          </a:xfrm>
          <a:prstGeom prst="rect">
            <a:avLst/>
          </a:prstGeom>
          <a:ln w="12700">
            <a:miter lim="400000"/>
          </a:ln>
        </p:spPr>
      </p:pic>
      <p:pic>
        <p:nvPicPr>
          <p:cNvPr id="221" name="Dibujo" descr="Dibujo"/>
          <p:cNvPicPr>
            <a:picLocks noChangeAspect="1"/>
          </p:cNvPicPr>
          <p:nvPr/>
        </p:nvPicPr>
        <p:blipFill>
          <a:blip r:embed="rId5">
            <a:extLst/>
          </a:blip>
          <a:srcRect b="2991"/>
          <a:stretch>
            <a:fillRect/>
          </a:stretch>
        </p:blipFill>
        <p:spPr>
          <a:xfrm>
            <a:off x="9241584" y="5080843"/>
            <a:ext cx="3405982" cy="332983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orejas de atras.jpeg" descr="orejas de atras.jpeg"/>
          <p:cNvPicPr>
            <a:picLocks noChangeAspect="1"/>
          </p:cNvPicPr>
          <p:nvPr/>
        </p:nvPicPr>
        <p:blipFill>
          <a:blip r:embed="rId2">
            <a:extLst/>
          </a:blip>
          <a:stretch>
            <a:fillRect/>
          </a:stretch>
        </p:blipFill>
        <p:spPr>
          <a:xfrm>
            <a:off x="884296" y="5889188"/>
            <a:ext cx="3645336" cy="3090403"/>
          </a:xfrm>
          <a:prstGeom prst="rect">
            <a:avLst/>
          </a:prstGeom>
          <a:ln w="12700">
            <a:miter lim="400000"/>
          </a:ln>
        </p:spPr>
      </p:pic>
      <p:pic>
        <p:nvPicPr>
          <p:cNvPr id="224" name="malcabez" descr="malcabez"/>
          <p:cNvPicPr>
            <a:picLocks noChangeAspect="1"/>
          </p:cNvPicPr>
          <p:nvPr/>
        </p:nvPicPr>
        <p:blipFill>
          <a:blip r:embed="rId3">
            <a:extLst/>
          </a:blip>
          <a:stretch>
            <a:fillRect/>
          </a:stretch>
        </p:blipFill>
        <p:spPr>
          <a:xfrm>
            <a:off x="5522439" y="5762272"/>
            <a:ext cx="3302947" cy="3344235"/>
          </a:xfrm>
          <a:prstGeom prst="rect">
            <a:avLst/>
          </a:prstGeom>
          <a:ln w="12700">
            <a:miter lim="400000"/>
          </a:ln>
        </p:spPr>
      </p:pic>
      <p:pic>
        <p:nvPicPr>
          <p:cNvPr id="225" name="Cimarron 3" descr="Cimarron 3"/>
          <p:cNvPicPr>
            <a:picLocks noChangeAspect="1"/>
          </p:cNvPicPr>
          <p:nvPr/>
        </p:nvPicPr>
        <p:blipFill>
          <a:blip r:embed="rId4">
            <a:extLst/>
          </a:blip>
          <a:srcRect t="9234" b="20649"/>
          <a:stretch>
            <a:fillRect/>
          </a:stretch>
        </p:blipFill>
        <p:spPr>
          <a:xfrm>
            <a:off x="7174309" y="832179"/>
            <a:ext cx="4074477" cy="4130768"/>
          </a:xfrm>
          <a:prstGeom prst="rect">
            <a:avLst/>
          </a:prstGeom>
          <a:ln w="12700">
            <a:miter lim="400000"/>
          </a:ln>
        </p:spPr>
      </p:pic>
      <p:pic>
        <p:nvPicPr>
          <p:cNvPr id="226" name="Orejas altas.jpg" descr="Orejas altas.jpg"/>
          <p:cNvPicPr>
            <a:picLocks noChangeAspect="1"/>
          </p:cNvPicPr>
          <p:nvPr/>
        </p:nvPicPr>
        <p:blipFill>
          <a:blip r:embed="rId5">
            <a:extLst/>
          </a:blip>
          <a:stretch>
            <a:fillRect/>
          </a:stretch>
        </p:blipFill>
        <p:spPr>
          <a:xfrm>
            <a:off x="9131300" y="5762272"/>
            <a:ext cx="3422411" cy="3344235"/>
          </a:xfrm>
          <a:prstGeom prst="rect">
            <a:avLst/>
          </a:prstGeom>
          <a:ln w="12700">
            <a:miter lim="400000"/>
          </a:ln>
        </p:spPr>
      </p:pic>
      <p:pic>
        <p:nvPicPr>
          <p:cNvPr id="227" name="DeleteRed.png" descr="DeleteRed.png"/>
          <p:cNvPicPr>
            <a:picLocks noChangeAspect="1"/>
          </p:cNvPicPr>
          <p:nvPr/>
        </p:nvPicPr>
        <p:blipFill>
          <a:blip r:embed="rId6">
            <a:extLst/>
          </a:blip>
          <a:stretch>
            <a:fillRect/>
          </a:stretch>
        </p:blipFill>
        <p:spPr>
          <a:xfrm>
            <a:off x="11560036" y="8262002"/>
            <a:ext cx="1215044" cy="1215044"/>
          </a:xfrm>
          <a:prstGeom prst="rect">
            <a:avLst/>
          </a:prstGeom>
          <a:ln w="12700">
            <a:miter lim="400000"/>
          </a:ln>
        </p:spPr>
      </p:pic>
      <p:pic>
        <p:nvPicPr>
          <p:cNvPr id="228" name="1206574733930851359Ryan_Taylor_Green_Tick.svg.med.png" descr="1206574733930851359Ryan_Taylor_Green_Tick.svg.med.png"/>
          <p:cNvPicPr>
            <a:picLocks noChangeAspect="1"/>
          </p:cNvPicPr>
          <p:nvPr/>
        </p:nvPicPr>
        <p:blipFill>
          <a:blip r:embed="rId7">
            <a:extLst/>
          </a:blip>
          <a:stretch>
            <a:fillRect/>
          </a:stretch>
        </p:blipFill>
        <p:spPr>
          <a:xfrm>
            <a:off x="4737198" y="4190370"/>
            <a:ext cx="666366" cy="767095"/>
          </a:xfrm>
          <a:prstGeom prst="rect">
            <a:avLst/>
          </a:prstGeom>
          <a:ln w="12700">
            <a:miter lim="400000"/>
          </a:ln>
        </p:spPr>
      </p:pic>
      <p:pic>
        <p:nvPicPr>
          <p:cNvPr id="229" name="1206574733930851359Ryan_Taylor_Green_Tick.svg.med.png" descr="1206574733930851359Ryan_Taylor_Green_Tick.svg.med.png"/>
          <p:cNvPicPr>
            <a:picLocks noChangeAspect="1"/>
          </p:cNvPicPr>
          <p:nvPr/>
        </p:nvPicPr>
        <p:blipFill>
          <a:blip r:embed="rId7">
            <a:extLst/>
          </a:blip>
          <a:stretch>
            <a:fillRect/>
          </a:stretch>
        </p:blipFill>
        <p:spPr>
          <a:xfrm>
            <a:off x="4279998" y="8102429"/>
            <a:ext cx="666366" cy="767095"/>
          </a:xfrm>
          <a:prstGeom prst="rect">
            <a:avLst/>
          </a:prstGeom>
          <a:ln w="12700">
            <a:miter lim="400000"/>
          </a:ln>
        </p:spPr>
      </p:pic>
      <p:pic>
        <p:nvPicPr>
          <p:cNvPr id="230" name="DeleteRed.png" descr="DeleteRed.png"/>
          <p:cNvPicPr>
            <a:picLocks noChangeAspect="1"/>
          </p:cNvPicPr>
          <p:nvPr/>
        </p:nvPicPr>
        <p:blipFill>
          <a:blip r:embed="rId6">
            <a:extLst/>
          </a:blip>
          <a:stretch>
            <a:fillRect/>
          </a:stretch>
        </p:blipFill>
        <p:spPr>
          <a:xfrm>
            <a:off x="8324308" y="8077200"/>
            <a:ext cx="1274754" cy="1274753"/>
          </a:xfrm>
          <a:prstGeom prst="rect">
            <a:avLst/>
          </a:prstGeom>
          <a:ln w="12700">
            <a:miter lim="400000"/>
          </a:ln>
        </p:spPr>
      </p:pic>
      <p:pic>
        <p:nvPicPr>
          <p:cNvPr id="231" name="1206574733930851359Ryan_Taylor_Green_Tick.svg.med.png" descr="1206574733930851359Ryan_Taylor_Green_Tick.svg.med.png"/>
          <p:cNvPicPr>
            <a:picLocks noChangeAspect="1"/>
          </p:cNvPicPr>
          <p:nvPr/>
        </p:nvPicPr>
        <p:blipFill>
          <a:blip r:embed="rId7">
            <a:extLst/>
          </a:blip>
          <a:stretch>
            <a:fillRect/>
          </a:stretch>
        </p:blipFill>
        <p:spPr>
          <a:xfrm>
            <a:off x="11417398" y="3789109"/>
            <a:ext cx="750160" cy="863556"/>
          </a:xfrm>
          <a:prstGeom prst="rect">
            <a:avLst/>
          </a:prstGeom>
          <a:ln w="12700">
            <a:miter lim="400000"/>
          </a:ln>
        </p:spPr>
      </p:pic>
      <p:pic>
        <p:nvPicPr>
          <p:cNvPr id="232" name="orejas 2 copia.jpg" descr="orejas 2 copia.jpg"/>
          <p:cNvPicPr>
            <a:picLocks noChangeAspect="1"/>
          </p:cNvPicPr>
          <p:nvPr/>
        </p:nvPicPr>
        <p:blipFill>
          <a:blip r:embed="rId8">
            <a:extLst/>
          </a:blip>
          <a:stretch>
            <a:fillRect/>
          </a:stretch>
        </p:blipFill>
        <p:spPr>
          <a:xfrm>
            <a:off x="884296" y="328832"/>
            <a:ext cx="3645336" cy="549297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NECK Strong, well muscled, not too long.…"/>
          <p:cNvSpPr>
            <a:spLocks noGrp="1"/>
          </p:cNvSpPr>
          <p:nvPr>
            <p:ph type="body" sz="half" idx="4294967295"/>
          </p:nvPr>
        </p:nvSpPr>
        <p:spPr>
          <a:xfrm>
            <a:off x="322808" y="516441"/>
            <a:ext cx="5198859" cy="8980787"/>
          </a:xfrm>
          <a:prstGeom prst="rect">
            <a:avLst/>
          </a:prstGeom>
        </p:spPr>
        <p:txBody>
          <a:bodyPr/>
          <a:lstStyle/>
          <a:p>
            <a:pPr marL="0" indent="0" defTabSz="508254">
              <a:spcBef>
                <a:spcPts val="0"/>
              </a:spcBef>
              <a:buSzTx/>
              <a:buFontTx/>
              <a:buNone/>
              <a:defRPr sz="3132">
                <a:solidFill>
                  <a:schemeClr val="accent6">
                    <a:hueOff val="-10521704"/>
                    <a:satOff val="-11099"/>
                    <a:lumOff val="-7127"/>
                  </a:schemeClr>
                </a:solidFill>
              </a:defRPr>
            </a:pPr>
            <a:r>
              <a:rPr b="1">
                <a:latin typeface="Helvetica Neue"/>
                <a:ea typeface="Helvetica Neue"/>
                <a:cs typeface="Helvetica Neue"/>
                <a:sym typeface="Helvetica Neue"/>
              </a:rPr>
              <a:t>NECK </a:t>
            </a:r>
            <a:r>
              <a:t>Strong, well muscled, not too long.</a:t>
            </a:r>
          </a:p>
          <a:p>
            <a:pPr marL="0" indent="0" defTabSz="508254">
              <a:spcBef>
                <a:spcPts val="0"/>
              </a:spcBef>
              <a:buSzTx/>
              <a:buFontTx/>
              <a:buNone/>
              <a:defRPr sz="3132">
                <a:solidFill>
                  <a:schemeClr val="accent6">
                    <a:hueOff val="-10521704"/>
                    <a:satOff val="-11099"/>
                    <a:lumOff val="-7127"/>
                  </a:schemeClr>
                </a:solidFill>
              </a:defRPr>
            </a:pPr>
            <a:endParaRPr/>
          </a:p>
          <a:p>
            <a:pPr marL="0" indent="0" defTabSz="508254">
              <a:spcBef>
                <a:spcPts val="0"/>
              </a:spcBef>
              <a:buSzTx/>
              <a:buFontTx/>
              <a:buNone/>
              <a:defRPr sz="3132">
                <a:solidFill>
                  <a:schemeClr val="accent6">
                    <a:hueOff val="-10521704"/>
                    <a:satOff val="-11099"/>
                    <a:lumOff val="-7127"/>
                  </a:schemeClr>
                </a:solidFill>
              </a:defRPr>
            </a:pPr>
            <a:r>
              <a:rPr b="1">
                <a:latin typeface="Helvetica Neue"/>
                <a:ea typeface="Helvetica Neue"/>
                <a:cs typeface="Helvetica Neue"/>
                <a:sym typeface="Helvetica Neue"/>
              </a:rPr>
              <a:t>TOP LINE</a:t>
            </a:r>
            <a:r>
              <a:t> Level or with a slight depression behind the withers.</a:t>
            </a:r>
          </a:p>
          <a:p>
            <a:pPr marL="0" indent="0" defTabSz="508254">
              <a:spcBef>
                <a:spcPts val="0"/>
              </a:spcBef>
              <a:buSzTx/>
              <a:buFontTx/>
              <a:buNone/>
              <a:defRPr sz="3132">
                <a:solidFill>
                  <a:schemeClr val="accent6">
                    <a:hueOff val="-10521704"/>
                    <a:satOff val="-11099"/>
                    <a:lumOff val="-7127"/>
                  </a:schemeClr>
                </a:solidFill>
              </a:defRPr>
            </a:pPr>
            <a:endParaRPr/>
          </a:p>
          <a:p>
            <a:pPr marL="0" indent="0" defTabSz="508254">
              <a:spcBef>
                <a:spcPts val="0"/>
              </a:spcBef>
              <a:buSzTx/>
              <a:buFontTx/>
              <a:buNone/>
              <a:defRPr sz="3132">
                <a:solidFill>
                  <a:schemeClr val="accent6">
                    <a:hueOff val="-10521704"/>
                    <a:satOff val="-11099"/>
                    <a:lumOff val="-7127"/>
                  </a:schemeClr>
                </a:solidFill>
              </a:defRPr>
            </a:pPr>
            <a:r>
              <a:rPr b="1">
                <a:latin typeface="Helvetica Neue"/>
                <a:ea typeface="Helvetica Neue"/>
                <a:cs typeface="Helvetica Neue"/>
                <a:sym typeface="Helvetica Neue"/>
              </a:rPr>
              <a:t>WITHERS</a:t>
            </a:r>
            <a:r>
              <a:t>: Well defined. </a:t>
            </a:r>
          </a:p>
          <a:p>
            <a:pPr marL="0" indent="0" defTabSz="508254">
              <a:spcBef>
                <a:spcPts val="0"/>
              </a:spcBef>
              <a:buSzTx/>
              <a:buFontTx/>
              <a:buNone/>
              <a:defRPr sz="3132">
                <a:solidFill>
                  <a:schemeClr val="accent6">
                    <a:hueOff val="-10521704"/>
                    <a:satOff val="-11099"/>
                    <a:lumOff val="-7127"/>
                  </a:schemeClr>
                </a:solidFill>
              </a:defRPr>
            </a:pPr>
            <a:r>
              <a:t>  </a:t>
            </a:r>
          </a:p>
          <a:p>
            <a:pPr marL="0" indent="0" defTabSz="508254">
              <a:spcBef>
                <a:spcPts val="0"/>
              </a:spcBef>
              <a:buSzTx/>
              <a:buFontTx/>
              <a:buNone/>
              <a:defRPr sz="3132">
                <a:solidFill>
                  <a:schemeClr val="accent6">
                    <a:hueOff val="-10521704"/>
                    <a:satOff val="-11099"/>
                    <a:lumOff val="-7127"/>
                  </a:schemeClr>
                </a:solidFill>
              </a:defRPr>
            </a:pPr>
            <a:r>
              <a:rPr b="1">
                <a:latin typeface="Helvetica Neue"/>
                <a:ea typeface="Helvetica Neue"/>
                <a:cs typeface="Helvetica Neue"/>
                <a:sym typeface="Helvetica Neue"/>
              </a:rPr>
              <a:t>LOIN</a:t>
            </a:r>
            <a:r>
              <a:t> short, strong, slightly arched.</a:t>
            </a:r>
          </a:p>
          <a:p>
            <a:pPr marL="0" indent="0" defTabSz="508254">
              <a:spcBef>
                <a:spcPts val="0"/>
              </a:spcBef>
              <a:buSzTx/>
              <a:buFontTx/>
              <a:buNone/>
              <a:defRPr sz="3132">
                <a:solidFill>
                  <a:schemeClr val="accent6">
                    <a:hueOff val="-10521704"/>
                    <a:satOff val="-11099"/>
                    <a:lumOff val="-7127"/>
                  </a:schemeClr>
                </a:solidFill>
              </a:defRPr>
            </a:pPr>
            <a:endParaRPr/>
          </a:p>
          <a:p>
            <a:pPr marL="0" indent="0" defTabSz="508254">
              <a:spcBef>
                <a:spcPts val="0"/>
              </a:spcBef>
              <a:buSzTx/>
              <a:buFontTx/>
              <a:buNone/>
              <a:defRPr sz="3132">
                <a:solidFill>
                  <a:schemeClr val="accent6">
                    <a:hueOff val="-10521704"/>
                    <a:satOff val="-11099"/>
                    <a:lumOff val="-7127"/>
                  </a:schemeClr>
                </a:solidFill>
              </a:defRPr>
            </a:pPr>
            <a:r>
              <a:rPr b="1">
                <a:latin typeface="Helvetica Neue"/>
                <a:ea typeface="Helvetica Neue"/>
                <a:cs typeface="Helvetica Neue"/>
                <a:sym typeface="Helvetica Neue"/>
              </a:rPr>
              <a:t>CRUOP</a:t>
            </a:r>
            <a:r>
              <a:t> of good length, broad, sloping at 30 on the horizontal.</a:t>
            </a:r>
          </a:p>
          <a:p>
            <a:pPr marL="0" indent="0" defTabSz="508254">
              <a:spcBef>
                <a:spcPts val="0"/>
              </a:spcBef>
              <a:buSzTx/>
              <a:buFontTx/>
              <a:buNone/>
              <a:defRPr sz="3132">
                <a:solidFill>
                  <a:schemeClr val="accent6">
                    <a:hueOff val="-10521704"/>
                    <a:satOff val="-11099"/>
                    <a:lumOff val="-7127"/>
                  </a:schemeClr>
                </a:solidFill>
              </a:defRPr>
            </a:pPr>
            <a:endParaRPr/>
          </a:p>
          <a:p>
            <a:pPr marL="0" indent="0" defTabSz="508254">
              <a:spcBef>
                <a:spcPts val="0"/>
              </a:spcBef>
              <a:buSzTx/>
              <a:buFontTx/>
              <a:buNone/>
              <a:defRPr sz="3132">
                <a:solidFill>
                  <a:schemeClr val="accent6">
                    <a:hueOff val="-10521704"/>
                    <a:satOff val="-11099"/>
                    <a:lumOff val="-7127"/>
                  </a:schemeClr>
                </a:solidFill>
              </a:defRPr>
            </a:pPr>
            <a:r>
              <a:rPr b="1">
                <a:latin typeface="Helvetica Neue"/>
                <a:ea typeface="Helvetica Neue"/>
                <a:cs typeface="Helvetica Neue"/>
                <a:sym typeface="Helvetica Neue"/>
              </a:rPr>
              <a:t>RIBS </a:t>
            </a:r>
            <a:r>
              <a:t>well sprung, but not barrel shaped.</a:t>
            </a:r>
          </a:p>
        </p:txBody>
      </p:sp>
      <p:pic>
        <p:nvPicPr>
          <p:cNvPr id="235" name="Pitanga" descr="Pitanga"/>
          <p:cNvPicPr>
            <a:picLocks noChangeAspect="1"/>
          </p:cNvPicPr>
          <p:nvPr/>
        </p:nvPicPr>
        <p:blipFill>
          <a:blip r:embed="rId2">
            <a:extLst/>
          </a:blip>
          <a:stretch>
            <a:fillRect/>
          </a:stretch>
        </p:blipFill>
        <p:spPr>
          <a:xfrm>
            <a:off x="5822736" y="539073"/>
            <a:ext cx="6682701" cy="5914302"/>
          </a:xfrm>
          <a:prstGeom prst="rect">
            <a:avLst/>
          </a:prstGeom>
          <a:ln w="12700">
            <a:miter lim="400000"/>
          </a:ln>
        </p:spPr>
      </p:pic>
      <p:sp>
        <p:nvSpPr>
          <p:cNvPr id="236" name="COSTILLAS…"/>
          <p:cNvSpPr/>
          <p:nvPr/>
        </p:nvSpPr>
        <p:spPr>
          <a:xfrm>
            <a:off x="2786544" y="-2368126"/>
            <a:ext cx="3809235" cy="1578962"/>
          </a:xfrm>
          <a:prstGeom prst="rect">
            <a:avLst/>
          </a:prstGeom>
          <a:solidFill>
            <a:schemeClr val="accent1">
              <a:satOff val="12166"/>
              <a:lumOff val="-13042"/>
            </a:schemeClr>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200" b="1">
                <a:solidFill>
                  <a:srgbClr val="FFFFFF"/>
                </a:solidFill>
                <a:latin typeface="Helvetica Neue"/>
                <a:ea typeface="Helvetica Neue"/>
                <a:cs typeface="Helvetica Neue"/>
                <a:sym typeface="Helvetica Neue"/>
              </a:defRPr>
            </a:pPr>
            <a:r>
              <a:t>COSTILLAS</a:t>
            </a:r>
          </a:p>
          <a:p>
            <a:pPr>
              <a:defRPr sz="3200" b="1">
                <a:solidFill>
                  <a:srgbClr val="FFFFFF"/>
                </a:solidFill>
                <a:latin typeface="Helvetica Neue"/>
                <a:ea typeface="Helvetica Neue"/>
                <a:cs typeface="Helvetica Neue"/>
                <a:sym typeface="Helvetica Neue"/>
              </a:defRPr>
            </a:pPr>
            <a:r>
              <a:t> </a:t>
            </a:r>
            <a:r>
              <a:rPr b="0">
                <a:latin typeface="+mn-lt"/>
                <a:ea typeface="+mn-ea"/>
                <a:cs typeface="+mn-cs"/>
                <a:sym typeface="Helvetica Neue Light"/>
              </a:rPr>
              <a:t>bien arqueadas, </a:t>
            </a:r>
          </a:p>
          <a:p>
            <a:pPr>
              <a:defRPr sz="3200" b="1">
                <a:solidFill>
                  <a:srgbClr val="FFFFFF"/>
                </a:solidFill>
                <a:latin typeface="Helvetica Neue"/>
                <a:ea typeface="Helvetica Neue"/>
                <a:cs typeface="Helvetica Neue"/>
                <a:sym typeface="Helvetica Neue"/>
              </a:defRPr>
            </a:pPr>
            <a:r>
              <a:rPr b="0">
                <a:latin typeface="+mn-lt"/>
                <a:ea typeface="+mn-ea"/>
                <a:cs typeface="+mn-cs"/>
                <a:sym typeface="Helvetica Neue Light"/>
              </a:rPr>
              <a:t>no abarriladas</a:t>
            </a:r>
            <a:r>
              <a:t>.</a:t>
            </a:r>
          </a:p>
        </p:txBody>
      </p:sp>
      <p:grpSp>
        <p:nvGrpSpPr>
          <p:cNvPr id="239" name="cuerpohembra.jpg"/>
          <p:cNvGrpSpPr/>
          <p:nvPr/>
        </p:nvGrpSpPr>
        <p:grpSpPr>
          <a:xfrm>
            <a:off x="5757868" y="6412362"/>
            <a:ext cx="3333799" cy="2984618"/>
            <a:chOff x="0" y="0"/>
            <a:chExt cx="3333797" cy="2984617"/>
          </a:xfrm>
        </p:grpSpPr>
        <p:pic>
          <p:nvPicPr>
            <p:cNvPr id="238" name="cuerpohembra.jpg" descr="cuerpohembra.jpg"/>
            <p:cNvPicPr>
              <a:picLocks noChangeAspect="1"/>
            </p:cNvPicPr>
            <p:nvPr/>
          </p:nvPicPr>
          <p:blipFill>
            <a:blip r:embed="rId3">
              <a:extLst/>
            </a:blip>
            <a:stretch>
              <a:fillRect/>
            </a:stretch>
          </p:blipFill>
          <p:spPr>
            <a:xfrm>
              <a:off x="63500" y="287843"/>
              <a:ext cx="3206798" cy="2633274"/>
            </a:xfrm>
            <a:prstGeom prst="rect">
              <a:avLst/>
            </a:prstGeom>
            <a:ln>
              <a:noFill/>
            </a:ln>
            <a:effectLst/>
          </p:spPr>
        </p:pic>
        <p:pic>
          <p:nvPicPr>
            <p:cNvPr id="237" name="cuerpohembra.jpg" descr="cuerpohembra.jpg"/>
            <p:cNvPicPr>
              <a:picLocks/>
            </p:cNvPicPr>
            <p:nvPr/>
          </p:nvPicPr>
          <p:blipFill>
            <a:blip r:embed="rId4">
              <a:extLst/>
            </a:blip>
            <a:stretch>
              <a:fillRect/>
            </a:stretch>
          </p:blipFill>
          <p:spPr>
            <a:xfrm>
              <a:off x="-1" y="-1"/>
              <a:ext cx="3333799" cy="2984619"/>
            </a:xfrm>
            <a:prstGeom prst="rect">
              <a:avLst/>
            </a:prstGeom>
            <a:effectLst/>
          </p:spPr>
        </p:pic>
      </p:grpSp>
      <p:pic>
        <p:nvPicPr>
          <p:cNvPr id="240" name="Madonna.jpg" descr="Madonna.jpg"/>
          <p:cNvPicPr>
            <a:picLocks noChangeAspect="1"/>
          </p:cNvPicPr>
          <p:nvPr/>
        </p:nvPicPr>
        <p:blipFill>
          <a:blip r:embed="rId5">
            <a:extLst/>
          </a:blip>
          <a:stretch>
            <a:fillRect/>
          </a:stretch>
        </p:blipFill>
        <p:spPr>
          <a:xfrm>
            <a:off x="9169031" y="6722082"/>
            <a:ext cx="3406580" cy="264318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ORIGIN OF THE BREED"/>
          <p:cNvSpPr txBox="1">
            <a:spLocks noGrp="1"/>
          </p:cNvSpPr>
          <p:nvPr>
            <p:ph type="title"/>
          </p:nvPr>
        </p:nvSpPr>
        <p:spPr>
          <a:prstGeom prst="rect">
            <a:avLst/>
          </a:prstGeom>
        </p:spPr>
        <p:txBody>
          <a:bodyPr/>
          <a:lstStyle/>
          <a:p>
            <a:r>
              <a:t>ORIGIN OF THE BREED</a:t>
            </a:r>
          </a:p>
        </p:txBody>
      </p:sp>
      <p:pic>
        <p:nvPicPr>
          <p:cNvPr id="134" name="Cimarrones agua.jpg" descr="Cimarrones agua.jpg"/>
          <p:cNvPicPr>
            <a:picLocks noChangeAspect="1"/>
          </p:cNvPicPr>
          <p:nvPr/>
        </p:nvPicPr>
        <p:blipFill>
          <a:blip r:embed="rId2">
            <a:extLst/>
          </a:blip>
          <a:srcRect l="1372" t="47259" r="4353"/>
          <a:stretch>
            <a:fillRect/>
          </a:stretch>
        </p:blipFill>
        <p:spPr>
          <a:xfrm>
            <a:off x="-252810" y="5653549"/>
            <a:ext cx="13510277" cy="5542662"/>
          </a:xfrm>
          <a:prstGeom prst="rect">
            <a:avLst/>
          </a:prstGeom>
          <a:ln w="12700">
            <a:miter lim="400000"/>
          </a:ln>
        </p:spPr>
      </p:pic>
      <p:sp>
        <p:nvSpPr>
          <p:cNvPr id="135" name="Many of the domestic animals brought to América by the first conquerors ended up living in freedom, becoming wild. These animals never came back to a completely wild stage; all of them kept some of their domestic characteristics. The word “Cimarrón” is used in America to name all wild animal or plant, as the opposite of domestic.…"/>
          <p:cNvSpPr txBox="1"/>
          <p:nvPr/>
        </p:nvSpPr>
        <p:spPr>
          <a:xfrm>
            <a:off x="180962" y="1881812"/>
            <a:ext cx="12642875" cy="38688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algn="l" defTabSz="205739">
              <a:defRPr sz="840" b="1">
                <a:solidFill>
                  <a:srgbClr val="000080"/>
                </a:solidFill>
                <a:latin typeface="Arial"/>
                <a:ea typeface="Arial"/>
                <a:cs typeface="Arial"/>
                <a:sym typeface="Arial"/>
              </a:defRPr>
            </a:pPr>
            <a:endParaRPr sz="576" b="0">
              <a:solidFill>
                <a:srgbClr val="222222"/>
              </a:solidFill>
            </a:endParaRPr>
          </a:p>
          <a:p>
            <a:pPr algn="just" defTabSz="205739">
              <a:defRPr sz="576">
                <a:solidFill>
                  <a:srgbClr val="FF0000"/>
                </a:solidFill>
                <a:latin typeface="Arial"/>
                <a:ea typeface="Arial"/>
                <a:cs typeface="Arial"/>
                <a:sym typeface="Arial"/>
              </a:defRPr>
            </a:pPr>
            <a:r>
              <a:t> </a:t>
            </a:r>
            <a:endParaRPr>
              <a:solidFill>
                <a:srgbClr val="222222"/>
              </a:solidFill>
            </a:endParaRPr>
          </a:p>
          <a:p>
            <a:pPr algn="just" defTabSz="205739">
              <a:defRPr sz="2159">
                <a:solidFill>
                  <a:srgbClr val="222222"/>
                </a:solidFill>
              </a:defRPr>
            </a:pPr>
            <a:r>
              <a:t>Many of the domestic animals brought to América by the first conquerors ended up living in freedom, becoming wild.</a:t>
            </a:r>
            <a:r>
              <a:rPr>
                <a:solidFill>
                  <a:srgbClr val="FF0000"/>
                </a:solidFill>
              </a:rPr>
              <a:t> </a:t>
            </a:r>
            <a:r>
              <a:t>These animals never came back to a completely wild stage; all of them kept some of their domestic characteristics.</a:t>
            </a:r>
            <a:r>
              <a:rPr>
                <a:solidFill>
                  <a:srgbClr val="FF0000"/>
                </a:solidFill>
              </a:rPr>
              <a:t> </a:t>
            </a:r>
            <a:r>
              <a:t>The word “Cimarrón” is used in America to name all wild animal or plant, as the opposite of domestic</a:t>
            </a:r>
            <a:r>
              <a:rPr>
                <a:solidFill>
                  <a:srgbClr val="FF0000"/>
                </a:solidFill>
              </a:rPr>
              <a:t>.</a:t>
            </a:r>
          </a:p>
          <a:p>
            <a:pPr algn="just" defTabSz="205739">
              <a:defRPr sz="2159">
                <a:solidFill>
                  <a:srgbClr val="222222"/>
                </a:solidFill>
              </a:defRPr>
            </a:pPr>
            <a:endParaRPr>
              <a:solidFill>
                <a:srgbClr val="FF0000"/>
              </a:solidFill>
            </a:endParaRPr>
          </a:p>
          <a:p>
            <a:pPr algn="just" defTabSz="205739">
              <a:defRPr sz="2159">
                <a:solidFill>
                  <a:srgbClr val="222222"/>
                </a:solidFill>
              </a:defRPr>
            </a:pPr>
            <a:r>
              <a:t>The origin of our “Cimarrón Uruguayo” is uncertain as happens with almost every breed.</a:t>
            </a:r>
          </a:p>
          <a:p>
            <a:pPr algn="just" defTabSz="205739">
              <a:defRPr sz="2159">
                <a:solidFill>
                  <a:srgbClr val="222222"/>
                </a:solidFill>
              </a:defRPr>
            </a:pPr>
            <a:r>
              <a:t>What we do know is that it comes from crosses among the dogs introduced by the </a:t>
            </a:r>
            <a:r>
              <a:rPr sz="404"/>
              <a:t>Spanish</a:t>
            </a:r>
            <a:r>
              <a:t> and the Portuguese conquerors. Many of these dogs were shiftless; nature was shaping capriciously the stock with these crossings, until reaching a definite type: our CIMARRON URUGUAYO. This same </a:t>
            </a:r>
            <a:r>
              <a:rPr b="1">
                <a:latin typeface="Helvetica Neue"/>
                <a:ea typeface="Helvetica Neue"/>
                <a:cs typeface="Helvetica Neue"/>
                <a:sym typeface="Helvetica Neue"/>
              </a:rPr>
              <a:t>natural selection</a:t>
            </a:r>
            <a:r>
              <a:t> was responsible for the survival of only the strongest, the slyest, the most apt.</a:t>
            </a:r>
          </a:p>
          <a:p>
            <a:pPr algn="just" defTabSz="205739">
              <a:defRPr sz="576">
                <a:solidFill>
                  <a:srgbClr val="222222"/>
                </a:solidFill>
                <a:latin typeface="Arial"/>
                <a:ea typeface="Arial"/>
                <a:cs typeface="Arial"/>
                <a:sym typeface="Arial"/>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Gringofrente" descr="Gringofrente"/>
          <p:cNvPicPr>
            <a:picLocks noChangeAspect="1"/>
          </p:cNvPicPr>
          <p:nvPr/>
        </p:nvPicPr>
        <p:blipFill>
          <a:blip r:embed="rId2">
            <a:extLst/>
          </a:blip>
          <a:stretch>
            <a:fillRect/>
          </a:stretch>
        </p:blipFill>
        <p:spPr>
          <a:xfrm>
            <a:off x="8567604" y="442944"/>
            <a:ext cx="3634185" cy="6015759"/>
          </a:xfrm>
          <a:prstGeom prst="rect">
            <a:avLst/>
          </a:prstGeom>
          <a:ln w="25400">
            <a:miter lim="400000"/>
          </a:ln>
          <a:effectLst>
            <a:outerShdw blurRad="127000" dist="76200" dir="5520000" rotWithShape="0">
              <a:srgbClr val="000000">
                <a:alpha val="60000"/>
              </a:srgbClr>
            </a:outerShdw>
          </a:effectLst>
        </p:spPr>
      </p:pic>
      <p:pic>
        <p:nvPicPr>
          <p:cNvPr id="243" name="frente.jpg" descr="frente.jpg"/>
          <p:cNvPicPr>
            <a:picLocks noChangeAspect="1"/>
          </p:cNvPicPr>
          <p:nvPr/>
        </p:nvPicPr>
        <p:blipFill>
          <a:blip r:embed="rId3">
            <a:extLst/>
          </a:blip>
          <a:stretch>
            <a:fillRect/>
          </a:stretch>
        </p:blipFill>
        <p:spPr>
          <a:xfrm>
            <a:off x="657374" y="4246243"/>
            <a:ext cx="3360755" cy="5204025"/>
          </a:xfrm>
          <a:prstGeom prst="rect">
            <a:avLst/>
          </a:prstGeom>
          <a:ln w="25400">
            <a:miter lim="400000"/>
          </a:ln>
          <a:effectLst>
            <a:outerShdw blurRad="127000" dist="76200" dir="5520000" rotWithShape="0">
              <a:srgbClr val="000000">
                <a:alpha val="60000"/>
              </a:srgbClr>
            </a:outerShdw>
          </a:effectLst>
        </p:spPr>
      </p:pic>
      <p:sp>
        <p:nvSpPr>
          <p:cNvPr id="244" name="Chest  deep, reaching at least to the elbow. Broad and well developed.…"/>
          <p:cNvSpPr txBox="1"/>
          <p:nvPr/>
        </p:nvSpPr>
        <p:spPr>
          <a:xfrm>
            <a:off x="561195" y="479934"/>
            <a:ext cx="7611238" cy="39831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800">
                <a:solidFill>
                  <a:srgbClr val="5E5E5E"/>
                </a:solidFill>
              </a:defRPr>
            </a:pPr>
            <a:r>
              <a:rPr b="1">
                <a:latin typeface="Helvetica Neue"/>
                <a:ea typeface="Helvetica Neue"/>
                <a:cs typeface="Helvetica Neue"/>
                <a:sym typeface="Helvetica Neue"/>
              </a:rPr>
              <a:t>Chest</a:t>
            </a:r>
            <a:r>
              <a:t>  deep, reaching at least to the elbow. Broad and well developed.</a:t>
            </a:r>
          </a:p>
          <a:p>
            <a:pPr algn="l">
              <a:defRPr sz="2800">
                <a:solidFill>
                  <a:srgbClr val="5E5E5E"/>
                </a:solidFill>
              </a:defRPr>
            </a:pPr>
            <a:endParaRPr/>
          </a:p>
          <a:p>
            <a:pPr algn="l">
              <a:defRPr sz="2800">
                <a:solidFill>
                  <a:srgbClr val="5E5E5E"/>
                </a:solidFill>
              </a:defRPr>
            </a:pPr>
            <a:r>
              <a:rPr b="1">
                <a:latin typeface="Helvetica Neue"/>
                <a:ea typeface="Helvetica Neue"/>
                <a:cs typeface="Helvetica Neue"/>
                <a:sym typeface="Helvetica Neue"/>
              </a:rPr>
              <a:t>Forechest </a:t>
            </a:r>
            <a:r>
              <a:t> well defined.</a:t>
            </a:r>
          </a:p>
          <a:p>
            <a:pPr algn="l">
              <a:defRPr sz="2800">
                <a:solidFill>
                  <a:srgbClr val="5E5E5E"/>
                </a:solidFill>
              </a:defRPr>
            </a:pPr>
            <a:endParaRPr/>
          </a:p>
          <a:p>
            <a:pPr algn="l">
              <a:defRPr sz="2800">
                <a:solidFill>
                  <a:srgbClr val="5E5E5E"/>
                </a:solidFill>
              </a:defRPr>
            </a:pPr>
            <a:r>
              <a:rPr b="1">
                <a:latin typeface="Helvetica Neue"/>
                <a:ea typeface="Helvetica Neue"/>
                <a:cs typeface="Helvetica Neue"/>
                <a:sym typeface="Helvetica Neue"/>
              </a:rPr>
              <a:t>Shoulder </a:t>
            </a:r>
            <a:r>
              <a:t> well laid back.</a:t>
            </a:r>
          </a:p>
          <a:p>
            <a:pPr algn="l">
              <a:defRPr sz="2800">
                <a:solidFill>
                  <a:srgbClr val="5E5E5E"/>
                </a:solidFill>
              </a:defRPr>
            </a:pPr>
            <a:endParaRPr/>
          </a:p>
          <a:p>
            <a:pPr algn="l">
              <a:defRPr sz="2800">
                <a:solidFill>
                  <a:srgbClr val="5E5E5E"/>
                </a:solidFill>
              </a:defRPr>
            </a:pPr>
            <a:r>
              <a:rPr b="1">
                <a:latin typeface="Helvetica Neue"/>
                <a:ea typeface="Helvetica Neue"/>
                <a:cs typeface="Helvetica Neue"/>
                <a:sym typeface="Helvetica Neue"/>
              </a:rPr>
              <a:t>Upper arm</a:t>
            </a:r>
            <a:r>
              <a:t> same length as the shoulder blade.</a:t>
            </a:r>
          </a:p>
        </p:txBody>
      </p:sp>
      <p:sp>
        <p:nvSpPr>
          <p:cNvPr id="245" name="Elbow neither turned in nor out.…"/>
          <p:cNvSpPr txBox="1"/>
          <p:nvPr/>
        </p:nvSpPr>
        <p:spPr>
          <a:xfrm>
            <a:off x="5035232" y="6685748"/>
            <a:ext cx="7703057" cy="26863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800">
                <a:solidFill>
                  <a:srgbClr val="5E5E5E"/>
                </a:solidFill>
              </a:defRPr>
            </a:pPr>
            <a:r>
              <a:rPr b="1">
                <a:latin typeface="Helvetica Neue"/>
                <a:ea typeface="Helvetica Neue"/>
                <a:cs typeface="Helvetica Neue"/>
                <a:sym typeface="Helvetica Neue"/>
              </a:rPr>
              <a:t>Elbow</a:t>
            </a:r>
            <a:r>
              <a:t> neither turned in nor out.</a:t>
            </a:r>
          </a:p>
          <a:p>
            <a:pPr algn="l">
              <a:defRPr sz="2800">
                <a:solidFill>
                  <a:srgbClr val="5E5E5E"/>
                </a:solidFill>
              </a:defRPr>
            </a:pPr>
            <a:endParaRPr/>
          </a:p>
          <a:p>
            <a:pPr algn="l">
              <a:defRPr sz="2800">
                <a:solidFill>
                  <a:schemeClr val="accent6">
                    <a:hueOff val="-10521704"/>
                    <a:satOff val="-11099"/>
                    <a:lumOff val="-7127"/>
                  </a:schemeClr>
                </a:solidFill>
              </a:defRPr>
            </a:pPr>
            <a:r>
              <a:rPr b="1">
                <a:latin typeface="Helvetica Neue"/>
                <a:ea typeface="Helvetica Neue"/>
                <a:cs typeface="Helvetica Neue"/>
                <a:sym typeface="Helvetica Neue"/>
              </a:rPr>
              <a:t>Metacarpus</a:t>
            </a:r>
            <a:r>
              <a:t> seen from the side, slightly sloping.</a:t>
            </a:r>
          </a:p>
          <a:p>
            <a:pPr algn="l">
              <a:defRPr sz="2800">
                <a:solidFill>
                  <a:schemeClr val="accent6">
                    <a:hueOff val="-10521704"/>
                    <a:satOff val="-11099"/>
                    <a:lumOff val="-7127"/>
                  </a:schemeClr>
                </a:solidFill>
              </a:defRPr>
            </a:pPr>
            <a:endParaRPr/>
          </a:p>
          <a:p>
            <a:pPr algn="l">
              <a:defRPr sz="2800">
                <a:solidFill>
                  <a:schemeClr val="accent6">
                    <a:hueOff val="-10521704"/>
                    <a:satOff val="-11099"/>
                    <a:lumOff val="-7127"/>
                  </a:schemeClr>
                </a:solidFill>
              </a:defRPr>
            </a:pPr>
            <a:r>
              <a:rPr b="1">
                <a:latin typeface="Helvetica Neue"/>
                <a:ea typeface="Helvetica Neue"/>
                <a:cs typeface="Helvetica Neue"/>
                <a:sym typeface="Helvetica Neue"/>
              </a:rPr>
              <a:t>Front feet  </a:t>
            </a:r>
            <a:r>
              <a:t>oval shaped, well-knit toes. With strong pads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Hindquarters well muscled and powerful, seen from behind straight and parallel.…"/>
          <p:cNvSpPr txBox="1"/>
          <p:nvPr/>
        </p:nvSpPr>
        <p:spPr>
          <a:xfrm>
            <a:off x="280306" y="666016"/>
            <a:ext cx="6509293" cy="42434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000">
                <a:solidFill>
                  <a:srgbClr val="5E5E5E"/>
                </a:solidFill>
              </a:defRPr>
            </a:pPr>
            <a:r>
              <a:rPr b="1">
                <a:latin typeface="Helvetica Neue"/>
                <a:ea typeface="Helvetica Neue"/>
                <a:cs typeface="Helvetica Neue"/>
                <a:sym typeface="Helvetica Neue"/>
              </a:rPr>
              <a:t>Hindquarters</a:t>
            </a:r>
            <a:r>
              <a:t> well muscled and powerful, seen from behind straight and parallel.</a:t>
            </a:r>
          </a:p>
          <a:p>
            <a:pPr algn="l">
              <a:defRPr sz="3000">
                <a:solidFill>
                  <a:srgbClr val="5E5E5E"/>
                </a:solidFill>
              </a:defRPr>
            </a:pPr>
            <a:endParaRPr/>
          </a:p>
          <a:p>
            <a:pPr algn="l">
              <a:defRPr sz="3000">
                <a:solidFill>
                  <a:srgbClr val="5E5E5E"/>
                </a:solidFill>
              </a:defRPr>
            </a:pPr>
            <a:r>
              <a:rPr b="1">
                <a:latin typeface="Helvetica Neue"/>
                <a:ea typeface="Helvetica Neue"/>
                <a:cs typeface="Helvetica Neue"/>
                <a:sym typeface="Helvetica Neue"/>
              </a:rPr>
              <a:t>Thigh</a:t>
            </a:r>
            <a:r>
              <a:t> well developed</a:t>
            </a:r>
          </a:p>
          <a:p>
            <a:pPr algn="l">
              <a:defRPr sz="3000">
                <a:solidFill>
                  <a:srgbClr val="5E5E5E"/>
                </a:solidFill>
              </a:defRPr>
            </a:pPr>
            <a:endParaRPr/>
          </a:p>
          <a:p>
            <a:pPr algn="l">
              <a:defRPr sz="3000">
                <a:solidFill>
                  <a:srgbClr val="5E5E5E"/>
                </a:solidFill>
              </a:defRPr>
            </a:pPr>
            <a:r>
              <a:rPr b="1">
                <a:latin typeface="Helvetica Neue"/>
                <a:ea typeface="Helvetica Neue"/>
                <a:cs typeface="Helvetica Neue"/>
                <a:sym typeface="Helvetica Neue"/>
              </a:rPr>
              <a:t>Metatarsus</a:t>
            </a:r>
            <a:r>
              <a:t> firm,of medium length.</a:t>
            </a:r>
          </a:p>
          <a:p>
            <a:pPr algn="l">
              <a:defRPr sz="3000">
                <a:solidFill>
                  <a:srgbClr val="5E5E5E"/>
                </a:solidFill>
              </a:defRPr>
            </a:pPr>
            <a:endParaRPr/>
          </a:p>
        </p:txBody>
      </p:sp>
      <p:pic>
        <p:nvPicPr>
          <p:cNvPr id="248" name="Posterior lat" descr="Posterior lat"/>
          <p:cNvPicPr>
            <a:picLocks noChangeAspect="1"/>
          </p:cNvPicPr>
          <p:nvPr/>
        </p:nvPicPr>
        <p:blipFill>
          <a:blip r:embed="rId2">
            <a:extLst/>
          </a:blip>
          <a:stretch>
            <a:fillRect/>
          </a:stretch>
        </p:blipFill>
        <p:spPr>
          <a:xfrm>
            <a:off x="2765931" y="4909830"/>
            <a:ext cx="2391417" cy="4453134"/>
          </a:xfrm>
          <a:prstGeom prst="rect">
            <a:avLst/>
          </a:prstGeom>
          <a:ln w="25400">
            <a:miter lim="400000"/>
          </a:ln>
          <a:effectLst>
            <a:outerShdw blurRad="127000" dist="76200" dir="5520000" rotWithShape="0">
              <a:srgbClr val="000000">
                <a:alpha val="60000"/>
              </a:srgbClr>
            </a:outerShdw>
          </a:effectLst>
        </p:spPr>
      </p:pic>
      <p:pic>
        <p:nvPicPr>
          <p:cNvPr id="249" name="Posterior" descr="Posterior"/>
          <p:cNvPicPr>
            <a:picLocks noChangeAspect="1"/>
          </p:cNvPicPr>
          <p:nvPr/>
        </p:nvPicPr>
        <p:blipFill>
          <a:blip r:embed="rId3">
            <a:extLst/>
          </a:blip>
          <a:stretch>
            <a:fillRect/>
          </a:stretch>
        </p:blipFill>
        <p:spPr>
          <a:xfrm>
            <a:off x="9338569" y="1261155"/>
            <a:ext cx="3232521" cy="4399034"/>
          </a:xfrm>
          <a:prstGeom prst="rect">
            <a:avLst/>
          </a:prstGeom>
          <a:ln w="25400">
            <a:miter lim="400000"/>
          </a:ln>
          <a:effectLst>
            <a:outerShdw blurRad="127000" dist="76200" dir="5520000" rotWithShape="0">
              <a:srgbClr val="000000">
                <a:alpha val="60000"/>
              </a:srgbClr>
            </a:outerShdw>
          </a:effectLst>
        </p:spPr>
      </p:pic>
      <p:pic>
        <p:nvPicPr>
          <p:cNvPr id="250" name="madonna  (25).jpg" descr="madonna  (25).jpg"/>
          <p:cNvPicPr>
            <a:picLocks noChangeAspect="1"/>
          </p:cNvPicPr>
          <p:nvPr/>
        </p:nvPicPr>
        <p:blipFill>
          <a:blip r:embed="rId4">
            <a:extLst/>
          </a:blip>
          <a:stretch>
            <a:fillRect/>
          </a:stretch>
        </p:blipFill>
        <p:spPr>
          <a:xfrm>
            <a:off x="6474881" y="1234105"/>
            <a:ext cx="2354715" cy="4453134"/>
          </a:xfrm>
          <a:prstGeom prst="rect">
            <a:avLst/>
          </a:prstGeom>
          <a:ln w="25400">
            <a:miter lim="400000"/>
          </a:ln>
          <a:effectLst>
            <a:outerShdw blurRad="127000" dist="76200" dir="5520000" rotWithShape="0">
              <a:srgbClr val="000000">
                <a:alpha val="60000"/>
              </a:srgbClr>
            </a:outerShdw>
          </a:effectLst>
        </p:spPr>
      </p:pic>
      <p:sp>
        <p:nvSpPr>
          <p:cNvPr id="251" name="Hind feet cat feet, strong pads.…"/>
          <p:cNvSpPr txBox="1"/>
          <p:nvPr/>
        </p:nvSpPr>
        <p:spPr>
          <a:xfrm>
            <a:off x="6103753" y="5915934"/>
            <a:ext cx="6509292" cy="33163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000">
                <a:solidFill>
                  <a:srgbClr val="5E5E5E"/>
                </a:solidFill>
              </a:defRPr>
            </a:pPr>
            <a:endParaRPr/>
          </a:p>
          <a:p>
            <a:pPr algn="l">
              <a:defRPr sz="3000">
                <a:solidFill>
                  <a:srgbClr val="5E5E5E"/>
                </a:solidFill>
              </a:defRPr>
            </a:pPr>
            <a:endParaRPr/>
          </a:p>
          <a:p>
            <a:pPr algn="l">
              <a:defRPr sz="3000">
                <a:solidFill>
                  <a:srgbClr val="5E5E5E"/>
                </a:solidFill>
              </a:defRPr>
            </a:pPr>
            <a:r>
              <a:rPr b="1">
                <a:latin typeface="Helvetica Neue"/>
                <a:ea typeface="Helvetica Neue"/>
                <a:cs typeface="Helvetica Neue"/>
                <a:sym typeface="Helvetica Neue"/>
              </a:rPr>
              <a:t>Hind feet</a:t>
            </a:r>
            <a:r>
              <a:t> cat feet, strong pads.</a:t>
            </a:r>
          </a:p>
          <a:p>
            <a:pPr algn="l">
              <a:defRPr sz="3000">
                <a:solidFill>
                  <a:srgbClr val="5E5E5E"/>
                </a:solidFill>
              </a:defRPr>
            </a:pPr>
            <a:endParaRPr/>
          </a:p>
          <a:p>
            <a:pPr algn="l">
              <a:defRPr sz="3000">
                <a:solidFill>
                  <a:srgbClr val="5E5E5E"/>
                </a:solidFill>
              </a:defRPr>
            </a:pPr>
            <a:r>
              <a:rPr b="1">
                <a:latin typeface="Helvetica Neue"/>
                <a:ea typeface="Helvetica Neue"/>
                <a:cs typeface="Helvetica Neue"/>
                <a:sym typeface="Helvetica Neue"/>
              </a:rPr>
              <a:t>Tail</a:t>
            </a:r>
            <a:r>
              <a:t> thick, medium set. Reaching to the hock. At rest carried low. In motion carried horizontally or slightly upward.</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G_0018.JPG" descr="IMG_0018.JPG"/>
          <p:cNvPicPr>
            <a:picLocks noChangeAspect="1"/>
          </p:cNvPicPr>
          <p:nvPr/>
        </p:nvPicPr>
        <p:blipFill>
          <a:blip r:embed="rId2">
            <a:extLst/>
          </a:blip>
          <a:srcRect t="17996" r="4489"/>
          <a:stretch>
            <a:fillRect/>
          </a:stretch>
        </p:blipFill>
        <p:spPr>
          <a:xfrm>
            <a:off x="-2272606" y="-83988"/>
            <a:ext cx="15277406" cy="9837588"/>
          </a:xfrm>
          <a:prstGeom prst="rect">
            <a:avLst/>
          </a:prstGeom>
          <a:ln w="12700">
            <a:miter lim="400000"/>
          </a:ln>
        </p:spPr>
      </p:pic>
      <p:sp>
        <p:nvSpPr>
          <p:cNvPr id="254" name="GAIT- MOVEMENT"/>
          <p:cNvSpPr txBox="1">
            <a:spLocks noGrp="1"/>
          </p:cNvSpPr>
          <p:nvPr>
            <p:ph type="title"/>
          </p:nvPr>
        </p:nvSpPr>
        <p:spPr>
          <a:prstGeom prst="rect">
            <a:avLst/>
          </a:prstGeom>
        </p:spPr>
        <p:txBody>
          <a:bodyPr/>
          <a:lstStyle/>
          <a:p>
            <a:r>
              <a:t>GAIT- MOVEMENT</a:t>
            </a:r>
          </a:p>
        </p:txBody>
      </p:sp>
      <p:sp>
        <p:nvSpPr>
          <p:cNvPr id="255" name="EFFORTLESS. WITH GOOD REACH IN FRONT AND GOOD DRIVE BEHIND. IN MOVEMENT, SEEN FROM THE FORNT AND FROM BEHIND, THE LEGS ARE PARALLEL, SINGLE TRACKING WHEN SPEED INCREASES."/>
          <p:cNvSpPr txBox="1">
            <a:spLocks noGrp="1"/>
          </p:cNvSpPr>
          <p:nvPr>
            <p:ph type="body" sz="quarter" idx="1"/>
          </p:nvPr>
        </p:nvSpPr>
        <p:spPr>
          <a:xfrm>
            <a:off x="7130889" y="7459640"/>
            <a:ext cx="5581980" cy="2078124"/>
          </a:xfrm>
          <a:prstGeom prst="rect">
            <a:avLst/>
          </a:prstGeom>
        </p:spPr>
        <p:txBody>
          <a:bodyPr/>
          <a:lstStyle>
            <a:lvl1pPr defTabSz="479044">
              <a:defRPr sz="2132"/>
            </a:lvl1pPr>
          </a:lstStyle>
          <a:p>
            <a:r>
              <a:t>EFFORTLESS. WITH GOOD REACH IN FRONT AND GOOD DRIVE BEHIND. IN MOVEMENT, SEEN FROM THE FORNT AND FROM BEHIND, THE LEGS ARE PARALLEL, SINGLE TRACKING WHEN SPEED INCREASES.</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cachorro en movimiento.jpg" descr="cachorro en movimiento.jpg"/>
          <p:cNvPicPr>
            <a:picLocks noChangeAspect="1"/>
          </p:cNvPicPr>
          <p:nvPr/>
        </p:nvPicPr>
        <p:blipFill>
          <a:blip r:embed="rId2">
            <a:extLst/>
          </a:blip>
          <a:srcRect l="7865" t="7423"/>
          <a:stretch>
            <a:fillRect/>
          </a:stretch>
        </p:blipFill>
        <p:spPr>
          <a:xfrm>
            <a:off x="6804048" y="1014071"/>
            <a:ext cx="5707155" cy="3882778"/>
          </a:xfrm>
          <a:prstGeom prst="rect">
            <a:avLst/>
          </a:prstGeom>
          <a:ln w="25400">
            <a:miter lim="400000"/>
          </a:ln>
          <a:effectLst>
            <a:outerShdw blurRad="127000" dist="76200" dir="5520000" rotWithShape="0">
              <a:srgbClr val="000000">
                <a:alpha val="60000"/>
              </a:srgbClr>
            </a:outerShdw>
          </a:effectLst>
        </p:spPr>
      </p:pic>
      <p:pic>
        <p:nvPicPr>
          <p:cNvPr id="258" name="296955_2440319694936_1033139456_n.jpg" descr="296955_2440319694936_1033139456_n.jpg"/>
          <p:cNvPicPr>
            <a:picLocks noChangeAspect="1"/>
          </p:cNvPicPr>
          <p:nvPr/>
        </p:nvPicPr>
        <p:blipFill>
          <a:blip r:embed="rId3">
            <a:extLst/>
          </a:blip>
          <a:srcRect l="12628" t="14449" r="39781" b="26713"/>
          <a:stretch>
            <a:fillRect/>
          </a:stretch>
        </p:blipFill>
        <p:spPr>
          <a:xfrm>
            <a:off x="769342" y="1048401"/>
            <a:ext cx="5474095" cy="3813961"/>
          </a:xfrm>
          <a:prstGeom prst="rect">
            <a:avLst/>
          </a:prstGeom>
          <a:ln w="25400">
            <a:miter lim="400000"/>
          </a:ln>
          <a:effectLst>
            <a:outerShdw blurRad="127000" dist="76200" dir="5520000" rotWithShape="0">
              <a:srgbClr val="000000">
                <a:alpha val="60000"/>
              </a:srgbClr>
            </a:outerShdw>
          </a:effectLst>
        </p:spPr>
      </p:pic>
      <p:pic>
        <p:nvPicPr>
          <p:cNvPr id="259" name="movimiento adriana.jpg" descr="movimiento adriana.jpg"/>
          <p:cNvPicPr>
            <a:picLocks noChangeAspect="1"/>
          </p:cNvPicPr>
          <p:nvPr/>
        </p:nvPicPr>
        <p:blipFill>
          <a:blip r:embed="rId4">
            <a:extLst/>
          </a:blip>
          <a:srcRect l="10821" t="11424" r="8824" b="11424"/>
          <a:stretch>
            <a:fillRect/>
          </a:stretch>
        </p:blipFill>
        <p:spPr>
          <a:xfrm>
            <a:off x="5904682" y="5426630"/>
            <a:ext cx="5865506" cy="3750739"/>
          </a:xfrm>
          <a:prstGeom prst="rect">
            <a:avLst/>
          </a:prstGeom>
          <a:ln w="25400">
            <a:miter lim="400000"/>
          </a:ln>
          <a:effectLst>
            <a:outerShdw blurRad="127000" dist="76200" dir="5520000" rotWithShape="0">
              <a:srgbClr val="000000">
                <a:alpha val="60000"/>
              </a:srgbClr>
            </a:outerShdw>
          </a:effectLst>
        </p:spPr>
      </p:pic>
      <p:pic>
        <p:nvPicPr>
          <p:cNvPr id="260" name="madonna  (25).jpg" descr="madonna  (25).jpg"/>
          <p:cNvPicPr>
            <a:picLocks noChangeAspect="1"/>
          </p:cNvPicPr>
          <p:nvPr/>
        </p:nvPicPr>
        <p:blipFill>
          <a:blip r:embed="rId5">
            <a:extLst/>
          </a:blip>
          <a:stretch>
            <a:fillRect/>
          </a:stretch>
        </p:blipFill>
        <p:spPr>
          <a:xfrm>
            <a:off x="2479868" y="5360749"/>
            <a:ext cx="2053046" cy="3882629"/>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kin thick and supple. Coat, short, smooth, close to the body, with undercoat."/>
          <p:cNvSpPr/>
          <p:nvPr/>
        </p:nvSpPr>
        <p:spPr>
          <a:xfrm>
            <a:off x="323572" y="443695"/>
            <a:ext cx="12357655" cy="1118512"/>
          </a:xfrm>
          <a:prstGeom prst="rect">
            <a:avLst/>
          </a:prstGeom>
          <a:solidFill>
            <a:schemeClr val="accent1">
              <a:satOff val="12166"/>
              <a:lumOff val="-13042"/>
            </a:schemeClr>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200">
                <a:solidFill>
                  <a:srgbClr val="FFFFFF"/>
                </a:solidFill>
              </a:defRPr>
            </a:pPr>
            <a:r>
              <a:rPr b="1">
                <a:latin typeface="Helvetica Neue"/>
                <a:ea typeface="Helvetica Neue"/>
                <a:cs typeface="Helvetica Neue"/>
                <a:sym typeface="Helvetica Neue"/>
              </a:rPr>
              <a:t>Skin</a:t>
            </a:r>
            <a:r>
              <a:t> </a:t>
            </a:r>
            <a:r>
              <a:rPr sz="3500"/>
              <a:t>thick and supple.</a:t>
            </a:r>
            <a:r>
              <a:t> </a:t>
            </a:r>
            <a:r>
              <a:rPr b="1">
                <a:latin typeface="Helvetica Neue"/>
                <a:ea typeface="Helvetica Neue"/>
                <a:cs typeface="Helvetica Neue"/>
                <a:sym typeface="Helvetica Neue"/>
              </a:rPr>
              <a:t>Coat,</a:t>
            </a:r>
            <a:r>
              <a:t> short, smooth, close to the body, with undercoat.</a:t>
            </a:r>
          </a:p>
        </p:txBody>
      </p:sp>
      <p:sp>
        <p:nvSpPr>
          <p:cNvPr id="263" name="Brindle or all shades of fawn, the latter may have black shadings. Also bluish brindle and bluish fawn, al with or without mask."/>
          <p:cNvSpPr/>
          <p:nvPr/>
        </p:nvSpPr>
        <p:spPr>
          <a:xfrm>
            <a:off x="9055861" y="2655001"/>
            <a:ext cx="3614306" cy="4052213"/>
          </a:xfrm>
          <a:prstGeom prst="rect">
            <a:avLst/>
          </a:prstGeom>
          <a:solidFill>
            <a:srgbClr val="A78A4E"/>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200">
                <a:solidFill>
                  <a:srgbClr val="FFFFFF"/>
                </a:solidFill>
              </a:defRPr>
            </a:lvl1pPr>
          </a:lstStyle>
          <a:p>
            <a:r>
              <a:t>Brindle or all shades of fawn, the latter may have black shadings. Also bluish brindle and bluish fawn, al with or without mask.</a:t>
            </a:r>
          </a:p>
        </p:txBody>
      </p:sp>
      <p:sp>
        <p:nvSpPr>
          <p:cNvPr id="264" name="White marks are allowed in the following places: under jaw, the throat, fore chest, abdomen and lower part of legs not exceeding up the wrist or half way up the metatarsus"/>
          <p:cNvSpPr txBox="1"/>
          <p:nvPr/>
        </p:nvSpPr>
        <p:spPr>
          <a:xfrm>
            <a:off x="263347" y="7856981"/>
            <a:ext cx="12478106" cy="15379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100">
                <a:solidFill>
                  <a:schemeClr val="accent6">
                    <a:hueOff val="-10521704"/>
                    <a:satOff val="-11099"/>
                    <a:lumOff val="-7127"/>
                  </a:schemeClr>
                </a:solidFill>
              </a:defRPr>
            </a:lvl1pPr>
          </a:lstStyle>
          <a:p>
            <a:r>
              <a:t>White marks are allowed in the following places: under jaw, the throat, fore chest, abdomen and lower part of legs not exceeding up the wrist or half way up the metatarsus</a:t>
            </a:r>
          </a:p>
        </p:txBody>
      </p:sp>
      <p:pic>
        <p:nvPicPr>
          <p:cNvPr id="265" name="Urugvajski-kimaron-Cimarron-Uruguayo.jpg" descr="Urugvajski-kimaron-Cimarron-Uruguayo.jpg"/>
          <p:cNvPicPr>
            <a:picLocks noChangeAspect="1"/>
          </p:cNvPicPr>
          <p:nvPr/>
        </p:nvPicPr>
        <p:blipFill>
          <a:blip r:embed="rId2">
            <a:extLst/>
          </a:blip>
          <a:stretch>
            <a:fillRect/>
          </a:stretch>
        </p:blipFill>
        <p:spPr>
          <a:xfrm>
            <a:off x="361950" y="1830238"/>
            <a:ext cx="8507594" cy="570173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bayoclaro.jpg" descr="bayoclaro.jpg"/>
          <p:cNvPicPr>
            <a:picLocks noChangeAspect="1"/>
          </p:cNvPicPr>
          <p:nvPr/>
        </p:nvPicPr>
        <p:blipFill>
          <a:blip r:embed="rId2">
            <a:extLst/>
          </a:blip>
          <a:srcRect l="10504" t="1676" r="32305" b="1676"/>
          <a:stretch>
            <a:fillRect/>
          </a:stretch>
        </p:blipFill>
        <p:spPr>
          <a:xfrm>
            <a:off x="497401" y="601133"/>
            <a:ext cx="3678977" cy="4116468"/>
          </a:xfrm>
          <a:prstGeom prst="rect">
            <a:avLst/>
          </a:prstGeom>
          <a:ln w="12700">
            <a:miter lim="400000"/>
          </a:ln>
        </p:spPr>
      </p:pic>
      <p:pic>
        <p:nvPicPr>
          <p:cNvPr id="268" name="Madonna.jpg" descr="Madonna.jpg"/>
          <p:cNvPicPr>
            <a:picLocks noChangeAspect="1"/>
          </p:cNvPicPr>
          <p:nvPr/>
        </p:nvPicPr>
        <p:blipFill>
          <a:blip r:embed="rId3">
            <a:extLst/>
          </a:blip>
          <a:stretch>
            <a:fillRect/>
          </a:stretch>
        </p:blipFill>
        <p:spPr>
          <a:xfrm>
            <a:off x="7372261" y="5316615"/>
            <a:ext cx="5094524" cy="3952876"/>
          </a:xfrm>
          <a:prstGeom prst="rect">
            <a:avLst/>
          </a:prstGeom>
          <a:ln w="12700">
            <a:miter lim="400000"/>
          </a:ln>
        </p:spPr>
      </p:pic>
      <p:pic>
        <p:nvPicPr>
          <p:cNvPr id="269" name="baya carbonada" descr="baya carbonada"/>
          <p:cNvPicPr>
            <a:picLocks noChangeAspect="1"/>
          </p:cNvPicPr>
          <p:nvPr/>
        </p:nvPicPr>
        <p:blipFill>
          <a:blip r:embed="rId4">
            <a:extLst/>
          </a:blip>
          <a:srcRect t="3336" r="41028"/>
          <a:stretch>
            <a:fillRect/>
          </a:stretch>
        </p:blipFill>
        <p:spPr>
          <a:xfrm>
            <a:off x="9409789" y="612047"/>
            <a:ext cx="3229055" cy="4094562"/>
          </a:xfrm>
          <a:prstGeom prst="rect">
            <a:avLst/>
          </a:prstGeom>
          <a:ln w="12700">
            <a:miter lim="400000"/>
          </a:ln>
        </p:spPr>
      </p:pic>
      <p:pic>
        <p:nvPicPr>
          <p:cNvPr id="270" name="vito en movimiento.jpg" descr="vito en movimiento.jpg"/>
          <p:cNvPicPr>
            <a:picLocks noChangeAspect="1"/>
          </p:cNvPicPr>
          <p:nvPr/>
        </p:nvPicPr>
        <p:blipFill>
          <a:blip r:embed="rId5">
            <a:extLst/>
          </a:blip>
          <a:srcRect l="5865" t="14246" r="10622" b="7781"/>
          <a:stretch>
            <a:fillRect/>
          </a:stretch>
        </p:blipFill>
        <p:spPr>
          <a:xfrm>
            <a:off x="548580" y="5316615"/>
            <a:ext cx="6350672" cy="3952969"/>
          </a:xfrm>
          <a:prstGeom prst="rect">
            <a:avLst/>
          </a:prstGeom>
          <a:ln w="12700">
            <a:miter lim="400000"/>
          </a:ln>
        </p:spPr>
      </p:pic>
      <p:pic>
        <p:nvPicPr>
          <p:cNvPr id="271" name="elissalde.jpg" descr="elissalde.jpg"/>
          <p:cNvPicPr>
            <a:picLocks noChangeAspect="1"/>
          </p:cNvPicPr>
          <p:nvPr/>
        </p:nvPicPr>
        <p:blipFill>
          <a:blip r:embed="rId6">
            <a:extLst/>
          </a:blip>
          <a:srcRect l="19762" t="22136" r="20492" b="10663"/>
          <a:stretch>
            <a:fillRect/>
          </a:stretch>
        </p:blipFill>
        <p:spPr>
          <a:xfrm>
            <a:off x="4353321" y="601133"/>
            <a:ext cx="4879531" cy="411628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Manto"/>
          <p:cNvSpPr txBox="1">
            <a:spLocks noGrp="1"/>
          </p:cNvSpPr>
          <p:nvPr>
            <p:ph type="title"/>
          </p:nvPr>
        </p:nvSpPr>
        <p:spPr>
          <a:prstGeom prst="rect">
            <a:avLst/>
          </a:prstGeom>
        </p:spPr>
        <p:txBody>
          <a:bodyPr/>
          <a:lstStyle/>
          <a:p>
            <a:r>
              <a:t>Manto</a:t>
            </a:r>
          </a:p>
        </p:txBody>
      </p:sp>
      <p:pic>
        <p:nvPicPr>
          <p:cNvPr id="274" name="12091415_1654728151469271_3468883925306076404_o.jpg" descr="12091415_1654728151469271_3468883925306076404_o.jpg"/>
          <p:cNvPicPr>
            <a:picLocks noChangeAspect="1"/>
          </p:cNvPicPr>
          <p:nvPr/>
        </p:nvPicPr>
        <p:blipFill>
          <a:blip r:embed="rId2">
            <a:extLst/>
          </a:blip>
          <a:stretch>
            <a:fillRect/>
          </a:stretch>
        </p:blipFill>
        <p:spPr>
          <a:xfrm>
            <a:off x="3043866" y="22588"/>
            <a:ext cx="6470703" cy="9708424"/>
          </a:xfrm>
          <a:prstGeom prst="rect">
            <a:avLst/>
          </a:prstGeom>
          <a:ln w="12700">
            <a:miter lim="400000"/>
          </a:ln>
        </p:spPr>
      </p:pic>
      <p:grpSp>
        <p:nvGrpSpPr>
          <p:cNvPr id="277" name="atigarada"/>
          <p:cNvGrpSpPr/>
          <p:nvPr/>
        </p:nvGrpSpPr>
        <p:grpSpPr>
          <a:xfrm>
            <a:off x="145649" y="359239"/>
            <a:ext cx="3688671" cy="3218651"/>
            <a:chOff x="0" y="0"/>
            <a:chExt cx="3688670" cy="3218650"/>
          </a:xfrm>
        </p:grpSpPr>
        <p:pic>
          <p:nvPicPr>
            <p:cNvPr id="276" name="atigarada" descr="atigarada"/>
            <p:cNvPicPr>
              <a:picLocks noChangeAspect="1"/>
            </p:cNvPicPr>
            <p:nvPr/>
          </p:nvPicPr>
          <p:blipFill>
            <a:blip r:embed="rId3">
              <a:extLst/>
            </a:blip>
            <a:stretch>
              <a:fillRect/>
            </a:stretch>
          </p:blipFill>
          <p:spPr>
            <a:xfrm>
              <a:off x="50800" y="50800"/>
              <a:ext cx="3587071" cy="3117051"/>
            </a:xfrm>
            <a:prstGeom prst="rect">
              <a:avLst/>
            </a:prstGeom>
            <a:ln>
              <a:noFill/>
            </a:ln>
            <a:effectLst/>
          </p:spPr>
        </p:pic>
        <p:pic>
          <p:nvPicPr>
            <p:cNvPr id="275" name="atigarada" descr="atigarada"/>
            <p:cNvPicPr>
              <a:picLocks/>
            </p:cNvPicPr>
            <p:nvPr/>
          </p:nvPicPr>
          <p:blipFill>
            <a:blip r:embed="rId4">
              <a:extLst/>
            </a:blip>
            <a:stretch>
              <a:fillRect/>
            </a:stretch>
          </p:blipFill>
          <p:spPr>
            <a:xfrm>
              <a:off x="0" y="0"/>
              <a:ext cx="3688671" cy="3218651"/>
            </a:xfrm>
            <a:prstGeom prst="rect">
              <a:avLst/>
            </a:prstGeom>
            <a:effectLst/>
          </p:spPr>
        </p:pic>
      </p:grpSp>
      <p:grpSp>
        <p:nvGrpSpPr>
          <p:cNvPr id="280" name="Boliche"/>
          <p:cNvGrpSpPr/>
          <p:nvPr/>
        </p:nvGrpSpPr>
        <p:grpSpPr>
          <a:xfrm>
            <a:off x="336149" y="3564014"/>
            <a:ext cx="3714071" cy="3115921"/>
            <a:chOff x="0" y="0"/>
            <a:chExt cx="3714070" cy="3115919"/>
          </a:xfrm>
        </p:grpSpPr>
        <p:pic>
          <p:nvPicPr>
            <p:cNvPr id="279" name="Boliche" descr="Boliche"/>
            <p:cNvPicPr>
              <a:picLocks noChangeAspect="1"/>
            </p:cNvPicPr>
            <p:nvPr/>
          </p:nvPicPr>
          <p:blipFill>
            <a:blip r:embed="rId5">
              <a:extLst/>
            </a:blip>
            <a:stretch>
              <a:fillRect/>
            </a:stretch>
          </p:blipFill>
          <p:spPr>
            <a:xfrm>
              <a:off x="63500" y="271339"/>
              <a:ext cx="3587071" cy="2781081"/>
            </a:xfrm>
            <a:prstGeom prst="rect">
              <a:avLst/>
            </a:prstGeom>
            <a:ln>
              <a:noFill/>
            </a:ln>
            <a:effectLst/>
          </p:spPr>
        </p:pic>
        <p:pic>
          <p:nvPicPr>
            <p:cNvPr id="278" name="Boliche" descr="Boliche"/>
            <p:cNvPicPr>
              <a:picLocks/>
            </p:cNvPicPr>
            <p:nvPr/>
          </p:nvPicPr>
          <p:blipFill>
            <a:blip r:embed="rId6">
              <a:extLst/>
            </a:blip>
            <a:stretch>
              <a:fillRect/>
            </a:stretch>
          </p:blipFill>
          <p:spPr>
            <a:xfrm>
              <a:off x="0" y="-1"/>
              <a:ext cx="3714071" cy="3115921"/>
            </a:xfrm>
            <a:prstGeom prst="rect">
              <a:avLst/>
            </a:prstGeom>
            <a:effectLst/>
          </p:spPr>
        </p:pic>
      </p:grpSp>
      <p:grpSp>
        <p:nvGrpSpPr>
          <p:cNvPr id="283" name="IMG_0099.JPG"/>
          <p:cNvGrpSpPr/>
          <p:nvPr/>
        </p:nvGrpSpPr>
        <p:grpSpPr>
          <a:xfrm>
            <a:off x="9385891" y="3223069"/>
            <a:ext cx="3263225" cy="3265091"/>
            <a:chOff x="0" y="0"/>
            <a:chExt cx="3263223" cy="3265089"/>
          </a:xfrm>
        </p:grpSpPr>
        <p:pic>
          <p:nvPicPr>
            <p:cNvPr id="282" name="IMG_0099.JPG" descr="IMG_0099.JPG"/>
            <p:cNvPicPr>
              <a:picLocks noChangeAspect="1"/>
            </p:cNvPicPr>
            <p:nvPr/>
          </p:nvPicPr>
          <p:blipFill>
            <a:blip r:embed="rId7">
              <a:extLst/>
            </a:blip>
            <a:srcRect l="13732" r="16346" b="12641"/>
            <a:stretch>
              <a:fillRect/>
            </a:stretch>
          </p:blipFill>
          <p:spPr>
            <a:xfrm>
              <a:off x="50800" y="251670"/>
              <a:ext cx="3161624" cy="2962620"/>
            </a:xfrm>
            <a:prstGeom prst="rect">
              <a:avLst/>
            </a:prstGeom>
            <a:ln>
              <a:noFill/>
            </a:ln>
            <a:effectLst/>
          </p:spPr>
        </p:pic>
        <p:pic>
          <p:nvPicPr>
            <p:cNvPr id="281" name="IMG_0099.JPG" descr="IMG_0099.JPG"/>
            <p:cNvPicPr>
              <a:picLocks/>
            </p:cNvPicPr>
            <p:nvPr/>
          </p:nvPicPr>
          <p:blipFill>
            <a:blip r:embed="rId8">
              <a:extLst/>
            </a:blip>
            <a:stretch>
              <a:fillRect/>
            </a:stretch>
          </p:blipFill>
          <p:spPr>
            <a:xfrm>
              <a:off x="-1" y="0"/>
              <a:ext cx="3263225" cy="3265090"/>
            </a:xfrm>
            <a:prstGeom prst="rect">
              <a:avLst/>
            </a:prstGeom>
            <a:effectLst/>
          </p:spPr>
        </p:pic>
      </p:grpSp>
      <p:grpSp>
        <p:nvGrpSpPr>
          <p:cNvPr id="286" name="cuerpohembra.jpg"/>
          <p:cNvGrpSpPr/>
          <p:nvPr/>
        </p:nvGrpSpPr>
        <p:grpSpPr>
          <a:xfrm>
            <a:off x="358373" y="6608852"/>
            <a:ext cx="3263224" cy="2926666"/>
            <a:chOff x="0" y="0"/>
            <a:chExt cx="3263223" cy="2926665"/>
          </a:xfrm>
        </p:grpSpPr>
        <p:pic>
          <p:nvPicPr>
            <p:cNvPr id="285" name="cuerpohembra.jpg" descr="cuerpohembra.jpg"/>
            <p:cNvPicPr>
              <a:picLocks noChangeAspect="1"/>
            </p:cNvPicPr>
            <p:nvPr/>
          </p:nvPicPr>
          <p:blipFill>
            <a:blip r:embed="rId9">
              <a:extLst/>
            </a:blip>
            <a:stretch>
              <a:fillRect/>
            </a:stretch>
          </p:blipFill>
          <p:spPr>
            <a:xfrm>
              <a:off x="63500" y="287843"/>
              <a:ext cx="3136224" cy="2575323"/>
            </a:xfrm>
            <a:prstGeom prst="rect">
              <a:avLst/>
            </a:prstGeom>
            <a:ln>
              <a:noFill/>
            </a:ln>
            <a:effectLst/>
          </p:spPr>
        </p:pic>
        <p:pic>
          <p:nvPicPr>
            <p:cNvPr id="284" name="cuerpohembra.jpg" descr="cuerpohembra.jpg"/>
            <p:cNvPicPr>
              <a:picLocks/>
            </p:cNvPicPr>
            <p:nvPr/>
          </p:nvPicPr>
          <p:blipFill>
            <a:blip r:embed="rId10">
              <a:extLst/>
            </a:blip>
            <a:stretch>
              <a:fillRect/>
            </a:stretch>
          </p:blipFill>
          <p:spPr>
            <a:xfrm>
              <a:off x="0" y="-1"/>
              <a:ext cx="3263224" cy="2926667"/>
            </a:xfrm>
            <a:prstGeom prst="rect">
              <a:avLst/>
            </a:prstGeom>
            <a:effectLst/>
          </p:spPr>
        </p:pic>
      </p:grpSp>
      <p:grpSp>
        <p:nvGrpSpPr>
          <p:cNvPr id="289" name="Yapa"/>
          <p:cNvGrpSpPr/>
          <p:nvPr/>
        </p:nvGrpSpPr>
        <p:grpSpPr>
          <a:xfrm>
            <a:off x="8832332" y="-68016"/>
            <a:ext cx="3873297" cy="3414121"/>
            <a:chOff x="0" y="0"/>
            <a:chExt cx="3873296" cy="3414119"/>
          </a:xfrm>
        </p:grpSpPr>
        <p:pic>
          <p:nvPicPr>
            <p:cNvPr id="288" name="Yapa" descr="Yapa"/>
            <p:cNvPicPr>
              <a:picLocks noChangeAspect="1"/>
            </p:cNvPicPr>
            <p:nvPr/>
          </p:nvPicPr>
          <p:blipFill>
            <a:blip r:embed="rId11">
              <a:extLst/>
            </a:blip>
            <a:srcRect l="2699" t="3322" r="2699" b="3322"/>
            <a:stretch>
              <a:fillRect/>
            </a:stretch>
          </p:blipFill>
          <p:spPr>
            <a:xfrm>
              <a:off x="88900" y="343642"/>
              <a:ext cx="3695497" cy="2981578"/>
            </a:xfrm>
            <a:prstGeom prst="rect">
              <a:avLst/>
            </a:prstGeom>
            <a:ln>
              <a:noFill/>
            </a:ln>
            <a:effectLst/>
          </p:spPr>
        </p:pic>
        <p:pic>
          <p:nvPicPr>
            <p:cNvPr id="287" name="Yapa" descr="Yapa"/>
            <p:cNvPicPr>
              <a:picLocks/>
            </p:cNvPicPr>
            <p:nvPr/>
          </p:nvPicPr>
          <p:blipFill>
            <a:blip r:embed="rId12">
              <a:extLst/>
            </a:blip>
            <a:stretch>
              <a:fillRect/>
            </a:stretch>
          </p:blipFill>
          <p:spPr>
            <a:xfrm>
              <a:off x="-1" y="-1"/>
              <a:ext cx="3873298" cy="3414121"/>
            </a:xfrm>
            <a:prstGeom prst="rect">
              <a:avLst/>
            </a:prstGeom>
            <a:effectLst/>
          </p:spPr>
        </p:pic>
      </p:grpSp>
      <p:grpSp>
        <p:nvGrpSpPr>
          <p:cNvPr id="292" name="Morocho"/>
          <p:cNvGrpSpPr/>
          <p:nvPr/>
        </p:nvGrpSpPr>
        <p:grpSpPr>
          <a:xfrm>
            <a:off x="9294352" y="6578605"/>
            <a:ext cx="3446303" cy="2987160"/>
            <a:chOff x="0" y="0"/>
            <a:chExt cx="3446302" cy="2987159"/>
          </a:xfrm>
        </p:grpSpPr>
        <p:pic>
          <p:nvPicPr>
            <p:cNvPr id="291" name="Morocho" descr="Morocho"/>
            <p:cNvPicPr>
              <a:picLocks noChangeAspect="1"/>
            </p:cNvPicPr>
            <p:nvPr/>
          </p:nvPicPr>
          <p:blipFill>
            <a:blip r:embed="rId13">
              <a:extLst/>
            </a:blip>
            <a:stretch>
              <a:fillRect/>
            </a:stretch>
          </p:blipFill>
          <p:spPr>
            <a:xfrm>
              <a:off x="101600" y="363550"/>
              <a:ext cx="3243104" cy="2522010"/>
            </a:xfrm>
            <a:prstGeom prst="rect">
              <a:avLst/>
            </a:prstGeom>
            <a:ln>
              <a:noFill/>
            </a:ln>
            <a:effectLst/>
          </p:spPr>
        </p:pic>
        <p:pic>
          <p:nvPicPr>
            <p:cNvPr id="290" name="Morocho" descr="Morocho"/>
            <p:cNvPicPr>
              <a:picLocks/>
            </p:cNvPicPr>
            <p:nvPr/>
          </p:nvPicPr>
          <p:blipFill>
            <a:blip r:embed="rId14">
              <a:extLst/>
            </a:blip>
            <a:stretch>
              <a:fillRect/>
            </a:stretch>
          </p:blipFill>
          <p:spPr>
            <a:xfrm>
              <a:off x="0" y="-1"/>
              <a:ext cx="3446303" cy="2987161"/>
            </a:xfrm>
            <a:prstGeom prst="rect">
              <a:avLst/>
            </a:prstGeom>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chocolate.jpg" descr="chocolate.jpg"/>
          <p:cNvPicPr>
            <a:picLocks noChangeAspect="1"/>
          </p:cNvPicPr>
          <p:nvPr/>
        </p:nvPicPr>
        <p:blipFill>
          <a:blip r:embed="rId2">
            <a:extLst/>
          </a:blip>
          <a:srcRect t="17607" b="12711"/>
          <a:stretch>
            <a:fillRect/>
          </a:stretch>
        </p:blipFill>
        <p:spPr>
          <a:xfrm>
            <a:off x="9835872" y="419815"/>
            <a:ext cx="2830834" cy="2630063"/>
          </a:xfrm>
          <a:prstGeom prst="rect">
            <a:avLst/>
          </a:prstGeom>
          <a:ln w="25400">
            <a:miter lim="400000"/>
          </a:ln>
          <a:effectLst>
            <a:outerShdw blurRad="127000" dist="76200" dir="5520000" rotWithShape="0">
              <a:srgbClr val="000000">
                <a:alpha val="60000"/>
              </a:srgbClr>
            </a:outerShdw>
          </a:effectLst>
        </p:spPr>
      </p:pic>
      <p:pic>
        <p:nvPicPr>
          <p:cNvPr id="295" name="2014-09-24 22.20.49.jpg" descr="2014-09-24 22.20.49.jpg"/>
          <p:cNvPicPr>
            <a:picLocks noChangeAspect="1"/>
          </p:cNvPicPr>
          <p:nvPr/>
        </p:nvPicPr>
        <p:blipFill>
          <a:blip r:embed="rId3">
            <a:extLst/>
          </a:blip>
          <a:srcRect l="30743" t="3933" b="23147"/>
          <a:stretch>
            <a:fillRect/>
          </a:stretch>
        </p:blipFill>
        <p:spPr>
          <a:xfrm>
            <a:off x="4157809" y="4977332"/>
            <a:ext cx="5364536" cy="4236131"/>
          </a:xfrm>
          <a:prstGeom prst="rect">
            <a:avLst/>
          </a:prstGeom>
          <a:ln w="25400">
            <a:miter lim="400000"/>
          </a:ln>
          <a:effectLst>
            <a:outerShdw blurRad="127000" dist="76200" dir="5520000" rotWithShape="0">
              <a:srgbClr val="000000">
                <a:alpha val="60000"/>
              </a:srgbClr>
            </a:outerShdw>
          </a:effectLst>
        </p:spPr>
      </p:pic>
      <p:pic>
        <p:nvPicPr>
          <p:cNvPr id="296" name="2014-09-24 22.25.38.jpg" descr="2014-09-24 22.25.38.jpg"/>
          <p:cNvPicPr>
            <a:picLocks noChangeAspect="1"/>
          </p:cNvPicPr>
          <p:nvPr/>
        </p:nvPicPr>
        <p:blipFill>
          <a:blip r:embed="rId4">
            <a:extLst/>
          </a:blip>
          <a:srcRect l="50860" t="17202" r="9410" b="3353"/>
          <a:stretch>
            <a:fillRect/>
          </a:stretch>
        </p:blipFill>
        <p:spPr>
          <a:xfrm>
            <a:off x="620888" y="4279523"/>
            <a:ext cx="3223290" cy="4834045"/>
          </a:xfrm>
          <a:prstGeom prst="rect">
            <a:avLst/>
          </a:prstGeom>
          <a:ln w="25400">
            <a:miter lim="400000"/>
          </a:ln>
          <a:effectLst>
            <a:outerShdw blurRad="127000" dist="76200" dir="5520000" rotWithShape="0">
              <a:srgbClr val="000000">
                <a:alpha val="60000"/>
              </a:srgbClr>
            </a:outerShdw>
          </a:effectLst>
        </p:spPr>
      </p:pic>
      <p:pic>
        <p:nvPicPr>
          <p:cNvPr id="297" name="canarionegro copia.jpg" descr="canarionegro copia.jpg"/>
          <p:cNvPicPr>
            <a:picLocks noChangeAspect="1"/>
          </p:cNvPicPr>
          <p:nvPr/>
        </p:nvPicPr>
        <p:blipFill>
          <a:blip r:embed="rId5">
            <a:extLst/>
          </a:blip>
          <a:srcRect l="16931" r="847"/>
          <a:stretch>
            <a:fillRect/>
          </a:stretch>
        </p:blipFill>
        <p:spPr>
          <a:xfrm>
            <a:off x="4157809" y="449137"/>
            <a:ext cx="5364538" cy="3836434"/>
          </a:xfrm>
          <a:prstGeom prst="rect">
            <a:avLst/>
          </a:prstGeom>
          <a:ln w="25400">
            <a:miter lim="400000"/>
          </a:ln>
          <a:effectLst>
            <a:outerShdw blurRad="127000" dist="76200" dir="5520000" rotWithShape="0">
              <a:srgbClr val="000000">
                <a:alpha val="60000"/>
              </a:srgbClr>
            </a:outerShdw>
          </a:effectLst>
        </p:spPr>
      </p:pic>
      <p:pic>
        <p:nvPicPr>
          <p:cNvPr id="298" name="FullSizeRender 8 copia.jpg" descr="FullSizeRender 8 copia.jpg"/>
          <p:cNvPicPr>
            <a:picLocks noChangeAspect="1"/>
          </p:cNvPicPr>
          <p:nvPr/>
        </p:nvPicPr>
        <p:blipFill>
          <a:blip r:embed="rId6">
            <a:extLst/>
          </a:blip>
          <a:stretch>
            <a:fillRect/>
          </a:stretch>
        </p:blipFill>
        <p:spPr>
          <a:xfrm>
            <a:off x="654820" y="470186"/>
            <a:ext cx="3155554" cy="2991823"/>
          </a:xfrm>
          <a:prstGeom prst="rect">
            <a:avLst/>
          </a:prstGeom>
          <a:ln w="25400">
            <a:miter lim="400000"/>
          </a:ln>
          <a:effectLst>
            <a:outerShdw blurRad="127000" dist="76200" dir="5520000" rotWithShape="0">
              <a:srgbClr val="000000">
                <a:alpha val="60000"/>
              </a:srgbClr>
            </a:outerShdw>
          </a:effectLst>
        </p:spPr>
      </p:pic>
      <p:pic>
        <p:nvPicPr>
          <p:cNvPr id="299" name="FullSizeRender 9.jpg" descr="FullSizeRender 9.jpg"/>
          <p:cNvPicPr>
            <a:picLocks noChangeAspect="1"/>
          </p:cNvPicPr>
          <p:nvPr/>
        </p:nvPicPr>
        <p:blipFill>
          <a:blip r:embed="rId7">
            <a:extLst/>
          </a:blip>
          <a:srcRect l="53698" t="11839" r="15430" b="41435"/>
          <a:stretch>
            <a:fillRect/>
          </a:stretch>
        </p:blipFill>
        <p:spPr>
          <a:xfrm>
            <a:off x="9835872" y="3350220"/>
            <a:ext cx="2831044" cy="3053047"/>
          </a:xfrm>
          <a:prstGeom prst="rect">
            <a:avLst/>
          </a:prstGeom>
          <a:ln w="25400">
            <a:miter lim="400000"/>
          </a:ln>
          <a:effectLst>
            <a:outerShdw blurRad="127000" dist="76200" dir="5520000" rotWithShape="0">
              <a:srgbClr val="000000">
                <a:alpha val="60000"/>
              </a:srgbClr>
            </a:outerShdw>
          </a:effectLst>
        </p:spPr>
      </p:pic>
      <p:pic>
        <p:nvPicPr>
          <p:cNvPr id="300" name="EF5F9F46-8342-4F7A-B4C8-1005F7E094A4.JPG" descr="EF5F9F46-8342-4F7A-B4C8-1005F7E094A4.JPG"/>
          <p:cNvPicPr>
            <a:picLocks noChangeAspect="1"/>
          </p:cNvPicPr>
          <p:nvPr/>
        </p:nvPicPr>
        <p:blipFill>
          <a:blip r:embed="rId8">
            <a:extLst/>
          </a:blip>
          <a:srcRect t="14499" r="8825" b="35933"/>
          <a:stretch>
            <a:fillRect/>
          </a:stretch>
        </p:blipFill>
        <p:spPr>
          <a:xfrm>
            <a:off x="9801939" y="6703693"/>
            <a:ext cx="2854465" cy="2579617"/>
          </a:xfrm>
          <a:prstGeom prst="rect">
            <a:avLst/>
          </a:prstGeom>
          <a:ln w="25400">
            <a:miter lim="400000"/>
          </a:ln>
          <a:effectLst>
            <a:outerShdw blurRad="127000" dist="76200" dir="5520000" rotWithShape="0">
              <a:srgbClr val="000000">
                <a:alpha val="60000"/>
              </a:srgbClr>
            </a:outerShdw>
          </a:effectLst>
        </p:spPr>
      </p:pic>
      <p:pic>
        <p:nvPicPr>
          <p:cNvPr id="301" name="DeleteRed.png" descr="DeleteRed.png"/>
          <p:cNvPicPr>
            <a:picLocks noChangeAspect="1"/>
          </p:cNvPicPr>
          <p:nvPr/>
        </p:nvPicPr>
        <p:blipFill>
          <a:blip r:embed="rId9">
            <a:extLst/>
          </a:blip>
          <a:stretch>
            <a:fillRect/>
          </a:stretch>
        </p:blipFill>
        <p:spPr>
          <a:xfrm>
            <a:off x="2692400" y="3251200"/>
            <a:ext cx="2579688" cy="257968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IZE AND WEIGHT"/>
          <p:cNvSpPr txBox="1">
            <a:spLocks noGrp="1"/>
          </p:cNvSpPr>
          <p:nvPr>
            <p:ph type="title"/>
          </p:nvPr>
        </p:nvSpPr>
        <p:spPr>
          <a:prstGeom prst="rect">
            <a:avLst/>
          </a:prstGeom>
        </p:spPr>
        <p:txBody>
          <a:bodyPr/>
          <a:lstStyle/>
          <a:p>
            <a:r>
              <a:t>SIZE AND WEIGHT</a:t>
            </a:r>
          </a:p>
        </p:txBody>
      </p:sp>
      <p:sp>
        <p:nvSpPr>
          <p:cNvPr id="304" name="HIGHT AT THE WITHERS…"/>
          <p:cNvSpPr txBox="1">
            <a:spLocks noGrp="1"/>
          </p:cNvSpPr>
          <p:nvPr>
            <p:ph type="body" sz="quarter" idx="1"/>
          </p:nvPr>
        </p:nvSpPr>
        <p:spPr>
          <a:prstGeom prst="rect">
            <a:avLst/>
          </a:prstGeom>
        </p:spPr>
        <p:txBody>
          <a:bodyPr/>
          <a:lstStyle/>
          <a:p>
            <a:r>
              <a:t>HIGHT AT THE WITHERS</a:t>
            </a:r>
          </a:p>
          <a:p>
            <a:r>
              <a:t>Males 58-61 (2 tolerance)</a:t>
            </a:r>
          </a:p>
          <a:p>
            <a:r>
              <a:t>Females 55-58 (2 tolerance)</a:t>
            </a:r>
          </a:p>
          <a:p>
            <a:endParaRPr/>
          </a:p>
          <a:p>
            <a:r>
              <a:t>WEIGHT</a:t>
            </a:r>
          </a:p>
          <a:p>
            <a:r>
              <a:t>Males 38-45kg</a:t>
            </a:r>
          </a:p>
          <a:p>
            <a:r>
              <a:t>Females 33-40kg</a:t>
            </a:r>
          </a:p>
        </p:txBody>
      </p:sp>
      <p:pic>
        <p:nvPicPr>
          <p:cNvPr id="305" name="13705047_10154362610648069_498239933_n.jpg" descr="13705047_10154362610648069_498239933_n.jpg"/>
          <p:cNvPicPr>
            <a:picLocks noChangeAspect="1"/>
          </p:cNvPicPr>
          <p:nvPr/>
        </p:nvPicPr>
        <p:blipFill>
          <a:blip r:embed="rId2">
            <a:extLst/>
          </a:blip>
          <a:srcRect l="6411" t="5242" r="4908" b="2155"/>
          <a:stretch>
            <a:fillRect/>
          </a:stretch>
        </p:blipFill>
        <p:spPr>
          <a:xfrm>
            <a:off x="5383296" y="-28575"/>
            <a:ext cx="7643518" cy="981071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FAULTS"/>
          <p:cNvSpPr txBox="1">
            <a:spLocks noGrp="1"/>
          </p:cNvSpPr>
          <p:nvPr>
            <p:ph type="title"/>
          </p:nvPr>
        </p:nvSpPr>
        <p:spPr>
          <a:prstGeom prst="rect">
            <a:avLst/>
          </a:prstGeom>
        </p:spPr>
        <p:txBody>
          <a:bodyPr/>
          <a:lstStyle/>
          <a:p>
            <a:r>
              <a:t>FAULTS</a:t>
            </a:r>
          </a:p>
        </p:txBody>
      </p:sp>
      <p:sp>
        <p:nvSpPr>
          <p:cNvPr id="308" name="Any departure from the foregoing points should be considered a fault and the seriousness with which the fault should be regarded should ve in exact proportion to its degree and its effect upon health and welfare of the dog.…"/>
          <p:cNvSpPr txBox="1">
            <a:spLocks noGrp="1"/>
          </p:cNvSpPr>
          <p:nvPr>
            <p:ph type="body" idx="1"/>
          </p:nvPr>
        </p:nvSpPr>
        <p:spPr>
          <a:xfrm>
            <a:off x="571500" y="2228850"/>
            <a:ext cx="11861800" cy="6667500"/>
          </a:xfrm>
          <a:prstGeom prst="rect">
            <a:avLst/>
          </a:prstGeom>
        </p:spPr>
        <p:txBody>
          <a:bodyPr/>
          <a:lstStyle/>
          <a:p>
            <a:r>
              <a:t>Any departure from the foregoing points should be considered a fault and the seriousness with which the fault should be regarded should ve in exact proportion to its degree and its effect upon health and welfare of the dog.</a:t>
            </a:r>
          </a:p>
          <a:p>
            <a:r>
              <a:t>Lips excessively pendulous at corners.</a:t>
            </a:r>
          </a:p>
          <a:p>
            <a:r>
              <a:t>Excessive dewlap</a:t>
            </a:r>
          </a:p>
          <a:p>
            <a:r>
              <a:t>Cheeks too prominent.</a:t>
            </a:r>
          </a:p>
        </p:txBody>
      </p:sp>
      <p:pic>
        <p:nvPicPr>
          <p:cNvPr id="309" name="602241_496214953770120_2125912678_n copia.png" descr="602241_496214953770120_2125912678_n copia.png"/>
          <p:cNvPicPr>
            <a:picLocks noChangeAspect="1"/>
          </p:cNvPicPr>
          <p:nvPr/>
        </p:nvPicPr>
        <p:blipFill>
          <a:blip r:embed="rId2">
            <a:extLst/>
          </a:blip>
          <a:stretch>
            <a:fillRect/>
          </a:stretch>
        </p:blipFill>
        <p:spPr>
          <a:xfrm>
            <a:off x="7363310" y="4235270"/>
            <a:ext cx="5305766" cy="530576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RIEF BACKGROUND"/>
          <p:cNvSpPr txBox="1">
            <a:spLocks noGrp="1"/>
          </p:cNvSpPr>
          <p:nvPr>
            <p:ph type="title"/>
          </p:nvPr>
        </p:nvSpPr>
        <p:spPr>
          <a:prstGeom prst="rect">
            <a:avLst/>
          </a:prstGeom>
        </p:spPr>
        <p:txBody>
          <a:bodyPr/>
          <a:lstStyle/>
          <a:p>
            <a:r>
              <a:t>BRIEF BACKGROUND</a:t>
            </a:r>
          </a:p>
        </p:txBody>
      </p:sp>
      <p:grpSp>
        <p:nvGrpSpPr>
          <p:cNvPr id="140" name="Grupo"/>
          <p:cNvGrpSpPr/>
          <p:nvPr/>
        </p:nvGrpSpPr>
        <p:grpSpPr>
          <a:xfrm>
            <a:off x="6021212" y="4333268"/>
            <a:ext cx="6634688" cy="5149350"/>
            <a:chOff x="0" y="0"/>
            <a:chExt cx="6634687" cy="5149348"/>
          </a:xfrm>
        </p:grpSpPr>
        <p:pic>
          <p:nvPicPr>
            <p:cNvPr id="138" name="FullSizeRender 8 copia.jpg" descr="FullSizeRender 8 copia.jpg"/>
            <p:cNvPicPr>
              <a:picLocks noChangeAspect="1"/>
            </p:cNvPicPr>
            <p:nvPr/>
          </p:nvPicPr>
          <p:blipFill>
            <a:blip r:embed="rId2">
              <a:extLst/>
            </a:blip>
            <a:stretch>
              <a:fillRect/>
            </a:stretch>
          </p:blipFill>
          <p:spPr>
            <a:xfrm>
              <a:off x="155401" y="107585"/>
              <a:ext cx="6323885" cy="4742914"/>
            </a:xfrm>
            <a:prstGeom prst="rect">
              <a:avLst/>
            </a:prstGeom>
            <a:ln w="12700" cap="flat">
              <a:noFill/>
              <a:miter lim="400000"/>
            </a:ln>
            <a:effectLst/>
          </p:spPr>
        </p:pic>
        <p:pic>
          <p:nvPicPr>
            <p:cNvPr id="139" name="image15.png" descr="image15.png"/>
            <p:cNvPicPr>
              <a:picLocks noChangeAspect="1"/>
            </p:cNvPicPr>
            <p:nvPr/>
          </p:nvPicPr>
          <p:blipFill>
            <a:blip r:embed="rId3">
              <a:extLst/>
            </a:blip>
            <a:stretch>
              <a:fillRect/>
            </a:stretch>
          </p:blipFill>
          <p:spPr>
            <a:xfrm>
              <a:off x="-1" y="-1"/>
              <a:ext cx="6634689" cy="5149350"/>
            </a:xfrm>
            <a:prstGeom prst="rect">
              <a:avLst/>
            </a:prstGeom>
            <a:ln w="12700" cap="flat">
              <a:noFill/>
              <a:miter lim="400000"/>
            </a:ln>
            <a:effectLst/>
          </p:spPr>
        </p:pic>
      </p:grpSp>
      <p:sp>
        <p:nvSpPr>
          <p:cNvPr id="141" name="They grew to become very well adapted to the surroundings. Having plenty of food and no natural depredators, the Cimarron bred in great numbers, becoming a real danger for livestock and even for people, according to some historical documents. This was the reason for some large killings ordered and encouraged by the authorities of the time (end of XVIII and beginning of XIX century). The tales talk about tens thousands roaming the country."/>
          <p:cNvSpPr txBox="1"/>
          <p:nvPr/>
        </p:nvSpPr>
        <p:spPr>
          <a:xfrm>
            <a:off x="245976" y="1940854"/>
            <a:ext cx="12512848" cy="30286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algn="just" defTabSz="256031">
              <a:defRPr sz="2340">
                <a:solidFill>
                  <a:srgbClr val="222222"/>
                </a:solidFill>
                <a:latin typeface="Arial"/>
                <a:ea typeface="Arial"/>
                <a:cs typeface="Arial"/>
                <a:sym typeface="Arial"/>
              </a:defRPr>
            </a:pPr>
            <a:endParaRPr/>
          </a:p>
          <a:p>
            <a:pPr algn="just" defTabSz="256031">
              <a:defRPr sz="2340">
                <a:solidFill>
                  <a:srgbClr val="222222"/>
                </a:solidFill>
              </a:defRPr>
            </a:pPr>
            <a:r>
              <a:t>They grew to become very well adapted to the surroundings. Having plenty of food and no natural depredators, the Cimarron bred in great numbers, becoming a real danger for livestock and even for people, according to some historical documents. This was the reason for some large killings ordered and encouraged by the authorities of the time (end of XVIII and beginning of XIX century). The tales talk about tens thousands roaming the country.</a:t>
            </a:r>
          </a:p>
          <a:p>
            <a:pPr algn="just" defTabSz="256031">
              <a:defRPr sz="2340">
                <a:solidFill>
                  <a:srgbClr val="222222"/>
                </a:solidFill>
              </a:defRPr>
            </a:pPr>
            <a:endParaRPr/>
          </a:p>
        </p:txBody>
      </p:sp>
      <p:sp>
        <p:nvSpPr>
          <p:cNvPr id="142" name="However, in spite of that, “…a great number of bitches with their whelps reached the woods of the Olimar River, the Otazo hills and the Cerros Largos (Long Hills)…” Many ranchers of Cerro Largo, knowing the CIMARRON URUGUAYO virtues at cattle work and property defense, started some selective work, preserving them from cross breeding. Thanks to this arduous work, today we are able to enjoy their qualities in Uruguay. We are happy  dog lovers of the rest of the world are doing it so."/>
          <p:cNvSpPr txBox="1"/>
          <p:nvPr/>
        </p:nvSpPr>
        <p:spPr>
          <a:xfrm>
            <a:off x="314290" y="3672625"/>
            <a:ext cx="5336416" cy="56644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algn="just" defTabSz="256031">
              <a:defRPr sz="2340">
                <a:solidFill>
                  <a:srgbClr val="222222"/>
                </a:solidFill>
                <a:latin typeface="Arial"/>
                <a:ea typeface="Arial"/>
                <a:cs typeface="Arial"/>
                <a:sym typeface="Arial"/>
              </a:defRPr>
            </a:pPr>
            <a:endParaRPr/>
          </a:p>
          <a:p>
            <a:pPr algn="just" defTabSz="256031">
              <a:defRPr sz="2340">
                <a:solidFill>
                  <a:srgbClr val="222222"/>
                </a:solidFill>
              </a:defRPr>
            </a:pPr>
            <a:endParaRPr/>
          </a:p>
          <a:p>
            <a:pPr algn="just" defTabSz="256031">
              <a:defRPr sz="2340">
                <a:solidFill>
                  <a:srgbClr val="222222"/>
                </a:solidFill>
              </a:defRPr>
            </a:pPr>
            <a:r>
              <a:t>However, in spite of that, “…a great number of bitches with their whelps reached the woods of the Olimar River, the Otazo hills and the Cerros Largos (Long Hills)…” Many ranchers of Cerro Largo, knowing the CIMARRON URUGUAYO virtues at cattle work and property defense, started some selective work, preserving them from cross breeding. Thanks to this arduous work, today we are able to enjoy their qualities in Uruguay. We are happy  dog lovers of the rest of the world are doing it so.</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EVERE FAULTS"/>
          <p:cNvSpPr txBox="1">
            <a:spLocks noGrp="1"/>
          </p:cNvSpPr>
          <p:nvPr>
            <p:ph type="title"/>
          </p:nvPr>
        </p:nvSpPr>
        <p:spPr>
          <a:prstGeom prst="rect">
            <a:avLst/>
          </a:prstGeom>
        </p:spPr>
        <p:txBody>
          <a:bodyPr/>
          <a:lstStyle/>
          <a:p>
            <a:r>
              <a:t>SEVERE FAULTS</a:t>
            </a:r>
          </a:p>
        </p:txBody>
      </p:sp>
      <p:sp>
        <p:nvSpPr>
          <p:cNvPr id="312" name="White markings with the exception of those mentioned.…"/>
          <p:cNvSpPr txBox="1">
            <a:spLocks noGrp="1"/>
          </p:cNvSpPr>
          <p:nvPr>
            <p:ph type="body" idx="1"/>
          </p:nvPr>
        </p:nvSpPr>
        <p:spPr>
          <a:xfrm>
            <a:off x="648130" y="4373033"/>
            <a:ext cx="11437607" cy="4852988"/>
          </a:xfrm>
          <a:prstGeom prst="rect">
            <a:avLst/>
          </a:prstGeom>
        </p:spPr>
        <p:txBody>
          <a:bodyPr/>
          <a:lstStyle/>
          <a:p>
            <a:pPr marL="443484" indent="-443484" defTabSz="566674">
              <a:spcBef>
                <a:spcPts val="4000"/>
              </a:spcBef>
              <a:defRPr sz="3492"/>
            </a:pPr>
            <a:r>
              <a:t>White markings with the exception of those mentioned.</a:t>
            </a:r>
          </a:p>
          <a:p>
            <a:pPr marL="443484" indent="-443484" defTabSz="566674">
              <a:spcBef>
                <a:spcPts val="4000"/>
              </a:spcBef>
              <a:defRPr sz="3492"/>
            </a:pPr>
            <a:r>
              <a:t>Clear departure from the important proportions.</a:t>
            </a:r>
          </a:p>
          <a:p>
            <a:pPr marL="443484" indent="-443484" defTabSz="566674">
              <a:spcBef>
                <a:spcPts val="4000"/>
              </a:spcBef>
              <a:defRPr sz="3492"/>
            </a:pPr>
            <a:r>
              <a:t>Absence of sexual dimorphism</a:t>
            </a:r>
          </a:p>
          <a:p>
            <a:pPr marL="443484" indent="-443484" defTabSz="566674">
              <a:spcBef>
                <a:spcPts val="4000"/>
              </a:spcBef>
              <a:defRPr sz="3492"/>
            </a:pPr>
            <a:r>
              <a:t>Size under or over stipulated hight (including tolerance)</a:t>
            </a:r>
          </a:p>
          <a:p>
            <a:pPr marL="443484" indent="-443484" defTabSz="566674">
              <a:spcBef>
                <a:spcPts val="4000"/>
              </a:spcBef>
              <a:defRPr sz="3492"/>
            </a:pPr>
            <a:r>
              <a:t>Sloping topline.</a:t>
            </a:r>
          </a:p>
        </p:txBody>
      </p:sp>
      <p:grpSp>
        <p:nvGrpSpPr>
          <p:cNvPr id="315" name="_DAF9358.jpg"/>
          <p:cNvGrpSpPr/>
          <p:nvPr/>
        </p:nvGrpSpPr>
        <p:grpSpPr>
          <a:xfrm>
            <a:off x="7065914" y="345546"/>
            <a:ext cx="5407833" cy="3808426"/>
            <a:chOff x="0" y="0"/>
            <a:chExt cx="5407832" cy="3808425"/>
          </a:xfrm>
        </p:grpSpPr>
        <p:pic>
          <p:nvPicPr>
            <p:cNvPr id="314" name="_DAF9358.jpg" descr="_DAF9358.jpg"/>
            <p:cNvPicPr>
              <a:picLocks noChangeAspect="1"/>
            </p:cNvPicPr>
            <p:nvPr/>
          </p:nvPicPr>
          <p:blipFill>
            <a:blip r:embed="rId2">
              <a:extLst/>
            </a:blip>
            <a:stretch>
              <a:fillRect/>
            </a:stretch>
          </p:blipFill>
          <p:spPr>
            <a:xfrm>
              <a:off x="165100" y="114300"/>
              <a:ext cx="5077633" cy="3376626"/>
            </a:xfrm>
            <a:prstGeom prst="rect">
              <a:avLst/>
            </a:prstGeom>
            <a:ln>
              <a:noFill/>
            </a:ln>
            <a:effectLst/>
          </p:spPr>
        </p:pic>
        <p:pic>
          <p:nvPicPr>
            <p:cNvPr id="313" name="_DAF9358.jpg" descr="_DAF9358.jpg"/>
            <p:cNvPicPr>
              <a:picLocks/>
            </p:cNvPicPr>
            <p:nvPr/>
          </p:nvPicPr>
          <p:blipFill>
            <a:blip r:embed="rId3">
              <a:extLst/>
            </a:blip>
            <a:stretch>
              <a:fillRect/>
            </a:stretch>
          </p:blipFill>
          <p:spPr>
            <a:xfrm>
              <a:off x="0" y="0"/>
              <a:ext cx="5407833" cy="3808426"/>
            </a:xfrm>
            <a:prstGeom prst="rect">
              <a:avLst/>
            </a:prstGeom>
            <a:effectLst/>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DISQUALIFYING FAULTS"/>
          <p:cNvSpPr txBox="1">
            <a:spLocks noGrp="1"/>
          </p:cNvSpPr>
          <p:nvPr>
            <p:ph type="title"/>
          </p:nvPr>
        </p:nvSpPr>
        <p:spPr>
          <a:prstGeom prst="rect">
            <a:avLst/>
          </a:prstGeom>
        </p:spPr>
        <p:txBody>
          <a:bodyPr/>
          <a:lstStyle/>
          <a:p>
            <a:r>
              <a:t>DISQUALIFYING FAULTS</a:t>
            </a:r>
          </a:p>
        </p:txBody>
      </p:sp>
      <p:sp>
        <p:nvSpPr>
          <p:cNvPr id="318" name="Aggressive or overly shy dogs…"/>
          <p:cNvSpPr txBox="1">
            <a:spLocks noGrp="1"/>
          </p:cNvSpPr>
          <p:nvPr>
            <p:ph type="body" idx="1"/>
          </p:nvPr>
        </p:nvSpPr>
        <p:spPr>
          <a:prstGeom prst="rect">
            <a:avLst/>
          </a:prstGeom>
        </p:spPr>
        <p:txBody>
          <a:bodyPr/>
          <a:lstStyle/>
          <a:p>
            <a:pPr marL="306324" indent="-306324" defTabSz="391414">
              <a:spcBef>
                <a:spcPts val="2800"/>
              </a:spcBef>
              <a:defRPr sz="2412"/>
            </a:pPr>
            <a:r>
              <a:t>Aggressive or overly shy dogs</a:t>
            </a:r>
          </a:p>
          <a:p>
            <a:pPr marL="306324" indent="-306324" defTabSz="391414">
              <a:spcBef>
                <a:spcPts val="2800"/>
              </a:spcBef>
              <a:defRPr sz="2412"/>
            </a:pPr>
            <a:r>
              <a:t>Any dog clearly showing physical or behavioral abnormalities shall be disqualified.</a:t>
            </a:r>
          </a:p>
          <a:p>
            <a:pPr marL="306324" indent="-306324" defTabSz="391414">
              <a:spcBef>
                <a:spcPts val="2800"/>
              </a:spcBef>
              <a:defRPr sz="2412"/>
            </a:pPr>
            <a:r>
              <a:t>Clear lack of type</a:t>
            </a:r>
          </a:p>
          <a:p>
            <a:pPr marL="306324" indent="-306324" defTabSz="391414">
              <a:spcBef>
                <a:spcPts val="2800"/>
              </a:spcBef>
              <a:defRPr sz="2412"/>
            </a:pPr>
            <a:r>
              <a:t>Undershot</a:t>
            </a:r>
          </a:p>
          <a:p>
            <a:pPr marL="306324" indent="-306324" defTabSz="391414">
              <a:spcBef>
                <a:spcPts val="2800"/>
              </a:spcBef>
              <a:defRPr sz="2412"/>
            </a:pPr>
            <a:r>
              <a:t>Overshot</a:t>
            </a:r>
          </a:p>
          <a:p>
            <a:pPr marL="306324" indent="-306324" defTabSz="391414">
              <a:spcBef>
                <a:spcPts val="2800"/>
              </a:spcBef>
              <a:defRPr sz="2412"/>
            </a:pPr>
            <a:r>
              <a:t>Unpigmented nose.</a:t>
            </a:r>
          </a:p>
          <a:p>
            <a:pPr marL="306324" indent="-306324" defTabSz="391414">
              <a:spcBef>
                <a:spcPts val="2800"/>
              </a:spcBef>
              <a:defRPr sz="2412"/>
            </a:pPr>
            <a:r>
              <a:t>Long hair</a:t>
            </a:r>
          </a:p>
          <a:p>
            <a:pPr marL="306324" indent="-306324" defTabSz="391414">
              <a:spcBef>
                <a:spcPts val="2800"/>
              </a:spcBef>
              <a:defRPr sz="2412"/>
            </a:pPr>
            <a:r>
              <a:t>Genetic brown (chocolate) coat color, in fawns or brindles with nose and gums brown and light eyes.</a:t>
            </a:r>
          </a:p>
          <a:p>
            <a:pPr marL="306324" indent="-306324" defTabSz="391414">
              <a:spcBef>
                <a:spcPts val="2800"/>
              </a:spcBef>
              <a:defRPr sz="2412"/>
            </a:pPr>
            <a:r>
              <a:t>Any color not mentioned.</a:t>
            </a:r>
          </a:p>
        </p:txBody>
      </p:sp>
      <p:pic>
        <p:nvPicPr>
          <p:cNvPr id="319" name="_DAF9792.jpg" descr="_DAF9792.jpg"/>
          <p:cNvPicPr>
            <a:picLocks noChangeAspect="1"/>
          </p:cNvPicPr>
          <p:nvPr/>
        </p:nvPicPr>
        <p:blipFill>
          <a:blip r:embed="rId2">
            <a:extLst/>
          </a:blip>
          <a:stretch>
            <a:fillRect/>
          </a:stretch>
        </p:blipFill>
        <p:spPr>
          <a:xfrm>
            <a:off x="6104281" y="3778307"/>
            <a:ext cx="4670010" cy="3105557"/>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nieve.jpg" descr="nieve.jpg"/>
          <p:cNvPicPr>
            <a:picLocks noChangeAspect="1"/>
          </p:cNvPicPr>
          <p:nvPr/>
        </p:nvPicPr>
        <p:blipFill>
          <a:blip r:embed="rId2">
            <a:extLst/>
          </a:blip>
          <a:srcRect b="16800"/>
          <a:stretch>
            <a:fillRect/>
          </a:stretch>
        </p:blipFill>
        <p:spPr>
          <a:xfrm>
            <a:off x="6297577" y="268287"/>
            <a:ext cx="6124694" cy="4198866"/>
          </a:xfrm>
          <a:prstGeom prst="rect">
            <a:avLst/>
          </a:prstGeom>
          <a:ln w="12700">
            <a:miter lim="400000"/>
          </a:ln>
          <a:effectLst>
            <a:outerShdw blurRad="406400" dist="190500" dir="2700000" rotWithShape="0">
              <a:srgbClr val="333333">
                <a:alpha val="64999"/>
              </a:srgbClr>
            </a:outerShdw>
          </a:effectLst>
        </p:spPr>
      </p:pic>
      <p:pic>
        <p:nvPicPr>
          <p:cNvPr id="322" name="agility pancho.jpg" descr="agility pancho.jpg"/>
          <p:cNvPicPr>
            <a:picLocks noChangeAspect="1"/>
          </p:cNvPicPr>
          <p:nvPr/>
        </p:nvPicPr>
        <p:blipFill>
          <a:blip r:embed="rId3">
            <a:extLst/>
          </a:blip>
          <a:srcRect t="16145" r="6954"/>
          <a:stretch>
            <a:fillRect/>
          </a:stretch>
        </p:blipFill>
        <p:spPr>
          <a:xfrm>
            <a:off x="664951" y="268287"/>
            <a:ext cx="4840167" cy="4362064"/>
          </a:xfrm>
          <a:prstGeom prst="rect">
            <a:avLst/>
          </a:prstGeom>
          <a:ln w="12700">
            <a:miter lim="400000"/>
          </a:ln>
          <a:effectLst>
            <a:outerShdw blurRad="406400" dist="190500" dir="2700000" rotWithShape="0">
              <a:srgbClr val="333333">
                <a:alpha val="64999"/>
              </a:srgbClr>
            </a:outerShdw>
          </a:effectLst>
        </p:spPr>
      </p:pic>
      <p:pic>
        <p:nvPicPr>
          <p:cNvPr id="323" name="trabajando con ovejas.jpg" descr="trabajando con ovejas.jpg"/>
          <p:cNvPicPr>
            <a:picLocks noChangeAspect="1"/>
          </p:cNvPicPr>
          <p:nvPr/>
        </p:nvPicPr>
        <p:blipFill>
          <a:blip r:embed="rId4">
            <a:extLst/>
          </a:blip>
          <a:srcRect l="5274" t="6642"/>
          <a:stretch>
            <a:fillRect/>
          </a:stretch>
        </p:blipFill>
        <p:spPr>
          <a:xfrm>
            <a:off x="664951" y="4774388"/>
            <a:ext cx="6349507" cy="4663006"/>
          </a:xfrm>
          <a:prstGeom prst="rect">
            <a:avLst/>
          </a:prstGeom>
          <a:ln w="12700">
            <a:miter lim="400000"/>
          </a:ln>
          <a:effectLst>
            <a:outerShdw blurRad="406400" dist="190500" dir="2700000" rotWithShape="0">
              <a:srgbClr val="333333">
                <a:alpha val="64999"/>
              </a:srgbClr>
            </a:outerShdw>
          </a:effectLst>
        </p:spPr>
      </p:pic>
      <p:pic>
        <p:nvPicPr>
          <p:cNvPr id="324" name="_DAF9334.jpg" descr="_DAF9334.jpg"/>
          <p:cNvPicPr>
            <a:picLocks noChangeAspect="1"/>
          </p:cNvPicPr>
          <p:nvPr/>
        </p:nvPicPr>
        <p:blipFill>
          <a:blip r:embed="rId5">
            <a:extLst/>
          </a:blip>
          <a:srcRect l="13534" t="8455" r="22250" b="18582"/>
          <a:stretch>
            <a:fillRect/>
          </a:stretch>
        </p:blipFill>
        <p:spPr>
          <a:xfrm>
            <a:off x="7344072" y="5371901"/>
            <a:ext cx="5225101" cy="3947988"/>
          </a:xfrm>
          <a:prstGeom prst="rect">
            <a:avLst/>
          </a:prstGeom>
          <a:ln w="12700">
            <a:miter lim="400000"/>
          </a:ln>
        </p:spPr>
      </p:pic>
      <p:sp>
        <p:nvSpPr>
          <p:cNvPr id="325" name="OTHER ACTIVITIES"/>
          <p:cNvSpPr txBox="1"/>
          <p:nvPr/>
        </p:nvSpPr>
        <p:spPr>
          <a:xfrm>
            <a:off x="4509693" y="4553230"/>
            <a:ext cx="3985414" cy="6471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OTHER ACTIVITIES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10363518_10204251511687880_3203649818050637531_n.jpg" descr="10363518_10204251511687880_3203649818050637531_n.jpg"/>
          <p:cNvPicPr>
            <a:picLocks noChangeAspect="1"/>
          </p:cNvPicPr>
          <p:nvPr/>
        </p:nvPicPr>
        <p:blipFill>
          <a:blip r:embed="rId2">
            <a:extLst/>
          </a:blip>
          <a:stretch>
            <a:fillRect/>
          </a:stretch>
        </p:blipFill>
        <p:spPr>
          <a:xfrm>
            <a:off x="1141142" y="5262757"/>
            <a:ext cx="5412058" cy="4059043"/>
          </a:xfrm>
          <a:prstGeom prst="rect">
            <a:avLst/>
          </a:prstGeom>
          <a:ln w="25400">
            <a:miter lim="400000"/>
          </a:ln>
          <a:effectLst>
            <a:outerShdw blurRad="127000" dist="76200" dir="5520000" rotWithShape="0">
              <a:srgbClr val="000000">
                <a:alpha val="60000"/>
              </a:srgbClr>
            </a:outerShdw>
          </a:effectLst>
        </p:spPr>
      </p:pic>
      <p:pic>
        <p:nvPicPr>
          <p:cNvPr id="328" name="10885512_820381198020159_6884445678784138003_n.jpg" descr="10885512_820381198020159_6884445678784138003_n.jpg"/>
          <p:cNvPicPr>
            <a:picLocks noChangeAspect="1"/>
          </p:cNvPicPr>
          <p:nvPr/>
        </p:nvPicPr>
        <p:blipFill>
          <a:blip r:embed="rId3">
            <a:extLst/>
          </a:blip>
          <a:stretch>
            <a:fillRect/>
          </a:stretch>
        </p:blipFill>
        <p:spPr>
          <a:xfrm>
            <a:off x="7912499" y="2404533"/>
            <a:ext cx="4609872" cy="6914807"/>
          </a:xfrm>
          <a:prstGeom prst="rect">
            <a:avLst/>
          </a:prstGeom>
          <a:ln w="25400">
            <a:miter lim="400000"/>
          </a:ln>
          <a:effectLst>
            <a:outerShdw blurRad="127000" dist="76200" dir="5520000" rotWithShape="0">
              <a:srgbClr val="000000">
                <a:alpha val="60000"/>
              </a:srgbClr>
            </a:outerShdw>
          </a:effectLst>
        </p:spPr>
      </p:pic>
      <p:pic>
        <p:nvPicPr>
          <p:cNvPr id="329" name="Blandengues.jpg" descr="Blandengues.jpg"/>
          <p:cNvPicPr>
            <a:picLocks noChangeAspect="1"/>
          </p:cNvPicPr>
          <p:nvPr/>
        </p:nvPicPr>
        <p:blipFill>
          <a:blip r:embed="rId4">
            <a:extLst/>
          </a:blip>
          <a:srcRect l="7903" t="5851" r="5225" b="13994"/>
          <a:stretch>
            <a:fillRect/>
          </a:stretch>
        </p:blipFill>
        <p:spPr>
          <a:xfrm>
            <a:off x="861218" y="612477"/>
            <a:ext cx="3045040" cy="4214340"/>
          </a:xfrm>
          <a:prstGeom prst="rect">
            <a:avLst/>
          </a:prstGeom>
          <a:ln w="25400">
            <a:miter lim="400000"/>
          </a:ln>
          <a:effectLst>
            <a:outerShdw blurRad="127000" dist="76200" dir="5520000" rotWithShape="0">
              <a:srgbClr val="000000">
                <a:alpha val="60000"/>
              </a:srgbClr>
            </a:outerShdw>
          </a:effectLst>
        </p:spPr>
      </p:pic>
      <p:sp>
        <p:nvSpPr>
          <p:cNvPr id="330" name="OTHER ACTIVITIES"/>
          <p:cNvSpPr txBox="1"/>
          <p:nvPr/>
        </p:nvSpPr>
        <p:spPr>
          <a:xfrm>
            <a:off x="8224728" y="777097"/>
            <a:ext cx="3985413" cy="64713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OTHER ACTIVITIES</a:t>
            </a:r>
          </a:p>
        </p:txBody>
      </p:sp>
      <p:pic>
        <p:nvPicPr>
          <p:cNvPr id="331" name="10906276_10205472881970997_518315285477329423_n.jpg" descr="10906276_10205472881970997_518315285477329423_n.jpg"/>
          <p:cNvPicPr>
            <a:picLocks noChangeAspect="1"/>
          </p:cNvPicPr>
          <p:nvPr/>
        </p:nvPicPr>
        <p:blipFill>
          <a:blip r:embed="rId5">
            <a:extLst/>
          </a:blip>
          <a:stretch>
            <a:fillRect/>
          </a:stretch>
        </p:blipFill>
        <p:spPr>
          <a:xfrm>
            <a:off x="4318000" y="597725"/>
            <a:ext cx="3182940" cy="4243921"/>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Bicentenario - Equinos - Las Piedras Cimarron(5).JPG" descr="Bicentenario - Equinos - Las Piedras Cimarron(5).JPG"/>
          <p:cNvPicPr>
            <a:picLocks noChangeAspect="1"/>
          </p:cNvPicPr>
          <p:nvPr/>
        </p:nvPicPr>
        <p:blipFill>
          <a:blip r:embed="rId2">
            <a:extLst/>
          </a:blip>
          <a:stretch>
            <a:fillRect/>
          </a:stretch>
        </p:blipFill>
        <p:spPr>
          <a:xfrm>
            <a:off x="305752" y="6793"/>
            <a:ext cx="12045035" cy="9481563"/>
          </a:xfrm>
          <a:prstGeom prst="rect">
            <a:avLst/>
          </a:prstGeom>
          <a:ln w="12700">
            <a:miter lim="400000"/>
          </a:ln>
        </p:spPr>
      </p:pic>
      <p:sp>
        <p:nvSpPr>
          <p:cNvPr id="334" name="CIMARRON URUGUAYO…"/>
          <p:cNvSpPr/>
          <p:nvPr/>
        </p:nvSpPr>
        <p:spPr>
          <a:xfrm>
            <a:off x="1903924" y="1144660"/>
            <a:ext cx="9196952" cy="1080413"/>
          </a:xfrm>
          <a:prstGeom prst="rect">
            <a:avLst/>
          </a:prstGeom>
          <a:solidFill>
            <a:schemeClr val="accent1">
              <a:satOff val="12166"/>
              <a:lumOff val="-13042"/>
            </a:schemeClr>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200">
                <a:solidFill>
                  <a:srgbClr val="FFFFFF"/>
                </a:solidFill>
              </a:defRPr>
            </a:pPr>
            <a:r>
              <a:t>CIMARRON URUGUAYO</a:t>
            </a:r>
          </a:p>
          <a:p>
            <a:pPr>
              <a:defRPr sz="3200">
                <a:solidFill>
                  <a:srgbClr val="FFFFFF"/>
                </a:solidFill>
              </a:defRPr>
            </a:pPr>
            <a:r>
              <a:t>THE NATIONAL HERITAGE DOG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dsc_1164_jpg_4c9273b794.jpg" descr="dsc_1164_jpg_4c9273b794.jpg"/>
          <p:cNvPicPr>
            <a:picLocks noChangeAspect="1"/>
          </p:cNvPicPr>
          <p:nvPr/>
        </p:nvPicPr>
        <p:blipFill>
          <a:blip r:embed="rId2">
            <a:extLst/>
          </a:blip>
          <a:srcRect r="1992"/>
          <a:stretch>
            <a:fillRect/>
          </a:stretch>
        </p:blipFill>
        <p:spPr>
          <a:xfrm>
            <a:off x="2013270" y="546931"/>
            <a:ext cx="9292124" cy="6297108"/>
          </a:xfrm>
          <a:prstGeom prst="rect">
            <a:avLst/>
          </a:prstGeom>
          <a:ln w="12700">
            <a:miter lim="400000"/>
          </a:ln>
        </p:spPr>
      </p:pic>
      <p:sp>
        <p:nvSpPr>
          <p:cNvPr id="337" name="The Cimarron is the only Uruguayan breed and has a strong roots in the population and its tradition.…"/>
          <p:cNvSpPr txBox="1"/>
          <p:nvPr/>
        </p:nvSpPr>
        <p:spPr>
          <a:xfrm>
            <a:off x="395474" y="7004237"/>
            <a:ext cx="12213852" cy="23025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400"/>
            </a:pPr>
            <a:r>
              <a:t>The Cimarron is the only Uruguayan breed and has a strong roots in the population and its tradition.</a:t>
            </a:r>
          </a:p>
          <a:p>
            <a:pPr>
              <a:defRPr sz="2400"/>
            </a:pPr>
            <a:r>
              <a:t>Is a symbol of our country since the time of independence, always with our national hero Gral. Jose G Artigas.</a:t>
            </a:r>
          </a:p>
          <a:p>
            <a:pPr>
              <a:defRPr sz="2400"/>
            </a:pPr>
            <a:r>
              <a:t>The Uruguayan Cimarron accompany the mounted cavalry of the body of the blandengues of Artigas in all the party and official parades.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More presence of the breed in different ways. (Monuments, sculptures, paints, poems, songs, postage stamp,etc.)"/>
          <p:cNvSpPr txBox="1">
            <a:spLocks noGrp="1"/>
          </p:cNvSpPr>
          <p:nvPr>
            <p:ph type="title"/>
          </p:nvPr>
        </p:nvSpPr>
        <p:spPr>
          <a:prstGeom prst="rect">
            <a:avLst/>
          </a:prstGeom>
        </p:spPr>
        <p:txBody>
          <a:bodyPr/>
          <a:lstStyle/>
          <a:p>
            <a:r>
              <a:rPr>
                <a:solidFill>
                  <a:schemeClr val="accent6">
                    <a:hueOff val="-10521704"/>
                    <a:satOff val="-11099"/>
                    <a:lumOff val="-7127"/>
                  </a:schemeClr>
                </a:solidFill>
              </a:rPr>
              <a:t>More presence of the breed in different ways. </a:t>
            </a:r>
            <a:r>
              <a:rPr sz="3000">
                <a:solidFill>
                  <a:schemeClr val="accent6">
                    <a:hueOff val="-10521704"/>
                    <a:satOff val="-11099"/>
                    <a:lumOff val="-7127"/>
                  </a:schemeClr>
                </a:solidFill>
              </a:rPr>
              <a:t>(Monuments, sculptures, paints, poems, songs, postage stamp,etc.)</a:t>
            </a:r>
          </a:p>
        </p:txBody>
      </p:sp>
      <p:grpSp>
        <p:nvGrpSpPr>
          <p:cNvPr id="342" name="Monumento al Cimarron  Melo.jpeg"/>
          <p:cNvGrpSpPr/>
          <p:nvPr/>
        </p:nvGrpSpPr>
        <p:grpSpPr>
          <a:xfrm>
            <a:off x="5523289" y="4361520"/>
            <a:ext cx="3478020" cy="4603493"/>
            <a:chOff x="0" y="0"/>
            <a:chExt cx="3478019" cy="4603492"/>
          </a:xfrm>
        </p:grpSpPr>
        <p:pic>
          <p:nvPicPr>
            <p:cNvPr id="341" name="Monumento al Cimarron  Melo.jpeg" descr="Monumento al Cimarron  Melo.jpeg"/>
            <p:cNvPicPr>
              <a:picLocks noChangeAspect="1"/>
            </p:cNvPicPr>
            <p:nvPr/>
          </p:nvPicPr>
          <p:blipFill>
            <a:blip r:embed="rId2">
              <a:extLst/>
            </a:blip>
            <a:stretch>
              <a:fillRect/>
            </a:stretch>
          </p:blipFill>
          <p:spPr>
            <a:xfrm>
              <a:off x="50800" y="50800"/>
              <a:ext cx="3376420" cy="4501893"/>
            </a:xfrm>
            <a:prstGeom prst="rect">
              <a:avLst/>
            </a:prstGeom>
            <a:ln>
              <a:noFill/>
            </a:ln>
            <a:effectLst/>
          </p:spPr>
        </p:pic>
        <p:pic>
          <p:nvPicPr>
            <p:cNvPr id="340" name="Monumento al Cimarron  Melo.jpeg" descr="Monumento al Cimarron  Melo.jpeg"/>
            <p:cNvPicPr>
              <a:picLocks/>
            </p:cNvPicPr>
            <p:nvPr/>
          </p:nvPicPr>
          <p:blipFill>
            <a:blip r:embed="rId3">
              <a:extLst/>
            </a:blip>
            <a:stretch>
              <a:fillRect/>
            </a:stretch>
          </p:blipFill>
          <p:spPr>
            <a:xfrm>
              <a:off x="0" y="0"/>
              <a:ext cx="3478020" cy="4603493"/>
            </a:xfrm>
            <a:prstGeom prst="rect">
              <a:avLst/>
            </a:prstGeom>
            <a:effectLst/>
          </p:spPr>
        </p:pic>
      </p:grpSp>
      <p:grpSp>
        <p:nvGrpSpPr>
          <p:cNvPr id="345" name="Escultura cimarron villa soriano.jpg"/>
          <p:cNvGrpSpPr/>
          <p:nvPr/>
        </p:nvGrpSpPr>
        <p:grpSpPr>
          <a:xfrm>
            <a:off x="504438" y="2209928"/>
            <a:ext cx="4649131" cy="3133288"/>
            <a:chOff x="0" y="0"/>
            <a:chExt cx="4649130" cy="3133286"/>
          </a:xfrm>
        </p:grpSpPr>
        <p:pic>
          <p:nvPicPr>
            <p:cNvPr id="344" name="Escultura cimarron villa soriano.jpg" descr="Escultura cimarron villa soriano.jpg"/>
            <p:cNvPicPr>
              <a:picLocks noChangeAspect="1"/>
            </p:cNvPicPr>
            <p:nvPr/>
          </p:nvPicPr>
          <p:blipFill>
            <a:blip r:embed="rId4">
              <a:extLst/>
            </a:blip>
            <a:stretch>
              <a:fillRect/>
            </a:stretch>
          </p:blipFill>
          <p:spPr>
            <a:xfrm>
              <a:off x="50800" y="50800"/>
              <a:ext cx="4547531" cy="3031687"/>
            </a:xfrm>
            <a:prstGeom prst="rect">
              <a:avLst/>
            </a:prstGeom>
            <a:ln>
              <a:noFill/>
            </a:ln>
            <a:effectLst/>
          </p:spPr>
        </p:pic>
        <p:pic>
          <p:nvPicPr>
            <p:cNvPr id="343" name="Escultura cimarron villa soriano.jpg" descr="Escultura cimarron villa soriano.jpg"/>
            <p:cNvPicPr>
              <a:picLocks/>
            </p:cNvPicPr>
            <p:nvPr/>
          </p:nvPicPr>
          <p:blipFill>
            <a:blip r:embed="rId5">
              <a:extLst/>
            </a:blip>
            <a:stretch>
              <a:fillRect/>
            </a:stretch>
          </p:blipFill>
          <p:spPr>
            <a:xfrm>
              <a:off x="0" y="0"/>
              <a:ext cx="4649131" cy="3133287"/>
            </a:xfrm>
            <a:prstGeom prst="rect">
              <a:avLst/>
            </a:prstGeom>
            <a:effectLst/>
          </p:spPr>
        </p:pic>
      </p:grpSp>
      <p:grpSp>
        <p:nvGrpSpPr>
          <p:cNvPr id="348" name="cimarron sello.jpg"/>
          <p:cNvGrpSpPr/>
          <p:nvPr/>
        </p:nvGrpSpPr>
        <p:grpSpPr>
          <a:xfrm>
            <a:off x="549352" y="5825944"/>
            <a:ext cx="4559303" cy="3133288"/>
            <a:chOff x="0" y="0"/>
            <a:chExt cx="4559302" cy="3133286"/>
          </a:xfrm>
        </p:grpSpPr>
        <p:pic>
          <p:nvPicPr>
            <p:cNvPr id="347" name="cimarron sello.jpg" descr="cimarron sello.jpg"/>
            <p:cNvPicPr>
              <a:picLocks noChangeAspect="1"/>
            </p:cNvPicPr>
            <p:nvPr/>
          </p:nvPicPr>
          <p:blipFill>
            <a:blip r:embed="rId6">
              <a:extLst/>
            </a:blip>
            <a:stretch>
              <a:fillRect/>
            </a:stretch>
          </p:blipFill>
          <p:spPr>
            <a:xfrm>
              <a:off x="50800" y="50800"/>
              <a:ext cx="4457703" cy="3031687"/>
            </a:xfrm>
            <a:prstGeom prst="rect">
              <a:avLst/>
            </a:prstGeom>
            <a:ln>
              <a:noFill/>
            </a:ln>
            <a:effectLst/>
          </p:spPr>
        </p:pic>
        <p:pic>
          <p:nvPicPr>
            <p:cNvPr id="346" name="cimarron sello.jpg" descr="cimarron sello.jpg"/>
            <p:cNvPicPr>
              <a:picLocks/>
            </p:cNvPicPr>
            <p:nvPr/>
          </p:nvPicPr>
          <p:blipFill>
            <a:blip r:embed="rId7">
              <a:extLst/>
            </a:blip>
            <a:stretch>
              <a:fillRect/>
            </a:stretch>
          </p:blipFill>
          <p:spPr>
            <a:xfrm>
              <a:off x="0" y="0"/>
              <a:ext cx="4559303" cy="3133287"/>
            </a:xfrm>
            <a:prstGeom prst="rect">
              <a:avLst/>
            </a:prstGeom>
            <a:effectLst/>
          </p:spPr>
        </p:pic>
      </p:grpSp>
      <p:grpSp>
        <p:nvGrpSpPr>
          <p:cNvPr id="351" name="1395401_828322647226014_2776672681238217590_n.jpg"/>
          <p:cNvGrpSpPr/>
          <p:nvPr/>
        </p:nvGrpSpPr>
        <p:grpSpPr>
          <a:xfrm>
            <a:off x="9235562" y="4361520"/>
            <a:ext cx="3478021" cy="4603493"/>
            <a:chOff x="0" y="0"/>
            <a:chExt cx="3478019" cy="4603492"/>
          </a:xfrm>
        </p:grpSpPr>
        <p:pic>
          <p:nvPicPr>
            <p:cNvPr id="350" name="1395401_828322647226014_2776672681238217590_n.jpg" descr="1395401_828322647226014_2776672681238217590_n.jpg"/>
            <p:cNvPicPr>
              <a:picLocks noChangeAspect="1"/>
            </p:cNvPicPr>
            <p:nvPr/>
          </p:nvPicPr>
          <p:blipFill>
            <a:blip r:embed="rId8">
              <a:extLst/>
            </a:blip>
            <a:srcRect/>
            <a:stretch>
              <a:fillRect/>
            </a:stretch>
          </p:blipFill>
          <p:spPr>
            <a:xfrm>
              <a:off x="50800" y="50800"/>
              <a:ext cx="3376420" cy="4501893"/>
            </a:xfrm>
            <a:prstGeom prst="rect">
              <a:avLst/>
            </a:prstGeom>
            <a:ln>
              <a:noFill/>
            </a:ln>
            <a:effectLst/>
          </p:spPr>
        </p:pic>
        <p:pic>
          <p:nvPicPr>
            <p:cNvPr id="349" name="1395401_828322647226014_2776672681238217590_n.jpg" descr="1395401_828322647226014_2776672681238217590_n.jpg"/>
            <p:cNvPicPr>
              <a:picLocks/>
            </p:cNvPicPr>
            <p:nvPr/>
          </p:nvPicPr>
          <p:blipFill>
            <a:blip r:embed="rId9">
              <a:extLst/>
            </a:blip>
            <a:stretch>
              <a:fillRect/>
            </a:stretch>
          </p:blipFill>
          <p:spPr>
            <a:xfrm>
              <a:off x="0" y="-1"/>
              <a:ext cx="3478020" cy="4603494"/>
            </a:xfrm>
            <a:prstGeom prst="rect">
              <a:avLst/>
            </a:prstGeom>
            <a:effectLst/>
          </p:spPr>
        </p:pic>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New monument recently inaugurated in Montevideo representing the windows to the future watched by cimarrones (By very well know artist Iturria)…"/>
          <p:cNvSpPr txBox="1"/>
          <p:nvPr/>
        </p:nvSpPr>
        <p:spPr>
          <a:xfrm>
            <a:off x="487112" y="2326497"/>
            <a:ext cx="4851835" cy="67939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r>
              <a:t>New monument recently inaugurated in Montevideo representing the windows to the future watched by cimarrones (By very well know artist Iturria) </a:t>
            </a:r>
          </a:p>
          <a:p>
            <a:pPr algn="l"/>
            <a:endParaRPr/>
          </a:p>
          <a:p>
            <a:pPr algn="l"/>
            <a:r>
              <a:t>Telling us about the importance the breed has for uruguayans.</a:t>
            </a:r>
          </a:p>
        </p:txBody>
      </p:sp>
      <p:pic>
        <p:nvPicPr>
          <p:cNvPr id="354" name="5E3FFB37-A6B0-4958-9E85-C931C6FBC68D.JPG" descr="5E3FFB37-A6B0-4958-9E85-C931C6FBC68D.JPG"/>
          <p:cNvPicPr>
            <a:picLocks noChangeAspect="1"/>
          </p:cNvPicPr>
          <p:nvPr/>
        </p:nvPicPr>
        <p:blipFill>
          <a:blip r:embed="rId2">
            <a:extLst/>
          </a:blip>
          <a:stretch>
            <a:fillRect/>
          </a:stretch>
        </p:blipFill>
        <p:spPr>
          <a:xfrm>
            <a:off x="5960533" y="577357"/>
            <a:ext cx="6449164" cy="8598886"/>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Foto cimarron.jpg" descr="Foto cimarron.jpg"/>
          <p:cNvPicPr>
            <a:picLocks noChangeAspect="1"/>
          </p:cNvPicPr>
          <p:nvPr/>
        </p:nvPicPr>
        <p:blipFill>
          <a:blip r:embed="rId2">
            <a:extLst/>
          </a:blip>
          <a:stretch>
            <a:fillRect/>
          </a:stretch>
        </p:blipFill>
        <p:spPr>
          <a:xfrm>
            <a:off x="609600" y="694266"/>
            <a:ext cx="5077390" cy="3384928"/>
          </a:xfrm>
          <a:prstGeom prst="rect">
            <a:avLst/>
          </a:prstGeom>
          <a:ln w="12700">
            <a:miter lim="400000"/>
          </a:ln>
        </p:spPr>
      </p:pic>
      <p:sp>
        <p:nvSpPr>
          <p:cNvPr id="357" name="Igor - Famous theatre Cimarron dog actor on stage"/>
          <p:cNvSpPr txBox="1"/>
          <p:nvPr/>
        </p:nvSpPr>
        <p:spPr>
          <a:xfrm>
            <a:off x="5866964" y="823295"/>
            <a:ext cx="6374382" cy="11304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400">
                <a:solidFill>
                  <a:schemeClr val="accent6">
                    <a:hueOff val="-10521704"/>
                    <a:satOff val="-11099"/>
                    <a:lumOff val="-7127"/>
                  </a:schemeClr>
                </a:solidFill>
              </a:defRPr>
            </a:lvl1pPr>
          </a:lstStyle>
          <a:p>
            <a:r>
              <a:t>Igor - Famous theatre Cimarron dog actor on stage</a:t>
            </a:r>
          </a:p>
        </p:txBody>
      </p:sp>
      <p:pic>
        <p:nvPicPr>
          <p:cNvPr id="358" name="2614ee_2865f534da0f4ff09983b8f8cf508787.png" descr="2614ee_2865f534da0f4ff09983b8f8cf508787.png"/>
          <p:cNvPicPr>
            <a:picLocks noChangeAspect="1"/>
          </p:cNvPicPr>
          <p:nvPr/>
        </p:nvPicPr>
        <p:blipFill>
          <a:blip r:embed="rId3">
            <a:extLst/>
          </a:blip>
          <a:stretch>
            <a:fillRect/>
          </a:stretch>
        </p:blipFill>
        <p:spPr>
          <a:xfrm>
            <a:off x="520700" y="5212669"/>
            <a:ext cx="5575209" cy="4031358"/>
          </a:xfrm>
          <a:prstGeom prst="rect">
            <a:avLst/>
          </a:prstGeom>
          <a:ln w="12700">
            <a:miter lim="400000"/>
          </a:ln>
        </p:spPr>
      </p:pic>
      <p:pic>
        <p:nvPicPr>
          <p:cNvPr id="359" name="2614ee_728ef457c47f44b29cd77fceaa353592.jpg" descr="2614ee_728ef457c47f44b29cd77fceaa353592.jpg"/>
          <p:cNvPicPr>
            <a:picLocks noChangeAspect="1"/>
          </p:cNvPicPr>
          <p:nvPr/>
        </p:nvPicPr>
        <p:blipFill>
          <a:blip r:embed="rId4">
            <a:extLst/>
          </a:blip>
          <a:srcRect l="24985" r="4845"/>
          <a:stretch>
            <a:fillRect/>
          </a:stretch>
        </p:blipFill>
        <p:spPr>
          <a:xfrm>
            <a:off x="7873466" y="4649142"/>
            <a:ext cx="4845943" cy="4604064"/>
          </a:xfrm>
          <a:prstGeom prst="rect">
            <a:avLst/>
          </a:prstGeom>
          <a:ln w="12700">
            <a:miter lim="400000"/>
          </a:ln>
        </p:spPr>
      </p:pic>
      <p:pic>
        <p:nvPicPr>
          <p:cNvPr id="360" name="LOGO-AUF-1.png" descr="LOGO-AUF-1.png"/>
          <p:cNvPicPr>
            <a:picLocks noChangeAspect="1"/>
          </p:cNvPicPr>
          <p:nvPr/>
        </p:nvPicPr>
        <p:blipFill>
          <a:blip r:embed="rId5">
            <a:extLst/>
          </a:blip>
          <a:srcRect l="34145" t="12259" r="34145" b="15316"/>
          <a:stretch>
            <a:fillRect/>
          </a:stretch>
        </p:blipFill>
        <p:spPr>
          <a:xfrm>
            <a:off x="4851935" y="6741206"/>
            <a:ext cx="1031567" cy="1666968"/>
          </a:xfrm>
          <a:prstGeom prst="rect">
            <a:avLst/>
          </a:prstGeom>
          <a:ln w="12700">
            <a:miter lim="400000"/>
          </a:ln>
        </p:spPr>
      </p:pic>
      <p:sp>
        <p:nvSpPr>
          <p:cNvPr id="361" name="Batu - The mascot of the southeamerican sub20 soccer championship"/>
          <p:cNvSpPr txBox="1"/>
          <p:nvPr/>
        </p:nvSpPr>
        <p:spPr>
          <a:xfrm>
            <a:off x="1337298" y="4451078"/>
            <a:ext cx="7334554" cy="161344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300">
                <a:solidFill>
                  <a:schemeClr val="accent6">
                    <a:hueOff val="-10521704"/>
                    <a:satOff val="-11099"/>
                    <a:lumOff val="-7127"/>
                  </a:schemeClr>
                </a:solidFill>
              </a:defRPr>
            </a:lvl1pPr>
          </a:lstStyle>
          <a:p>
            <a:r>
              <a:t>Batu - The mascot of the southeamerican sub20 soccer championship</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13714502_10154362619393069_1960531547_n.jpg" descr="13714502_10154362619393069_1960531547_n.jpg"/>
          <p:cNvPicPr>
            <a:picLocks noChangeAspect="1"/>
          </p:cNvPicPr>
          <p:nvPr/>
        </p:nvPicPr>
        <p:blipFill>
          <a:blip r:embed="rId2">
            <a:extLst/>
          </a:blip>
          <a:stretch>
            <a:fillRect/>
          </a:stretch>
        </p:blipFill>
        <p:spPr>
          <a:xfrm>
            <a:off x="-58992" y="-44244"/>
            <a:ext cx="13122784" cy="984208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1969 - Frist time Cimarrones  have been presented at a KCU general all breed Show."/>
          <p:cNvSpPr txBox="1">
            <a:spLocks noGrp="1"/>
          </p:cNvSpPr>
          <p:nvPr>
            <p:ph type="title"/>
          </p:nvPr>
        </p:nvSpPr>
        <p:spPr>
          <a:xfrm>
            <a:off x="402728" y="7763484"/>
            <a:ext cx="6971012" cy="1795959"/>
          </a:xfrm>
          <a:prstGeom prst="rect">
            <a:avLst/>
          </a:prstGeom>
        </p:spPr>
        <p:txBody>
          <a:bodyPr/>
          <a:lstStyle/>
          <a:p>
            <a:pPr>
              <a:defRPr>
                <a:solidFill>
                  <a:schemeClr val="accent6">
                    <a:hueOff val="-10521704"/>
                    <a:satOff val="-11099"/>
                    <a:lumOff val="-7127"/>
                  </a:schemeClr>
                </a:solidFill>
              </a:defRPr>
            </a:pPr>
            <a:r>
              <a:rPr sz="2800"/>
              <a:t>1969 - Frist time Cimarrones  have been presented at a KCU general all breed Show</a:t>
            </a:r>
            <a:r>
              <a:rPr sz="3100"/>
              <a:t>.</a:t>
            </a:r>
            <a:r>
              <a:t> </a:t>
            </a:r>
          </a:p>
        </p:txBody>
      </p:sp>
      <p:sp>
        <p:nvSpPr>
          <p:cNvPr id="145" name="Judge : Julio Vazquez…"/>
          <p:cNvSpPr txBox="1">
            <a:spLocks noGrp="1"/>
          </p:cNvSpPr>
          <p:nvPr>
            <p:ph type="body" sz="quarter" idx="1"/>
          </p:nvPr>
        </p:nvSpPr>
        <p:spPr>
          <a:xfrm>
            <a:off x="7823200" y="8127936"/>
            <a:ext cx="4953000" cy="1422529"/>
          </a:xfrm>
          <a:prstGeom prst="rect">
            <a:avLst/>
          </a:prstGeom>
        </p:spPr>
        <p:txBody>
          <a:bodyPr/>
          <a:lstStyle/>
          <a:p>
            <a:pPr>
              <a:defRPr sz="2500"/>
            </a:pPr>
            <a:r>
              <a:t>Judge : Julio Vazquez  </a:t>
            </a:r>
          </a:p>
          <a:p>
            <a:pPr>
              <a:defRPr sz="2500"/>
            </a:pPr>
            <a:r>
              <a:t>Exhibitors: Sra. Elvira S. de Pecoste -  Sr. Silvera</a:t>
            </a:r>
          </a:p>
        </p:txBody>
      </p:sp>
      <p:grpSp>
        <p:nvGrpSpPr>
          <p:cNvPr id="148" name="535822_2759197199023_952572963_n copia.jpg"/>
          <p:cNvGrpSpPr/>
          <p:nvPr/>
        </p:nvGrpSpPr>
        <p:grpSpPr>
          <a:xfrm>
            <a:off x="1919584" y="603253"/>
            <a:ext cx="8606832" cy="6985959"/>
            <a:chOff x="0" y="0"/>
            <a:chExt cx="8606830" cy="6985958"/>
          </a:xfrm>
        </p:grpSpPr>
        <p:pic>
          <p:nvPicPr>
            <p:cNvPr id="147" name="535822_2759197199023_952572963_n copia.jpg" descr="535822_2759197199023_952572963_n copia.jpg"/>
            <p:cNvPicPr>
              <a:picLocks noChangeAspect="1"/>
            </p:cNvPicPr>
            <p:nvPr/>
          </p:nvPicPr>
          <p:blipFill>
            <a:blip r:embed="rId2">
              <a:extLst/>
            </a:blip>
            <a:srcRect/>
            <a:stretch>
              <a:fillRect/>
            </a:stretch>
          </p:blipFill>
          <p:spPr>
            <a:xfrm>
              <a:off x="165100" y="114300"/>
              <a:ext cx="8276631" cy="6554159"/>
            </a:xfrm>
            <a:prstGeom prst="rect">
              <a:avLst/>
            </a:prstGeom>
            <a:ln>
              <a:noFill/>
            </a:ln>
            <a:effectLst/>
          </p:spPr>
        </p:pic>
        <p:pic>
          <p:nvPicPr>
            <p:cNvPr id="146" name="535822_2759197199023_952572963_n copia.jpg" descr="535822_2759197199023_952572963_n copia.jpg"/>
            <p:cNvPicPr>
              <a:picLocks/>
            </p:cNvPicPr>
            <p:nvPr/>
          </p:nvPicPr>
          <p:blipFill>
            <a:blip r:embed="rId3">
              <a:extLst/>
            </a:blip>
            <a:stretch>
              <a:fillRect/>
            </a:stretch>
          </p:blipFill>
          <p:spPr>
            <a:xfrm>
              <a:off x="0" y="-1"/>
              <a:ext cx="8606831" cy="6985959"/>
            </a:xfrm>
            <a:prstGeom prst="rect">
              <a:avLst/>
            </a:prstGeom>
            <a:effectLst/>
          </p:spPr>
        </p:pic>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IMG_6625.jpg" descr="IMG_6625.jpg"/>
          <p:cNvPicPr>
            <a:picLocks noChangeAspect="1"/>
          </p:cNvPicPr>
          <p:nvPr/>
        </p:nvPicPr>
        <p:blipFill>
          <a:blip r:embed="rId2">
            <a:extLst/>
          </a:blip>
          <a:srcRect l="4875" t="4875" r="4875" b="4875"/>
          <a:stretch>
            <a:fillRect/>
          </a:stretch>
        </p:blipFill>
        <p:spPr>
          <a:xfrm>
            <a:off x="-1325166" y="5953"/>
            <a:ext cx="15655033" cy="9741525"/>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G_0096.JPG" descr="IMG_0096.JPG"/>
          <p:cNvPicPr>
            <a:picLocks noChangeAspect="1"/>
          </p:cNvPicPr>
          <p:nvPr/>
        </p:nvPicPr>
        <p:blipFill>
          <a:blip r:embed="rId2">
            <a:extLst/>
          </a:blip>
          <a:stretch>
            <a:fillRect/>
          </a:stretch>
        </p:blipFill>
        <p:spPr>
          <a:xfrm>
            <a:off x="-50800" y="0"/>
            <a:ext cx="5486400" cy="9753600"/>
          </a:xfrm>
          <a:prstGeom prst="rect">
            <a:avLst/>
          </a:prstGeom>
          <a:ln w="12700">
            <a:miter lim="400000"/>
          </a:ln>
        </p:spPr>
      </p:pic>
      <p:sp>
        <p:nvSpPr>
          <p:cNvPr id="368" name="Any other extra information or clarification please contact us  to info@kcu.com.uy"/>
          <p:cNvSpPr txBox="1"/>
          <p:nvPr/>
        </p:nvSpPr>
        <p:spPr>
          <a:xfrm>
            <a:off x="5531222" y="8264943"/>
            <a:ext cx="7511967" cy="15379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100">
                <a:solidFill>
                  <a:schemeClr val="accent6">
                    <a:hueOff val="-10521704"/>
                    <a:satOff val="-11099"/>
                    <a:lumOff val="-7127"/>
                  </a:schemeClr>
                </a:solidFill>
              </a:defRPr>
            </a:lvl1pPr>
          </a:lstStyle>
          <a:p>
            <a:r>
              <a:t>Any other extra information or clarification please contact us  to info@kcu.com.uy </a:t>
            </a:r>
          </a:p>
        </p:txBody>
      </p:sp>
      <p:pic>
        <p:nvPicPr>
          <p:cNvPr id="369" name="KCU.gif" descr="KCU.gif"/>
          <p:cNvPicPr>
            <a:picLocks noChangeAspect="1"/>
          </p:cNvPicPr>
          <p:nvPr/>
        </p:nvPicPr>
        <p:blipFill>
          <a:blip r:embed="rId3">
            <a:extLst/>
          </a:blip>
          <a:stretch>
            <a:fillRect/>
          </a:stretch>
        </p:blipFill>
        <p:spPr>
          <a:xfrm>
            <a:off x="9548808" y="3411781"/>
            <a:ext cx="2458483" cy="2599544"/>
          </a:xfrm>
          <a:prstGeom prst="rect">
            <a:avLst/>
          </a:prstGeom>
          <a:ln w="12700">
            <a:miter lim="400000"/>
          </a:ln>
        </p:spPr>
      </p:pic>
      <p:pic>
        <p:nvPicPr>
          <p:cNvPr id="370" name="logo.png" descr="logo.png"/>
          <p:cNvPicPr>
            <a:picLocks noChangeAspect="1"/>
          </p:cNvPicPr>
          <p:nvPr/>
        </p:nvPicPr>
        <p:blipFill>
          <a:blip r:embed="rId4">
            <a:extLst/>
          </a:blip>
          <a:stretch>
            <a:fillRect/>
          </a:stretch>
        </p:blipFill>
        <p:spPr>
          <a:xfrm>
            <a:off x="6508943" y="3466537"/>
            <a:ext cx="2243738" cy="224373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n" descr="Imagen"/>
          <p:cNvPicPr>
            <a:picLocks noChangeAspect="1"/>
          </p:cNvPicPr>
          <p:nvPr/>
        </p:nvPicPr>
        <p:blipFill>
          <a:blip r:embed="rId2">
            <a:extLst/>
          </a:blip>
          <a:srcRect l="1054" t="6962" r="1054" b="15509"/>
          <a:stretch>
            <a:fillRect/>
          </a:stretch>
        </p:blipFill>
        <p:spPr>
          <a:xfrm>
            <a:off x="666154" y="2211387"/>
            <a:ext cx="11672324" cy="7023049"/>
          </a:xfrm>
          <a:prstGeom prst="rect">
            <a:avLst/>
          </a:prstGeom>
          <a:ln w="12700">
            <a:miter lim="400000"/>
          </a:ln>
        </p:spPr>
      </p:pic>
      <p:sp>
        <p:nvSpPr>
          <p:cNvPr id="151" name="Octubre 12, 1988 the SCCU was founded."/>
          <p:cNvSpPr txBox="1">
            <a:spLocks noGrp="1"/>
          </p:cNvSpPr>
          <p:nvPr>
            <p:ph type="title" idx="4294967295"/>
          </p:nvPr>
        </p:nvSpPr>
        <p:spPr>
          <a:xfrm>
            <a:off x="647700" y="547056"/>
            <a:ext cx="8984456" cy="1767583"/>
          </a:xfrm>
          <a:prstGeom prst="rect">
            <a:avLst/>
          </a:prstGeom>
        </p:spPr>
        <p:txBody>
          <a:bodyPr anchor="ctr"/>
          <a:lstStyle>
            <a:lvl1pPr defTabSz="525779">
              <a:defRPr sz="3780"/>
            </a:lvl1pPr>
          </a:lstStyle>
          <a:p>
            <a:r>
              <a:t>Octubre 12, 1988 the SCCU was founded.</a:t>
            </a:r>
          </a:p>
        </p:txBody>
      </p:sp>
      <p:pic>
        <p:nvPicPr>
          <p:cNvPr id="152" name="logo1.png" descr="logo1.png"/>
          <p:cNvPicPr>
            <a:picLocks noChangeAspect="1"/>
          </p:cNvPicPr>
          <p:nvPr/>
        </p:nvPicPr>
        <p:blipFill>
          <a:blip r:embed="rId3">
            <a:extLst/>
          </a:blip>
          <a:stretch>
            <a:fillRect/>
          </a:stretch>
        </p:blipFill>
        <p:spPr>
          <a:xfrm>
            <a:off x="9318827" y="558800"/>
            <a:ext cx="2874636" cy="280001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n" descr="Imagen"/>
          <p:cNvPicPr>
            <a:picLocks noChangeAspect="1"/>
          </p:cNvPicPr>
          <p:nvPr/>
        </p:nvPicPr>
        <p:blipFill>
          <a:blip r:embed="rId2">
            <a:extLst/>
          </a:blip>
          <a:stretch>
            <a:fillRect/>
          </a:stretch>
        </p:blipFill>
        <p:spPr>
          <a:xfrm>
            <a:off x="6556332" y="800100"/>
            <a:ext cx="6002933" cy="3877863"/>
          </a:xfrm>
          <a:prstGeom prst="rect">
            <a:avLst/>
          </a:prstGeom>
          <a:ln w="12700">
            <a:miter lim="400000"/>
          </a:ln>
        </p:spPr>
      </p:pic>
      <p:pic>
        <p:nvPicPr>
          <p:cNvPr id="155" name="Imagen" descr="Imagen"/>
          <p:cNvPicPr>
            <a:picLocks noChangeAspect="1"/>
          </p:cNvPicPr>
          <p:nvPr/>
        </p:nvPicPr>
        <p:blipFill>
          <a:blip r:embed="rId3">
            <a:extLst/>
          </a:blip>
          <a:stretch>
            <a:fillRect/>
          </a:stretch>
        </p:blipFill>
        <p:spPr>
          <a:xfrm>
            <a:off x="395840" y="5274093"/>
            <a:ext cx="5833510" cy="3877864"/>
          </a:xfrm>
          <a:prstGeom prst="rect">
            <a:avLst/>
          </a:prstGeom>
          <a:ln w="12700">
            <a:miter lim="400000"/>
          </a:ln>
        </p:spPr>
      </p:pic>
      <p:pic>
        <p:nvPicPr>
          <p:cNvPr id="156" name="Imagen" descr="Imagen"/>
          <p:cNvPicPr>
            <a:picLocks noChangeAspect="1"/>
          </p:cNvPicPr>
          <p:nvPr/>
        </p:nvPicPr>
        <p:blipFill>
          <a:blip r:embed="rId4">
            <a:extLst/>
          </a:blip>
          <a:stretch>
            <a:fillRect/>
          </a:stretch>
        </p:blipFill>
        <p:spPr>
          <a:xfrm>
            <a:off x="6538383" y="5205848"/>
            <a:ext cx="6038831" cy="4014352"/>
          </a:xfrm>
          <a:prstGeom prst="rect">
            <a:avLst/>
          </a:prstGeom>
          <a:ln w="12700">
            <a:miter lim="400000"/>
          </a:ln>
        </p:spPr>
      </p:pic>
      <p:sp>
        <p:nvSpPr>
          <p:cNvPr id="157" name="In December 2004 in Montevideo with pride and excitement, more than 130 cimarrones from all over the country were presented to FCI authorities.…"/>
          <p:cNvSpPr txBox="1">
            <a:spLocks noGrp="1"/>
          </p:cNvSpPr>
          <p:nvPr>
            <p:ph type="title" idx="4294967295"/>
          </p:nvPr>
        </p:nvSpPr>
        <p:spPr>
          <a:xfrm>
            <a:off x="395841" y="905484"/>
            <a:ext cx="5833509" cy="3667095"/>
          </a:xfrm>
          <a:prstGeom prst="rect">
            <a:avLst/>
          </a:prstGeom>
        </p:spPr>
        <p:txBody>
          <a:bodyPr anchor="ctr"/>
          <a:lstStyle/>
          <a:p>
            <a:pPr defTabSz="572516">
              <a:defRPr sz="4116">
                <a:solidFill>
                  <a:schemeClr val="accent6">
                    <a:hueOff val="-10521704"/>
                    <a:satOff val="-11099"/>
                    <a:lumOff val="-7127"/>
                  </a:schemeClr>
                </a:solidFill>
              </a:defRPr>
            </a:pPr>
            <a:r>
              <a:rPr sz="2744"/>
              <a:t>In December 2004 in Montevideo with pride and excitement, more than 130 cimarrones from all over the country were presented to FCI authorities.</a:t>
            </a:r>
          </a:p>
          <a:p>
            <a:pPr defTabSz="572516">
              <a:defRPr sz="4116">
                <a:solidFill>
                  <a:schemeClr val="accent6">
                    <a:hueOff val="-10521704"/>
                    <a:satOff val="-11099"/>
                    <a:lumOff val="-7127"/>
                  </a:schemeClr>
                </a:solidFill>
              </a:defRPr>
            </a:pPr>
            <a:endParaRPr sz="2744"/>
          </a:p>
          <a:p>
            <a:pPr defTabSz="572516">
              <a:defRPr sz="2548">
                <a:solidFill>
                  <a:schemeClr val="accent6">
                    <a:hueOff val="-10521704"/>
                    <a:satOff val="-11099"/>
                    <a:lumOff val="-7127"/>
                  </a:schemeClr>
                </a:solidFill>
              </a:defRPr>
            </a:pPr>
            <a:r>
              <a:t>(Mr. Hans Müller, Dr. Wilhelm Brass, Mr. Yves DeClerq, Mr. Miguel A. Martinez, Dr. Margarita Durán, Mr. Jorge Nallem)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n" descr="Imagen"/>
          <p:cNvPicPr>
            <a:picLocks noChangeAspect="1"/>
          </p:cNvPicPr>
          <p:nvPr/>
        </p:nvPicPr>
        <p:blipFill>
          <a:blip r:embed="rId2">
            <a:extLst/>
          </a:blip>
          <a:srcRect/>
          <a:stretch>
            <a:fillRect/>
          </a:stretch>
        </p:blipFill>
        <p:spPr>
          <a:xfrm>
            <a:off x="1069181" y="1059854"/>
            <a:ext cx="10866555" cy="7633794"/>
          </a:xfrm>
          <a:prstGeom prst="rect">
            <a:avLst/>
          </a:prstGeom>
          <a:ln w="12700">
            <a:miter lim="400000"/>
          </a:ln>
        </p:spPr>
      </p:pic>
      <p:sp>
        <p:nvSpPr>
          <p:cNvPr id="160" name="Was a great opportunity to show our breed to the world. The event was attended with many enthusiast people, international press and the dogs were inspected by…"/>
          <p:cNvSpPr txBox="1">
            <a:spLocks noGrp="1"/>
          </p:cNvSpPr>
          <p:nvPr>
            <p:ph type="title" idx="4294967295"/>
          </p:nvPr>
        </p:nvSpPr>
        <p:spPr>
          <a:xfrm>
            <a:off x="863368" y="4968425"/>
            <a:ext cx="5388803" cy="3985519"/>
          </a:xfrm>
          <a:prstGeom prst="rect">
            <a:avLst/>
          </a:prstGeom>
        </p:spPr>
        <p:txBody>
          <a:bodyPr anchor="ctr"/>
          <a:lstStyle/>
          <a:p>
            <a:pPr defTabSz="525779">
              <a:defRPr sz="3780">
                <a:solidFill>
                  <a:schemeClr val="accent6">
                    <a:hueOff val="-10521704"/>
                    <a:satOff val="-11099"/>
                    <a:lumOff val="-7127"/>
                  </a:schemeClr>
                </a:solidFill>
              </a:defRPr>
            </a:pPr>
            <a:r>
              <a:rPr sz="2520"/>
              <a:t> Was a great opportunity to show our breed to the world. The event was attended with many enthusiast people, international press and the dogs were inspected by  </a:t>
            </a:r>
          </a:p>
          <a:p>
            <a:pPr defTabSz="525779">
              <a:defRPr sz="3780">
                <a:solidFill>
                  <a:schemeClr val="accent6">
                    <a:hueOff val="-10521704"/>
                    <a:satOff val="-11099"/>
                    <a:lumOff val="-7127"/>
                  </a:schemeClr>
                </a:solidFill>
              </a:defRPr>
            </a:pPr>
            <a:endParaRPr sz="2520"/>
          </a:p>
          <a:p>
            <a:pPr defTabSz="525779">
              <a:defRPr sz="3780">
                <a:solidFill>
                  <a:schemeClr val="accent6">
                    <a:hueOff val="-10521704"/>
                    <a:satOff val="-11099"/>
                    <a:lumOff val="-7127"/>
                  </a:schemeClr>
                </a:solidFill>
              </a:defRPr>
            </a:pPr>
            <a:r>
              <a:rPr sz="2520"/>
              <a:t>Prof. Raymond Tirquet (Standard Commission president) and Miguel A. Martinez (Am&amp;Caribean President).</a:t>
            </a:r>
          </a:p>
          <a:p>
            <a:pPr algn="r" defTabSz="525779">
              <a:defRPr sz="3780">
                <a:solidFill>
                  <a:schemeClr val="accent6">
                    <a:hueOff val="-10521704"/>
                    <a:satOff val="-11099"/>
                    <a:lumOff val="-7127"/>
                  </a:schemeClr>
                </a:solidFill>
              </a:defRPr>
            </a:pPr>
            <a:r>
              <a:rPr sz="2520"/>
              <a:t> </a:t>
            </a:r>
          </a:p>
        </p:txBody>
      </p:sp>
      <p:sp>
        <p:nvSpPr>
          <p:cNvPr id="161" name="2005 - In the frame of the…"/>
          <p:cNvSpPr txBox="1"/>
          <p:nvPr/>
        </p:nvSpPr>
        <p:spPr>
          <a:xfrm>
            <a:off x="6506136" y="1074817"/>
            <a:ext cx="5388804" cy="361715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lgn="r" defTabSz="537463">
              <a:defRPr sz="3864">
                <a:solidFill>
                  <a:schemeClr val="accent6">
                    <a:hueOff val="-10521704"/>
                    <a:satOff val="-11099"/>
                    <a:lumOff val="-7127"/>
                  </a:schemeClr>
                </a:solidFill>
              </a:defRPr>
            </a:pPr>
            <a:r>
              <a:t>2005</a:t>
            </a:r>
            <a:r>
              <a:rPr sz="2576"/>
              <a:t> - In the frame of the </a:t>
            </a:r>
          </a:p>
          <a:p>
            <a:pPr algn="r" defTabSz="537463">
              <a:defRPr sz="3864">
                <a:solidFill>
                  <a:schemeClr val="accent6">
                    <a:hueOff val="-10521704"/>
                    <a:satOff val="-11099"/>
                    <a:lumOff val="-7127"/>
                  </a:schemeClr>
                </a:solidFill>
              </a:defRPr>
            </a:pPr>
            <a:r>
              <a:rPr sz="2576"/>
              <a:t>World Dog Show in Argentina, </a:t>
            </a:r>
          </a:p>
          <a:p>
            <a:pPr algn="r" defTabSz="537463">
              <a:defRPr sz="3864">
                <a:solidFill>
                  <a:schemeClr val="accent6">
                    <a:hueOff val="-10521704"/>
                    <a:satOff val="-11099"/>
                    <a:lumOff val="-7127"/>
                  </a:schemeClr>
                </a:solidFill>
              </a:defRPr>
            </a:pPr>
            <a:r>
              <a:rPr sz="2576"/>
              <a:t>under the invitation of the </a:t>
            </a:r>
          </a:p>
          <a:p>
            <a:pPr algn="r" defTabSz="537463">
              <a:defRPr sz="3864">
                <a:solidFill>
                  <a:schemeClr val="accent6">
                    <a:hueOff val="-10521704"/>
                    <a:satOff val="-11099"/>
                    <a:lumOff val="-7127"/>
                  </a:schemeClr>
                </a:solidFill>
              </a:defRPr>
            </a:pPr>
            <a:r>
              <a:rPr sz="2576"/>
              <a:t>Federation Cinologica Argentina</a:t>
            </a:r>
          </a:p>
          <a:p>
            <a:pPr algn="r" defTabSz="537463">
              <a:defRPr sz="3864">
                <a:solidFill>
                  <a:schemeClr val="accent6">
                    <a:hueOff val="-10521704"/>
                    <a:satOff val="-11099"/>
                    <a:lumOff val="-7127"/>
                  </a:schemeClr>
                </a:solidFill>
              </a:defRPr>
            </a:pPr>
            <a:endParaRPr sz="2576"/>
          </a:p>
          <a:p>
            <a:pPr algn="r" defTabSz="537463">
              <a:defRPr sz="3864">
                <a:solidFill>
                  <a:schemeClr val="accent6">
                    <a:hueOff val="-10521704"/>
                    <a:satOff val="-11099"/>
                    <a:lumOff val="-7127"/>
                  </a:schemeClr>
                </a:solidFill>
              </a:defRPr>
            </a:pPr>
            <a:r>
              <a:rPr sz="2576"/>
              <a:t> First specialty show outside Uruguay was organized with more than twenty dogs, judged by Adrián Landarte.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TANDARD OF THE BREED"/>
          <p:cNvSpPr txBox="1">
            <a:spLocks noGrp="1"/>
          </p:cNvSpPr>
          <p:nvPr>
            <p:ph type="title"/>
          </p:nvPr>
        </p:nvSpPr>
        <p:spPr>
          <a:xfrm>
            <a:off x="3064000" y="161867"/>
            <a:ext cx="6876800" cy="1397001"/>
          </a:xfrm>
          <a:prstGeom prst="rect">
            <a:avLst/>
          </a:prstGeom>
        </p:spPr>
        <p:txBody>
          <a:bodyPr/>
          <a:lstStyle>
            <a:lvl1pPr algn="ctr"/>
          </a:lstStyle>
          <a:p>
            <a:r>
              <a:t>                                                    STANDARD OF THE BREED </a:t>
            </a:r>
          </a:p>
        </p:txBody>
      </p:sp>
      <p:sp>
        <p:nvSpPr>
          <p:cNvPr id="164" name="http://www.fci.be/Nomenclature/Standards/353g02-en.pdf"/>
          <p:cNvSpPr txBox="1"/>
          <p:nvPr/>
        </p:nvSpPr>
        <p:spPr>
          <a:xfrm>
            <a:off x="706859" y="8914188"/>
            <a:ext cx="9118448" cy="52308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u="sng">
                <a:solidFill>
                  <a:srgbClr val="0433FF"/>
                </a:solidFill>
                <a:hlinkClick r:id="rId2"/>
              </a:defRPr>
            </a:lvl1pPr>
          </a:lstStyle>
          <a:p>
            <a:pPr>
              <a:defRPr u="none"/>
            </a:pPr>
            <a:r>
              <a:rPr u="sng">
                <a:hlinkClick r:id="rId2"/>
              </a:rPr>
              <a:t>http://www.fci.be/Nomenclature/Standards/353g02-en.pdf</a:t>
            </a:r>
          </a:p>
        </p:txBody>
      </p:sp>
      <p:sp>
        <p:nvSpPr>
          <p:cNvPr id="165" name="1988…"/>
          <p:cNvSpPr txBox="1"/>
          <p:nvPr/>
        </p:nvSpPr>
        <p:spPr>
          <a:xfrm>
            <a:off x="441642" y="2209928"/>
            <a:ext cx="12121516" cy="352249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b="1">
                <a:latin typeface="Helvetica Neue"/>
                <a:ea typeface="Helvetica Neue"/>
                <a:cs typeface="Helvetica Neue"/>
                <a:sym typeface="Helvetica Neue"/>
              </a:defRPr>
            </a:pPr>
            <a:r>
              <a:t>1988 </a:t>
            </a:r>
          </a:p>
          <a:p>
            <a:pPr>
              <a:defRPr sz="2200"/>
            </a:pPr>
            <a:r>
              <a:t>First official standard was approved and publish by the Kennel Club Uruguayo</a:t>
            </a:r>
          </a:p>
          <a:p>
            <a:pPr>
              <a:defRPr sz="2200"/>
            </a:pPr>
            <a:endParaRPr/>
          </a:p>
          <a:p>
            <a:pPr>
              <a:defRPr sz="2200" b="1">
                <a:latin typeface="Helvetica Neue"/>
                <a:ea typeface="Helvetica Neue"/>
                <a:cs typeface="Helvetica Neue"/>
                <a:sym typeface="Helvetica Neue"/>
              </a:defRPr>
            </a:pPr>
            <a:r>
              <a:t>February 21, 2006</a:t>
            </a:r>
          </a:p>
          <a:p>
            <a:pPr>
              <a:defRPr sz="2200"/>
            </a:pPr>
            <a:r>
              <a:t>The Cimarron Uruguayo was recognized on a provisional basis by FCI with Standard N°353</a:t>
            </a:r>
          </a:p>
          <a:p>
            <a:pPr>
              <a:defRPr sz="2200"/>
            </a:pPr>
            <a:endParaRPr/>
          </a:p>
          <a:p>
            <a:pPr>
              <a:defRPr sz="2200" b="1">
                <a:latin typeface="Helvetica Neue"/>
                <a:ea typeface="Helvetica Neue"/>
                <a:cs typeface="Helvetica Neue"/>
                <a:sym typeface="Helvetica Neue"/>
              </a:defRPr>
            </a:pPr>
            <a:r>
              <a:t>March 11, 2014</a:t>
            </a:r>
          </a:p>
          <a:p>
            <a:pPr>
              <a:defRPr sz="2200"/>
            </a:pPr>
            <a:r>
              <a:t>New revision of the Standard was approved by Standard and Scientific commissions and is current </a:t>
            </a:r>
          </a:p>
          <a:p>
            <a:pPr>
              <a:defRPr sz="2200"/>
            </a:pPr>
            <a:r>
              <a:t>FCI official valid Standard.</a:t>
            </a:r>
          </a:p>
        </p:txBody>
      </p:sp>
      <p:pic>
        <p:nvPicPr>
          <p:cNvPr id="166" name="Parejas" descr="Parejas"/>
          <p:cNvPicPr>
            <a:picLocks noChangeAspect="1"/>
          </p:cNvPicPr>
          <p:nvPr/>
        </p:nvPicPr>
        <p:blipFill>
          <a:blip r:embed="rId3">
            <a:extLst/>
          </a:blip>
          <a:srcRect t="39384" b="10347"/>
          <a:stretch>
            <a:fillRect/>
          </a:stretch>
        </p:blipFill>
        <p:spPr>
          <a:xfrm>
            <a:off x="511633" y="5720716"/>
            <a:ext cx="12300392" cy="2792422"/>
          </a:xfrm>
          <a:prstGeom prst="rect">
            <a:avLst/>
          </a:prstGeom>
          <a:ln w="12700">
            <a:solidFill>
              <a:srgbClr val="000000"/>
            </a:solidFill>
            <a:miter/>
          </a:ln>
        </p:spPr>
      </p:pic>
      <p:pic>
        <p:nvPicPr>
          <p:cNvPr id="167" name="logo.png" descr="logo.png"/>
          <p:cNvPicPr>
            <a:picLocks noChangeAspect="1"/>
          </p:cNvPicPr>
          <p:nvPr/>
        </p:nvPicPr>
        <p:blipFill>
          <a:blip r:embed="rId4">
            <a:extLst/>
          </a:blip>
          <a:stretch>
            <a:fillRect/>
          </a:stretch>
        </p:blipFill>
        <p:spPr>
          <a:xfrm>
            <a:off x="640351" y="325975"/>
            <a:ext cx="1405450" cy="1405450"/>
          </a:xfrm>
          <a:prstGeom prst="rect">
            <a:avLst/>
          </a:prstGeom>
          <a:ln w="12700">
            <a:miter lim="400000"/>
          </a:ln>
        </p:spPr>
      </p:pic>
      <p:pic>
        <p:nvPicPr>
          <p:cNvPr id="168" name="KCU.gif" descr="KCU.gif"/>
          <p:cNvPicPr>
            <a:picLocks noChangeAspect="1"/>
          </p:cNvPicPr>
          <p:nvPr/>
        </p:nvPicPr>
        <p:blipFill>
          <a:blip r:embed="rId5">
            <a:extLst/>
          </a:blip>
          <a:stretch>
            <a:fillRect/>
          </a:stretch>
        </p:blipFill>
        <p:spPr>
          <a:xfrm>
            <a:off x="10754024" y="285655"/>
            <a:ext cx="1405449" cy="1486090"/>
          </a:xfrm>
          <a:prstGeom prst="rect">
            <a:avLst/>
          </a:prstGeom>
          <a:ln w="12700">
            <a:miter lim="400000"/>
          </a:ln>
        </p:spPr>
      </p:pic>
      <p:sp>
        <p:nvSpPr>
          <p:cNvPr id="169" name="*Annex 2"/>
          <p:cNvSpPr txBox="1"/>
          <p:nvPr/>
        </p:nvSpPr>
        <p:spPr>
          <a:xfrm>
            <a:off x="10739087" y="8924380"/>
            <a:ext cx="102592"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i="1">
                <a:solidFill>
                  <a:srgbClr val="747474"/>
                </a:solidFill>
                <a:latin typeface="Helvetica Neue"/>
                <a:ea typeface="Helvetica Neue"/>
                <a:cs typeface="Helvetica Neue"/>
                <a:sym typeface="Helvetica Neue"/>
              </a:defRPr>
            </a:lvl1pPr>
          </a:lstStyle>
          <a:p>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854B54A8-D673-42F2-973F-CFCF67A20DD0.JPG" descr="854B54A8-D673-42F2-973F-CFCF67A20DD0.JPG"/>
          <p:cNvPicPr>
            <a:picLocks noChangeAspect="1"/>
          </p:cNvPicPr>
          <p:nvPr/>
        </p:nvPicPr>
        <p:blipFill>
          <a:blip r:embed="rId2">
            <a:extLst/>
          </a:blip>
          <a:srcRect l="3215" t="3887" b="3887"/>
          <a:stretch>
            <a:fillRect/>
          </a:stretch>
        </p:blipFill>
        <p:spPr>
          <a:xfrm>
            <a:off x="-18317" y="-16974"/>
            <a:ext cx="13041434" cy="9787548"/>
          </a:xfrm>
          <a:prstGeom prst="rect">
            <a:avLst/>
          </a:prstGeom>
          <a:ln w="12700">
            <a:miter lim="400000"/>
          </a:ln>
        </p:spPr>
      </p:pic>
      <p:sp>
        <p:nvSpPr>
          <p:cNvPr id="172" name="General Appearance"/>
          <p:cNvSpPr txBox="1">
            <a:spLocks noGrp="1"/>
          </p:cNvSpPr>
          <p:nvPr>
            <p:ph type="title"/>
          </p:nvPr>
        </p:nvSpPr>
        <p:spPr>
          <a:xfrm>
            <a:off x="7557641" y="-152400"/>
            <a:ext cx="11808718" cy="1397000"/>
          </a:xfrm>
          <a:prstGeom prst="rect">
            <a:avLst/>
          </a:prstGeom>
        </p:spPr>
        <p:txBody>
          <a:bodyPr/>
          <a:lstStyle>
            <a:lvl1pPr>
              <a:defRPr>
                <a:solidFill>
                  <a:schemeClr val="accent6">
                    <a:satOff val="6899"/>
                    <a:lumOff val="-25862"/>
                  </a:schemeClr>
                </a:solidFill>
              </a:defRPr>
            </a:lvl1pPr>
          </a:lstStyle>
          <a:p>
            <a:r>
              <a:t>General Appearance</a:t>
            </a:r>
          </a:p>
        </p:txBody>
      </p:sp>
      <p:sp>
        <p:nvSpPr>
          <p:cNvPr id="173" name="Medium sized dog of dogue type,…"/>
          <p:cNvSpPr txBox="1"/>
          <p:nvPr/>
        </p:nvSpPr>
        <p:spPr>
          <a:xfrm>
            <a:off x="1512128" y="6131758"/>
            <a:ext cx="7786523" cy="21718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4200">
                <a:solidFill>
                  <a:schemeClr val="accent6">
                    <a:hueOff val="141687"/>
                    <a:satOff val="4211"/>
                    <a:lumOff val="-16270"/>
                  </a:schemeClr>
                </a:solidFill>
              </a:defRPr>
            </a:pPr>
            <a:r>
              <a:rPr sz="3400"/>
              <a:t>Medium sized dog of dogue type,</a:t>
            </a:r>
          </a:p>
          <a:p>
            <a:pPr algn="l">
              <a:defRPr sz="4200">
                <a:solidFill>
                  <a:schemeClr val="accent6">
                    <a:hueOff val="141687"/>
                    <a:satOff val="4211"/>
                    <a:lumOff val="-16270"/>
                  </a:schemeClr>
                </a:solidFill>
              </a:defRPr>
            </a:pPr>
            <a:r>
              <a:rPr sz="3400"/>
              <a:t>strong, compact, with good bone,</a:t>
            </a:r>
          </a:p>
          <a:p>
            <a:pPr algn="l">
              <a:defRPr sz="4200">
                <a:solidFill>
                  <a:schemeClr val="accent6">
                    <a:hueOff val="141687"/>
                    <a:satOff val="4211"/>
                    <a:lumOff val="-16270"/>
                  </a:schemeClr>
                </a:solidFill>
              </a:defRPr>
            </a:pPr>
            <a:r>
              <a:rPr sz="3400"/>
              <a:t>well muscled and agile.                           </a:t>
            </a:r>
          </a:p>
          <a:p>
            <a:pPr algn="l">
              <a:defRPr sz="4200">
                <a:solidFill>
                  <a:schemeClr val="accent6">
                    <a:hueOff val="141687"/>
                    <a:satOff val="4211"/>
                    <a:lumOff val="-16270"/>
                  </a:schemeClr>
                </a:solidFill>
              </a:defRPr>
            </a:pPr>
            <a:r>
              <a:rPr sz="3400"/>
              <a:t>                     </a:t>
            </a:r>
          </a:p>
        </p:txBody>
      </p:sp>
      <p:sp>
        <p:nvSpPr>
          <p:cNvPr id="174" name="S.Armingaud"/>
          <p:cNvSpPr txBox="1"/>
          <p:nvPr/>
        </p:nvSpPr>
        <p:spPr>
          <a:xfrm>
            <a:off x="248227" y="9178290"/>
            <a:ext cx="1999223" cy="4394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700">
                <a:solidFill>
                  <a:srgbClr val="CBCBCB"/>
                </a:solidFill>
                <a:latin typeface="Brush Script Std"/>
                <a:ea typeface="Brush Script Std"/>
                <a:cs typeface="Brush Script Std"/>
                <a:sym typeface="Brush Script Std"/>
              </a:defRPr>
            </a:lvl1pPr>
          </a:lstStyle>
          <a:p>
            <a:r>
              <a:t>S.Armingaud</a:t>
            </a:r>
          </a:p>
        </p:txBody>
      </p:sp>
    </p:spTree>
  </p:cSld>
  <p:clrMapOvr>
    <a:masterClrMapping/>
  </p:clrMapOvr>
  <p:transition spd="med"/>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1217</Words>
  <Application>Microsoft Office PowerPoint</Application>
  <PresentationFormat>Personnalisé</PresentationFormat>
  <Paragraphs>146</Paragraphs>
  <Slides>41</Slides>
  <Notes>0</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ModernPortfolio</vt:lpstr>
      <vt:lpstr>CIMARRON  URUGUAYO</vt:lpstr>
      <vt:lpstr>ORIGIN OF THE BREED</vt:lpstr>
      <vt:lpstr>BRIEF BACKGROUND</vt:lpstr>
      <vt:lpstr>1969 - Frist time Cimarrones  have been presented at a KCU general all breed Show. </vt:lpstr>
      <vt:lpstr>Octubre 12, 1988 the SCCU was founded.</vt:lpstr>
      <vt:lpstr>In December 2004 in Montevideo with pride and excitement, more than 130 cimarrones from all over the country were presented to FCI authorities.  (Mr. Hans Müller, Dr. Wilhelm Brass, Mr. Yves DeClerq, Mr. Miguel A. Martinez, Dr. Margarita Durán, Mr. Jorge Nallem)</vt:lpstr>
      <vt:lpstr> Was a great opportunity to show our breed to the world. The event was attended with many enthusiast people, international press and the dogs were inspected by    Prof. Raymond Tirquet (Standard Commission president) and Miguel A. Martinez (Am&amp;Caribean President).  </vt:lpstr>
      <vt:lpstr>                                                    STANDARD OF THE BREED </vt:lpstr>
      <vt:lpstr>General Appearance</vt:lpstr>
      <vt:lpstr>Temperament / Behavior </vt:lpstr>
      <vt:lpstr>UTILIZATION   </vt:lpstr>
      <vt:lpstr>Important Proportions</vt:lpstr>
      <vt:lpstr>HEAD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GAIT- MOVEMENT</vt:lpstr>
      <vt:lpstr>Présentation PowerPoint</vt:lpstr>
      <vt:lpstr>Présentation PowerPoint</vt:lpstr>
      <vt:lpstr>Présentation PowerPoint</vt:lpstr>
      <vt:lpstr>Manto</vt:lpstr>
      <vt:lpstr>Présentation PowerPoint</vt:lpstr>
      <vt:lpstr>SIZE AND WEIGHT</vt:lpstr>
      <vt:lpstr>FAULTS</vt:lpstr>
      <vt:lpstr>SEVERE FAULTS</vt:lpstr>
      <vt:lpstr>DISQUALIFYING FAULTS</vt:lpstr>
      <vt:lpstr>Présentation PowerPoint</vt:lpstr>
      <vt:lpstr>Présentation PowerPoint</vt:lpstr>
      <vt:lpstr>Présentation PowerPoint</vt:lpstr>
      <vt:lpstr>Présentation PowerPoint</vt:lpstr>
      <vt:lpstr>More presence of the breed in different ways. (Monuments, sculptures, paints, poems, songs, postage stamp,etc.)</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CIMARRON  URUGUAYO</dc:title>
  <dc:creator>Catherine</dc:creator>
  <cp:lastModifiedBy>Catherine</cp:lastModifiedBy>
  <cp:revision>3</cp:revision>
  <dcterms:modified xsi:type="dcterms:W3CDTF">2018-01-22T08:49:40Z</dcterms:modified>
</cp:coreProperties>
</file>