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Lst>
  <p:notesMasterIdLst>
    <p:notesMasterId r:id="rId29"/>
  </p:notesMasterIdLst>
  <p:sldIdLst>
    <p:sldId id="280" r:id="rId2"/>
    <p:sldId id="269" r:id="rId3"/>
    <p:sldId id="270" r:id="rId4"/>
    <p:sldId id="271" r:id="rId5"/>
    <p:sldId id="281" r:id="rId6"/>
    <p:sldId id="272" r:id="rId7"/>
    <p:sldId id="282" r:id="rId8"/>
    <p:sldId id="283" r:id="rId9"/>
    <p:sldId id="285" r:id="rId10"/>
    <p:sldId id="284" r:id="rId11"/>
    <p:sldId id="294" r:id="rId12"/>
    <p:sldId id="286" r:id="rId13"/>
    <p:sldId id="288" r:id="rId14"/>
    <p:sldId id="287" r:id="rId15"/>
    <p:sldId id="297" r:id="rId16"/>
    <p:sldId id="289" r:id="rId17"/>
    <p:sldId id="290" r:id="rId18"/>
    <p:sldId id="302" r:id="rId19"/>
    <p:sldId id="292" r:id="rId20"/>
    <p:sldId id="274" r:id="rId21"/>
    <p:sldId id="306" r:id="rId22"/>
    <p:sldId id="305" r:id="rId23"/>
    <p:sldId id="307" r:id="rId24"/>
    <p:sldId id="275" r:id="rId25"/>
    <p:sldId id="276" r:id="rId26"/>
    <p:sldId id="277" r:id="rId27"/>
    <p:sldId id="308" r:id="rId28"/>
  </p:sldIdLst>
  <p:sldSz cx="9144000" cy="6858000" type="screen4x3"/>
  <p:notesSz cx="6858000" cy="9144000"/>
  <p:defaultTextStyle>
    <a:defPPr>
      <a:defRPr lang="en-US"/>
    </a:defPPr>
    <a:lvl1pPr algn="l" defTabSz="457200" rtl="0" eaLnBrk="0" fontAlgn="base" hangingPunct="0">
      <a:spcBef>
        <a:spcPct val="0"/>
      </a:spcBef>
      <a:spcAft>
        <a:spcPct val="0"/>
      </a:spcAft>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1pPr>
    <a:lvl2pPr marL="228600" indent="228600" algn="l" defTabSz="457200" rtl="0" eaLnBrk="0" fontAlgn="base" hangingPunct="0">
      <a:spcBef>
        <a:spcPct val="0"/>
      </a:spcBef>
      <a:spcAft>
        <a:spcPct val="0"/>
      </a:spcAft>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2pPr>
    <a:lvl3pPr marL="457200" indent="457200" algn="l" defTabSz="457200" rtl="0" eaLnBrk="0" fontAlgn="base" hangingPunct="0">
      <a:spcBef>
        <a:spcPct val="0"/>
      </a:spcBef>
      <a:spcAft>
        <a:spcPct val="0"/>
      </a:spcAft>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3pPr>
    <a:lvl4pPr marL="685800" indent="685800" algn="l" defTabSz="457200" rtl="0" eaLnBrk="0" fontAlgn="base" hangingPunct="0">
      <a:spcBef>
        <a:spcPct val="0"/>
      </a:spcBef>
      <a:spcAft>
        <a:spcPct val="0"/>
      </a:spcAft>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4pPr>
    <a:lvl5pPr marL="914400" indent="914400" algn="l" defTabSz="457200" rtl="0" eaLnBrk="0" fontAlgn="base" hangingPunct="0">
      <a:spcBef>
        <a:spcPct val="0"/>
      </a:spcBef>
      <a:spcAft>
        <a:spcPct val="0"/>
      </a:spcAft>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5pPr>
    <a:lvl6pPr marL="2286000" algn="l" defTabSz="914400" rtl="0" eaLnBrk="1" latinLnBrk="0" hangingPunct="1">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6pPr>
    <a:lvl7pPr marL="2743200" algn="l" defTabSz="914400" rtl="0" eaLnBrk="1" latinLnBrk="0" hangingPunct="1">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7pPr>
    <a:lvl8pPr marL="3200400" algn="l" defTabSz="914400" rtl="0" eaLnBrk="1" latinLnBrk="0" hangingPunct="1">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8pPr>
    <a:lvl9pPr marL="3657600" algn="l" defTabSz="914400" rtl="0" eaLnBrk="1" latinLnBrk="0" hangingPunct="1">
      <a:defRPr sz="1200" kern="1200">
        <a:solidFill>
          <a:srgbClr val="000000"/>
        </a:solidFill>
        <a:latin typeface="Helvetica" panose="020B0604020202020204" pitchFamily="34" charset="0"/>
        <a:ea typeface="+mn-ea"/>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FF9933"/>
    <a:srgbClr val="FF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94660"/>
  </p:normalViewPr>
  <p:slideViewPr>
    <p:cSldViewPr>
      <p:cViewPr varScale="1">
        <p:scale>
          <a:sx n="105" d="100"/>
          <a:sy n="105" d="100"/>
        </p:scale>
        <p:origin x="-13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DF4ED7C5-61FD-C734-3575-507CAF21C1B5}"/>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sp>
      <p:sp>
        <p:nvSpPr>
          <p:cNvPr id="3074" name="Rectangle 2">
            <a:extLst>
              <a:ext uri="{FF2B5EF4-FFF2-40B4-BE49-F238E27FC236}">
                <a16:creationId xmlns:a16="http://schemas.microsoft.com/office/drawing/2014/main" xmlns="" id="{E1E30CAE-A9D4-121A-44EB-B9C79CF29BDD}"/>
              </a:ext>
            </a:extLst>
          </p:cNvPr>
          <p:cNvSpPr>
            <a:spLocks noGrp="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xmlns="" id="{0049F9EC-99DE-2421-0748-E4547C792994}"/>
              </a:ext>
            </a:extLst>
          </p:cNvPr>
          <p:cNvSpPr>
            <a:spLocks noGrp="1" noRot="1" noChangeAspect="1" noTextEdit="1"/>
          </p:cNvSpPr>
          <p:nvPr>
            <p:ph type="sldImg"/>
          </p:nvPr>
        </p:nvSpPr>
        <p:spPr/>
      </p:sp>
      <p:sp>
        <p:nvSpPr>
          <p:cNvPr id="4099" name="Espace réservé des commentaires 2">
            <a:extLst>
              <a:ext uri="{FF2B5EF4-FFF2-40B4-BE49-F238E27FC236}">
                <a16:creationId xmlns:a16="http://schemas.microsoft.com/office/drawing/2014/main" xmlns="" id="{9306EC62-16A4-5348-A4CE-7BB85A4BD13D}"/>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BE" altLang="de-DE">
              <a:latin typeface="Noteworthy Bold"/>
              <a:ea typeface="Noteworthy Bold"/>
              <a:cs typeface="Noteworthy 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xmlns="" id="{7A2110A1-1410-1240-B874-940FC880157A}"/>
              </a:ext>
            </a:extLst>
          </p:cNvPr>
          <p:cNvSpPr>
            <a:spLocks noGrp="1" noRot="1" noChangeAspect="1" noTextEdit="1"/>
          </p:cNvSpPr>
          <p:nvPr>
            <p:ph type="sldImg"/>
          </p:nvPr>
        </p:nvSpPr>
        <p:spPr/>
      </p:sp>
      <p:sp>
        <p:nvSpPr>
          <p:cNvPr id="18435" name="Notizenplatzhalter 2">
            <a:extLst>
              <a:ext uri="{FF2B5EF4-FFF2-40B4-BE49-F238E27FC236}">
                <a16:creationId xmlns:a16="http://schemas.microsoft.com/office/drawing/2014/main" xmlns="" id="{C78E0097-34CD-7796-0DEC-DF5694997D84}"/>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altLang="de-DE">
                <a:latin typeface="Noteworthy Bold"/>
                <a:ea typeface="Noteworthy Bold"/>
                <a:cs typeface="Noteworthy Bold"/>
              </a:rPr>
              <a:t>Neck with good reach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xmlns="" id="{C95822BD-E9D2-EFCF-9654-33D75A5E74ED}"/>
              </a:ext>
            </a:extLst>
          </p:cNvPr>
          <p:cNvSpPr>
            <a:spLocks noGrp="1" noRot="1" noChangeAspect="1" noTextEdit="1"/>
          </p:cNvSpPr>
          <p:nvPr>
            <p:ph type="sldImg"/>
          </p:nvPr>
        </p:nvSpPr>
        <p:spPr/>
      </p:sp>
      <p:sp>
        <p:nvSpPr>
          <p:cNvPr id="20483" name="Notizenplatzhalter 2">
            <a:extLst>
              <a:ext uri="{FF2B5EF4-FFF2-40B4-BE49-F238E27FC236}">
                <a16:creationId xmlns:a16="http://schemas.microsoft.com/office/drawing/2014/main" xmlns="" id="{890736BF-9B0F-16C5-6CFF-42D660E9BF5E}"/>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altLang="de-DE">
                <a:latin typeface="Noteworthy Bold"/>
                <a:ea typeface="Noteworthy Bold"/>
                <a:cs typeface="Noteworthy Bold"/>
              </a:rPr>
              <a:t>Back must be horizontally, never sloping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xmlns="" id="{9414D546-3D79-7896-DD5B-57E3B67384FE}"/>
              </a:ext>
            </a:extLst>
          </p:cNvPr>
          <p:cNvSpPr>
            <a:spLocks noGrp="1" noRot="1" noChangeAspect="1" noTextEdit="1"/>
          </p:cNvSpPr>
          <p:nvPr>
            <p:ph type="sldImg"/>
          </p:nvPr>
        </p:nvSpPr>
        <p:spPr/>
      </p:sp>
      <p:sp>
        <p:nvSpPr>
          <p:cNvPr id="23555" name="Notizenplatzhalter 2">
            <a:extLst>
              <a:ext uri="{FF2B5EF4-FFF2-40B4-BE49-F238E27FC236}">
                <a16:creationId xmlns:a16="http://schemas.microsoft.com/office/drawing/2014/main" xmlns="" id="{D27F1582-E888-B0E5-4E89-B341FF8638CE}"/>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altLang="de-DE" dirty="0" err="1">
                <a:latin typeface="Noteworthy Bold"/>
                <a:ea typeface="Noteworthy Bold"/>
                <a:cs typeface="Noteworthy Bold"/>
              </a:rPr>
              <a:t>There</a:t>
            </a:r>
            <a:r>
              <a:rPr lang="de-CH" altLang="de-DE" dirty="0">
                <a:latin typeface="Noteworthy Bold"/>
                <a:ea typeface="Noteworthy Bold"/>
                <a:cs typeface="Noteworthy Bold"/>
              </a:rPr>
              <a:t> </a:t>
            </a:r>
            <a:r>
              <a:rPr lang="de-CH" altLang="de-DE" dirty="0" err="1">
                <a:latin typeface="Noteworthy Bold"/>
                <a:ea typeface="Noteworthy Bold"/>
                <a:cs typeface="Noteworthy Bold"/>
              </a:rPr>
              <a:t>are</a:t>
            </a:r>
            <a:r>
              <a:rPr lang="de-CH" altLang="de-DE" dirty="0">
                <a:latin typeface="Noteworthy Bold"/>
                <a:ea typeface="Noteworthy Bold"/>
                <a:cs typeface="Noteworthy Bold"/>
              </a:rPr>
              <a:t> </a:t>
            </a:r>
            <a:r>
              <a:rPr lang="de-CH" altLang="de-DE" dirty="0" err="1">
                <a:latin typeface="Noteworthy Bold"/>
                <a:ea typeface="Noteworthy Bold"/>
                <a:cs typeface="Noteworthy Bold"/>
              </a:rPr>
              <a:t>two</a:t>
            </a:r>
            <a:r>
              <a:rPr lang="de-CH" altLang="de-DE" dirty="0">
                <a:latin typeface="Noteworthy Bold"/>
                <a:ea typeface="Noteworthy Bold"/>
                <a:cs typeface="Noteworthy Bold"/>
              </a:rPr>
              <a:t> </a:t>
            </a:r>
            <a:r>
              <a:rPr lang="de-CH" altLang="de-DE" dirty="0" err="1">
                <a:latin typeface="Noteworthy Bold"/>
                <a:ea typeface="Noteworthy Bold"/>
                <a:cs typeface="Noteworthy Bold"/>
              </a:rPr>
              <a:t>lengts</a:t>
            </a:r>
            <a:r>
              <a:rPr lang="de-CH" altLang="de-DE" dirty="0">
                <a:latin typeface="Noteworthy Bold"/>
                <a:ea typeface="Noteworthy Bold"/>
                <a:cs typeface="Noteworthy Bold"/>
              </a:rPr>
              <a:t>, </a:t>
            </a:r>
            <a:r>
              <a:rPr lang="de-CH" altLang="de-DE" dirty="0" err="1">
                <a:latin typeface="Noteworthy Bold"/>
                <a:ea typeface="Noteworthy Bold"/>
                <a:cs typeface="Noteworthy Bold"/>
              </a:rPr>
              <a:t>which</a:t>
            </a:r>
            <a:r>
              <a:rPr lang="de-CH" altLang="de-DE" dirty="0">
                <a:latin typeface="Noteworthy Bold"/>
                <a:ea typeface="Noteworthy Bold"/>
                <a:cs typeface="Noteworthy Bold"/>
              </a:rPr>
              <a:t> </a:t>
            </a:r>
            <a:r>
              <a:rPr lang="de-CH" altLang="de-DE" dirty="0" err="1">
                <a:latin typeface="Noteworthy Bold"/>
                <a:ea typeface="Noteworthy Bold"/>
                <a:cs typeface="Noteworthy Bold"/>
              </a:rPr>
              <a:t>may</a:t>
            </a:r>
            <a:r>
              <a:rPr lang="de-CH" altLang="de-DE" dirty="0">
                <a:latin typeface="Noteworthy Bold"/>
                <a:ea typeface="Noteworthy Bold"/>
                <a:cs typeface="Noteworthy Bold"/>
              </a:rPr>
              <a:t> </a:t>
            </a:r>
            <a:r>
              <a:rPr lang="de-CH" altLang="de-DE" dirty="0" err="1">
                <a:latin typeface="Noteworthy Bold"/>
                <a:ea typeface="Noteworthy Bold"/>
                <a:cs typeface="Noteworthy Bold"/>
              </a:rPr>
              <a:t>be</a:t>
            </a:r>
            <a:r>
              <a:rPr lang="de-CH" altLang="de-DE" dirty="0">
                <a:latin typeface="Noteworthy Bold"/>
                <a:ea typeface="Noteworthy Bold"/>
                <a:cs typeface="Noteworthy Bold"/>
              </a:rPr>
              <a:t> </a:t>
            </a:r>
            <a:r>
              <a:rPr lang="de-CH" altLang="de-DE" dirty="0" err="1">
                <a:latin typeface="Noteworthy Bold"/>
                <a:ea typeface="Noteworthy Bold"/>
                <a:cs typeface="Noteworthy Bold"/>
              </a:rPr>
              <a:t>mixed</a:t>
            </a:r>
            <a:r>
              <a:rPr lang="de-CH" altLang="de-DE" dirty="0">
                <a:latin typeface="Noteworthy Bold"/>
                <a:ea typeface="Noteworthy Bold"/>
                <a:cs typeface="Noteworthy Bold"/>
              </a:rPr>
              <a:t> in </a:t>
            </a:r>
            <a:r>
              <a:rPr lang="de-CH" altLang="de-DE" dirty="0" err="1">
                <a:latin typeface="Noteworthy Bold"/>
                <a:ea typeface="Noteworthy Bold"/>
                <a:cs typeface="Noteworthy Bold"/>
              </a:rPr>
              <a:t>breeding</a:t>
            </a:r>
            <a:r>
              <a:rPr lang="de-CH" altLang="de-DE" dirty="0">
                <a:latin typeface="Noteworthy Bold"/>
                <a:ea typeface="Noteworthy Bold"/>
                <a:cs typeface="Noteworthy Bold"/>
              </a:rPr>
              <a:t>: </a:t>
            </a:r>
            <a:r>
              <a:rPr lang="de-CH" altLang="de-DE" b="1" dirty="0">
                <a:latin typeface="Noteworthy Bold"/>
                <a:ea typeface="Noteworthy Bold"/>
                <a:cs typeface="Noteworthy Bold"/>
              </a:rPr>
              <a:t>medium and </a:t>
            </a:r>
            <a:r>
              <a:rPr lang="de-CH" altLang="de-DE" b="1" dirty="0" err="1">
                <a:latin typeface="Noteworthy Bold"/>
                <a:ea typeface="Noteworthy Bold"/>
                <a:cs typeface="Noteworthy Bold"/>
              </a:rPr>
              <a:t>long</a:t>
            </a:r>
            <a:r>
              <a:rPr lang="de-CH" altLang="de-DE" b="1" dirty="0">
                <a:latin typeface="Noteworthy Bold"/>
                <a:ea typeface="Noteworthy Bold"/>
                <a:cs typeface="Noteworthy Bold"/>
              </a:rPr>
              <a:t> </a:t>
            </a:r>
            <a:r>
              <a:rPr lang="de-CH" altLang="de-DE" b="1" dirty="0" err="1">
                <a:latin typeface="Noteworthy Bold"/>
                <a:ea typeface="Noteworthy Bold"/>
                <a:cs typeface="Noteworthy Bold"/>
              </a:rPr>
              <a:t>coat</a:t>
            </a:r>
            <a:endParaRPr lang="de-CH" altLang="de-DE" b="1" dirty="0">
              <a:latin typeface="Noteworthy Bold"/>
              <a:ea typeface="Noteworthy Bold"/>
              <a:cs typeface="Noteworthy Bold"/>
            </a:endParaRPr>
          </a:p>
          <a:p>
            <a:r>
              <a:rPr lang="de-CH" altLang="de-DE" dirty="0">
                <a:latin typeface="Noteworthy Bold"/>
                <a:ea typeface="Noteworthy Bold"/>
                <a:cs typeface="Noteworthy Bold"/>
              </a:rPr>
              <a:t>Note: </a:t>
            </a:r>
            <a:r>
              <a:rPr lang="de-CH" altLang="de-DE" dirty="0" err="1">
                <a:latin typeface="Noteworthy Bold"/>
                <a:ea typeface="Noteworthy Bold"/>
                <a:cs typeface="Noteworthy Bold"/>
              </a:rPr>
              <a:t>picture</a:t>
            </a:r>
            <a:r>
              <a:rPr lang="de-CH" altLang="de-DE" dirty="0">
                <a:latin typeface="Noteworthy Bold"/>
                <a:ea typeface="Noteworthy Bold"/>
                <a:cs typeface="Noteworthy Bold"/>
              </a:rPr>
              <a:t> 2 </a:t>
            </a:r>
            <a:r>
              <a:rPr lang="de-CH" altLang="de-DE" dirty="0" err="1">
                <a:latin typeface="Noteworthy Bold"/>
                <a:ea typeface="Noteworthy Bold"/>
                <a:cs typeface="Noteworthy Bold"/>
              </a:rPr>
              <a:t>the</a:t>
            </a:r>
            <a:r>
              <a:rPr lang="de-CH" altLang="de-DE" dirty="0">
                <a:latin typeface="Noteworthy Bold"/>
                <a:ea typeface="Noteworthy Bold"/>
                <a:cs typeface="Noteworthy Bold"/>
              </a:rPr>
              <a:t> Bitch </a:t>
            </a:r>
            <a:r>
              <a:rPr lang="de-CH" altLang="de-DE" dirty="0" err="1">
                <a:latin typeface="Noteworthy Bold"/>
                <a:ea typeface="Noteworthy Bold"/>
                <a:cs typeface="Noteworthy Bold"/>
              </a:rPr>
              <a:t>has</a:t>
            </a:r>
            <a:r>
              <a:rPr lang="de-CH" altLang="de-DE" dirty="0">
                <a:latin typeface="Noteworthy Bold"/>
                <a:ea typeface="Noteworthy Bold"/>
                <a:cs typeface="Noteworthy Bold"/>
              </a:rPr>
              <a:t> a </a:t>
            </a:r>
            <a:r>
              <a:rPr lang="de-CH" altLang="de-DE" dirty="0" err="1">
                <a:latin typeface="Noteworthy Bold"/>
                <a:ea typeface="Noteworthy Bold"/>
                <a:cs typeface="Noteworthy Bold"/>
              </a:rPr>
              <a:t>too</a:t>
            </a:r>
            <a:r>
              <a:rPr lang="de-CH" altLang="de-DE" dirty="0">
                <a:latin typeface="Noteworthy Bold"/>
                <a:ea typeface="Noteworthy Bold"/>
                <a:cs typeface="Noteworthy Bold"/>
              </a:rPr>
              <a:t> soft </a:t>
            </a:r>
            <a:r>
              <a:rPr lang="de-CH" altLang="de-DE" dirty="0" err="1">
                <a:latin typeface="Noteworthy Bold"/>
                <a:ea typeface="Noteworthy Bold"/>
                <a:cs typeface="Noteworthy Bold"/>
              </a:rPr>
              <a:t>carpal</a:t>
            </a:r>
            <a:r>
              <a:rPr lang="de-CH" altLang="de-DE" dirty="0">
                <a:latin typeface="Noteworthy Bold"/>
                <a:ea typeface="Noteworthy Bold"/>
                <a:cs typeface="Noteworthy Bold"/>
              </a:rPr>
              <a:t> </a:t>
            </a:r>
            <a:r>
              <a:rPr lang="de-CH" altLang="de-DE" dirty="0" err="1">
                <a:latin typeface="Noteworthy Bold"/>
                <a:ea typeface="Noteworthy Bold"/>
                <a:cs typeface="Noteworthy Bold"/>
              </a:rPr>
              <a:t>joint</a:t>
            </a:r>
            <a:endParaRPr lang="de-CH" altLang="de-DE" dirty="0">
              <a:latin typeface="Noteworthy Bold"/>
              <a:ea typeface="Noteworthy Bold"/>
              <a:cs typeface="Noteworthy 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xmlns="" id="{1929B3EE-A57D-83BD-90AA-5CE85ABBB358}"/>
              </a:ext>
            </a:extLst>
          </p:cNvPr>
          <p:cNvSpPr>
            <a:spLocks noGrp="1" noRot="1" noChangeAspect="1" noTextEdit="1"/>
          </p:cNvSpPr>
          <p:nvPr>
            <p:ph type="sldImg"/>
          </p:nvPr>
        </p:nvSpPr>
        <p:spPr/>
      </p:sp>
      <p:sp>
        <p:nvSpPr>
          <p:cNvPr id="25603" name="Notizenplatzhalter 2">
            <a:extLst>
              <a:ext uri="{FF2B5EF4-FFF2-40B4-BE49-F238E27FC236}">
                <a16:creationId xmlns:a16="http://schemas.microsoft.com/office/drawing/2014/main" xmlns="" id="{2DFD6305-8D3B-BF09-A105-A69C68C3882B}"/>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spcBef>
                <a:spcPts val="400"/>
              </a:spcBef>
              <a:buClr>
                <a:srgbClr val="2DA2BF"/>
              </a:buClr>
              <a:buSzPct val="150000"/>
            </a:pPr>
            <a:r>
              <a:rPr lang="en-US" altLang="de-DE">
                <a:solidFill>
                  <a:schemeClr val="tx1"/>
                </a:solidFill>
                <a:latin typeface="Noteworthy Bold"/>
                <a:ea typeface="Noteworthy Bold"/>
                <a:cs typeface="Noteworthy Bold"/>
              </a:rPr>
              <a:t>Standing with a sabre tail</a:t>
            </a:r>
          </a:p>
          <a:p>
            <a:pPr eaLnBrk="1">
              <a:spcBef>
                <a:spcPts val="400"/>
              </a:spcBef>
              <a:buClr>
                <a:srgbClr val="2DA2BF"/>
              </a:buClr>
              <a:buSzPct val="150000"/>
            </a:pPr>
            <a:r>
              <a:rPr lang="en-US" altLang="de-DE">
                <a:solidFill>
                  <a:schemeClr val="tx1"/>
                </a:solidFill>
                <a:latin typeface="Noteworthy Bold"/>
                <a:ea typeface="Noteworthy Bold"/>
                <a:cs typeface="Noteworthy Bold"/>
              </a:rPr>
              <a:t>In movement tail with top line, slightly a bit higher possible</a:t>
            </a:r>
          </a:p>
          <a:p>
            <a:endParaRPr lang="de-CH" altLang="de-DE">
              <a:latin typeface="Noteworthy Bold"/>
              <a:ea typeface="Noteworthy Bold"/>
              <a:cs typeface="Noteworthy 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xmlns="" id="{632BCFD3-D537-B01D-A1AC-C8EAE183A6D4}"/>
              </a:ext>
            </a:extLst>
          </p:cNvPr>
          <p:cNvSpPr>
            <a:spLocks noGrp="1" noRot="1" noChangeAspect="1" noTextEdit="1"/>
          </p:cNvSpPr>
          <p:nvPr>
            <p:ph type="sldImg"/>
          </p:nvPr>
        </p:nvSpPr>
        <p:spPr/>
      </p:sp>
      <p:sp>
        <p:nvSpPr>
          <p:cNvPr id="36867" name="Notizenplatzhalter 2">
            <a:extLst>
              <a:ext uri="{FF2B5EF4-FFF2-40B4-BE49-F238E27FC236}">
                <a16:creationId xmlns:a16="http://schemas.microsoft.com/office/drawing/2014/main" xmlns="" id="{C4512086-CBAA-97DD-4A95-3783BBFC0A7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altLang="de-DE">
              <a:latin typeface="Noteworthy Bold"/>
              <a:ea typeface="Noteworthy Bold"/>
              <a:cs typeface="Noteworthy Bo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xmlns="" id="{280C0C27-0E44-1071-5ECD-18A65C44DD1B}"/>
              </a:ext>
            </a:extLst>
          </p:cNvPr>
          <p:cNvSpPr>
            <a:spLocks noGrp="1" noRot="1" noChangeAspect="1" noTextEdit="1"/>
          </p:cNvSpPr>
          <p:nvPr>
            <p:ph type="sldImg"/>
          </p:nvPr>
        </p:nvSpPr>
        <p:spPr/>
      </p:sp>
      <p:sp>
        <p:nvSpPr>
          <p:cNvPr id="38915" name="Notizenplatzhalter 2">
            <a:extLst>
              <a:ext uri="{FF2B5EF4-FFF2-40B4-BE49-F238E27FC236}">
                <a16:creationId xmlns:a16="http://schemas.microsoft.com/office/drawing/2014/main" xmlns="" id="{097DC577-FF29-8E4E-6E2C-A7815B652DA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altLang="de-DE">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xmlns="" id="{3EB54F29-7816-6392-004F-9E8DBF91DDD1}"/>
              </a:ext>
            </a:extLst>
          </p:cNvPr>
          <p:cNvSpPr>
            <a:spLocks noGrp="1" noRot="1" noChangeAspect="1" noTextEdit="1"/>
          </p:cNvSpPr>
          <p:nvPr>
            <p:ph type="sldImg"/>
          </p:nvPr>
        </p:nvSpPr>
        <p:spPr/>
      </p:sp>
      <p:sp>
        <p:nvSpPr>
          <p:cNvPr id="40963" name="Notizenplatzhalter 2">
            <a:extLst>
              <a:ext uri="{FF2B5EF4-FFF2-40B4-BE49-F238E27FC236}">
                <a16:creationId xmlns:a16="http://schemas.microsoft.com/office/drawing/2014/main" xmlns="" id="{10B27688-557A-500F-92CC-9230BDC703A5}"/>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altLang="de-DE">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xmlns="" id="{E018658D-F75E-A5FB-6BB3-D4ECFD5F3C7B}"/>
              </a:ext>
            </a:extLst>
          </p:cNvPr>
          <p:cNvSpPr>
            <a:spLocks noGrp="1" noRot="1" noChangeAspect="1" noTextEdit="1"/>
          </p:cNvSpPr>
          <p:nvPr>
            <p:ph type="sldImg"/>
          </p:nvPr>
        </p:nvSpPr>
        <p:spPr/>
      </p:sp>
      <p:sp>
        <p:nvSpPr>
          <p:cNvPr id="43011" name="Notizenplatzhalter 2">
            <a:extLst>
              <a:ext uri="{FF2B5EF4-FFF2-40B4-BE49-F238E27FC236}">
                <a16:creationId xmlns:a16="http://schemas.microsoft.com/office/drawing/2014/main" xmlns="" id="{B2796C7E-BF2B-D759-C250-A13D5F0A2063}"/>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altLang="de-DE">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endParaRPr lang="en-GB"/>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endParaRPr lang="en-GB"/>
          </a:p>
        </p:txBody>
      </p:sp>
    </p:spTree>
    <p:extLst>
      <p:ext uri="{BB962C8B-B14F-4D97-AF65-F5344CB8AC3E}">
        <p14:creationId xmlns:p14="http://schemas.microsoft.com/office/powerpoint/2010/main" xmlns="" val="8101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xmlns="" val="271718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xmlns="" val="28306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en-GB"/>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xmlns="" val="26314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xmlns="" val="2325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en-GB"/>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xmlns="" val="155946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xmlns="" val="203735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en-GB"/>
          </a:p>
        </p:txBody>
      </p:sp>
    </p:spTree>
    <p:extLst>
      <p:ext uri="{BB962C8B-B14F-4D97-AF65-F5344CB8AC3E}">
        <p14:creationId xmlns:p14="http://schemas.microsoft.com/office/powerpoint/2010/main" xmlns="" val="7394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5039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xmlns="" val="276982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Helvetica" charset="0"/>
            </a:endParaRPr>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xmlns="" val="106636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AutoShape 1">
            <a:extLst>
              <a:ext uri="{FF2B5EF4-FFF2-40B4-BE49-F238E27FC236}">
                <a16:creationId xmlns:a16="http://schemas.microsoft.com/office/drawing/2014/main" xmlns="" id="{53D79955-DE57-1337-0EE0-F2AEDCC82F61}"/>
              </a:ext>
            </a:extLst>
          </p:cNvPr>
          <p:cNvSpPr>
            <a:spLocks/>
          </p:cNvSpPr>
          <p:nvPr/>
        </p:nvSpPr>
        <p:spPr bwMode="auto">
          <a:xfrm>
            <a:off x="500063" y="5945188"/>
            <a:ext cx="4940300" cy="920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8"/>
                </a:moveTo>
                <a:lnTo>
                  <a:pt x="21600" y="21600"/>
                </a:lnTo>
                <a:lnTo>
                  <a:pt x="16039" y="21600"/>
                </a:lnTo>
                <a:lnTo>
                  <a:pt x="2" y="0"/>
                </a:lnTo>
              </a:path>
            </a:pathLst>
          </a:custGeom>
          <a:solidFill>
            <a:srgbClr val="9FCBDC">
              <a:alpha val="39999"/>
            </a:srgbClr>
          </a:solidFill>
          <a:ln>
            <a:noFill/>
          </a:ln>
          <a:extLs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endParaRPr lang="en-US"/>
          </a:p>
        </p:txBody>
      </p:sp>
      <p:sp>
        <p:nvSpPr>
          <p:cNvPr id="1027" name="AutoShape 2">
            <a:extLst>
              <a:ext uri="{FF2B5EF4-FFF2-40B4-BE49-F238E27FC236}">
                <a16:creationId xmlns:a16="http://schemas.microsoft.com/office/drawing/2014/main" xmlns="" id="{54B5C572-F4C4-1069-115D-598EDFDEB6B1}"/>
              </a:ext>
            </a:extLst>
          </p:cNvPr>
          <p:cNvSpPr>
            <a:spLocks/>
          </p:cNvSpPr>
          <p:nvPr/>
        </p:nvSpPr>
        <p:spPr bwMode="auto">
          <a:xfrm>
            <a:off x="485775" y="5938838"/>
            <a:ext cx="3690938" cy="933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endParaRPr lang="en-US"/>
          </a:p>
        </p:txBody>
      </p:sp>
      <p:pic>
        <p:nvPicPr>
          <p:cNvPr id="1028" name="Picture 3">
            <a:extLst>
              <a:ext uri="{FF2B5EF4-FFF2-40B4-BE49-F238E27FC236}">
                <a16:creationId xmlns:a16="http://schemas.microsoft.com/office/drawing/2014/main" xmlns="" id="{99439B40-4CC3-F71C-7252-FA254380FB29}"/>
              </a:ext>
            </a:extLst>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2700" y="5784850"/>
            <a:ext cx="3414713"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pic>
        <p:nvPicPr>
          <p:cNvPr id="1029" name="Picture 4">
            <a:extLst>
              <a:ext uri="{FF2B5EF4-FFF2-40B4-BE49-F238E27FC236}">
                <a16:creationId xmlns:a16="http://schemas.microsoft.com/office/drawing/2014/main" xmlns="" id="{F7FF5E49-F54B-2F3A-27FD-1A9859450104}"/>
              </a:ext>
            </a:extLst>
          </p:cNvPr>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9050" y="5772150"/>
            <a:ext cx="3421063"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2EBC1994-7FEC-632B-82F1-268FEE8808B7}"/>
              </a:ext>
            </a:extLst>
          </p:cNvPr>
          <p:cNvSpPr>
            <a:spLocks noGrp="1"/>
          </p:cNvSpPr>
          <p:nvPr>
            <p:ph type="body" idx="1"/>
          </p:nvPr>
        </p:nvSpPr>
        <p:spPr bwMode="auto">
          <a:xfrm>
            <a:off x="539750" y="2484438"/>
            <a:ext cx="7777163" cy="1223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0" indent="0" eaLnBrk="1">
              <a:spcBef>
                <a:spcPts val="400"/>
              </a:spcBef>
              <a:buClr>
                <a:srgbClr val="2DA2BF"/>
              </a:buClr>
              <a:buFont typeface="Wingdings 3" panose="05040102010807070707" pitchFamily="18" charset="2"/>
              <a:buNone/>
            </a:pPr>
            <a:endParaRPr lang="en-GB" altLang="de-DE" sz="2800" b="1" i="1" dirty="0">
              <a:solidFill>
                <a:srgbClr val="FF0000"/>
              </a:solidFill>
              <a:cs typeface="Calibri" panose="020F0502020204030204" pitchFamily="34" charset="0"/>
            </a:endParaRPr>
          </a:p>
          <a:p>
            <a:pPr marL="0" indent="0" eaLnBrk="1">
              <a:spcBef>
                <a:spcPts val="400"/>
              </a:spcBef>
              <a:buClr>
                <a:srgbClr val="2DA2BF"/>
              </a:buClr>
              <a:buFont typeface="Wingdings 3" panose="05040102010807070707" pitchFamily="18" charset="2"/>
              <a:buNone/>
            </a:pPr>
            <a:r>
              <a:rPr lang="en-GB" altLang="de-DE" sz="1600" b="1" i="1" dirty="0" smtClean="0">
                <a:solidFill>
                  <a:srgbClr val="1F497D"/>
                </a:solidFill>
                <a:cs typeface="Calibri" panose="020F0502020204030204" pitchFamily="34" charset="0"/>
              </a:rPr>
              <a:t>ILLUSTRATED</a:t>
            </a:r>
            <a:r>
              <a:rPr lang="en-GB" altLang="de-DE" sz="1600" b="1" i="1" dirty="0" smtClean="0">
                <a:solidFill>
                  <a:srgbClr val="1F497D"/>
                </a:solidFill>
                <a:cs typeface="Calibri" panose="020F0502020204030204" pitchFamily="34" charset="0"/>
              </a:rPr>
              <a:t> PRESENTATION </a:t>
            </a:r>
            <a:r>
              <a:rPr lang="en-GB" altLang="de-DE" sz="1600" b="1" i="1" dirty="0">
                <a:solidFill>
                  <a:srgbClr val="1F497D"/>
                </a:solidFill>
                <a:cs typeface="Calibri" panose="020F0502020204030204" pitchFamily="34" charset="0"/>
              </a:rPr>
              <a:t>OF THE WHITE SWISS SHEPERD DOG </a:t>
            </a:r>
            <a:br>
              <a:rPr lang="en-GB" altLang="de-DE" sz="1600" b="1" i="1" dirty="0">
                <a:solidFill>
                  <a:srgbClr val="1F497D"/>
                </a:solidFill>
                <a:cs typeface="Calibri" panose="020F0502020204030204" pitchFamily="34" charset="0"/>
              </a:rPr>
            </a:br>
            <a:r>
              <a:rPr lang="en-GB" altLang="de-DE" sz="1600" b="1" i="1" dirty="0">
                <a:solidFill>
                  <a:srgbClr val="1F497D"/>
                </a:solidFill>
                <a:cs typeface="Calibri" panose="020F0502020204030204" pitchFamily="34" charset="0"/>
              </a:rPr>
              <a:t>(orig. name: BERGER BLANC SUISSE – No. 347)</a:t>
            </a:r>
          </a:p>
        </p:txBody>
      </p:sp>
      <p:pic>
        <p:nvPicPr>
          <p:cNvPr id="3075" name="Picture 5">
            <a:extLst>
              <a:ext uri="{FF2B5EF4-FFF2-40B4-BE49-F238E27FC236}">
                <a16:creationId xmlns:a16="http://schemas.microsoft.com/office/drawing/2014/main" xmlns="" id="{1F0F2202-7643-A76B-0B15-34587577B7C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0163" y="517525"/>
            <a:ext cx="6337300"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pic>
        <p:nvPicPr>
          <p:cNvPr id="3076" name="Picture 6">
            <a:extLst>
              <a:ext uri="{FF2B5EF4-FFF2-40B4-BE49-F238E27FC236}">
                <a16:creationId xmlns:a16="http://schemas.microsoft.com/office/drawing/2014/main" xmlns="" id="{E049C4A0-7619-62AD-B2CA-15C438DC229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3500" y="969963"/>
            <a:ext cx="246062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pic>
        <p:nvPicPr>
          <p:cNvPr id="3077" name="Grafik 4" descr="Ein Bild, das Text, Clipart enthält.&#10;&#10;Automatisch generierte Beschreibung">
            <a:extLst>
              <a:ext uri="{FF2B5EF4-FFF2-40B4-BE49-F238E27FC236}">
                <a16:creationId xmlns:a16="http://schemas.microsoft.com/office/drawing/2014/main" xmlns="" id="{647C1788-6492-FD7C-ADED-9E2ADDB4C00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463" y="4437063"/>
            <a:ext cx="304165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Grafik 6" descr="Ein Bild, das Text, Vektorgrafiken enthält.&#10;&#10;Automatisch generierte Beschreibung">
            <a:extLst>
              <a:ext uri="{FF2B5EF4-FFF2-40B4-BE49-F238E27FC236}">
                <a16:creationId xmlns:a16="http://schemas.microsoft.com/office/drawing/2014/main" xmlns="" id="{46674A7E-F127-06D3-FD73-5952423F3C8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988" y="3716338"/>
            <a:ext cx="1343025"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a:extLst>
              <a:ext uri="{FF2B5EF4-FFF2-40B4-BE49-F238E27FC236}">
                <a16:creationId xmlns:a16="http://schemas.microsoft.com/office/drawing/2014/main" xmlns="" id="{BB81E20E-78F7-DA3E-BEE8-0E96B541D46C}"/>
              </a:ext>
            </a:extLst>
          </p:cNvPr>
          <p:cNvSpPr txBox="1">
            <a:spLocks/>
          </p:cNvSpPr>
          <p:nvPr/>
        </p:nvSpPr>
        <p:spPr bwMode="auto">
          <a:xfrm>
            <a:off x="2124075" y="3860800"/>
            <a:ext cx="6305550" cy="863600"/>
          </a:xfrm>
          <a:prstGeom prst="rect">
            <a:avLst/>
          </a:prstGeom>
          <a:noFill/>
        </p:spPr>
        <p:txBody>
          <a:bodyPr lIns="50800" tIns="50800" rIns="50800" bIns="50800"/>
          <a:lstStyle>
            <a:lvl1pPr marL="342900" indent="-3429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0" indent="0" algn="l" defTabSz="914400" eaLnBrk="1">
              <a:spcBef>
                <a:spcPts val="400"/>
              </a:spcBef>
              <a:buClr>
                <a:srgbClr val="2DA2BF"/>
              </a:buClr>
              <a:buFont typeface="Wingdings 3" pitchFamily="18" charset="2"/>
              <a:buNone/>
              <a:defRPr/>
            </a:pPr>
            <a:r>
              <a:rPr lang="en-GB" altLang="de-DE" sz="1600" b="1" i="1" kern="0" dirty="0">
                <a:solidFill>
                  <a:srgbClr val="1F497D"/>
                </a:solidFill>
                <a:cs typeface="Calibri" panose="020F0502020204030204" pitchFamily="34" charset="0"/>
              </a:rPr>
              <a:t>Gesellschaft </a:t>
            </a:r>
            <a:r>
              <a:rPr lang="en-GB" altLang="de-DE" sz="1600" b="1" i="1" kern="0" dirty="0" err="1">
                <a:solidFill>
                  <a:srgbClr val="1F497D"/>
                </a:solidFill>
                <a:cs typeface="Calibri" panose="020F0502020204030204" pitchFamily="34" charset="0"/>
              </a:rPr>
              <a:t>Weisse</a:t>
            </a:r>
            <a:r>
              <a:rPr lang="en-GB" altLang="de-DE" sz="1600" b="1" i="1" kern="0" dirty="0">
                <a:solidFill>
                  <a:srgbClr val="1F497D"/>
                </a:solidFill>
                <a:cs typeface="Calibri" panose="020F0502020204030204" pitchFamily="34" charset="0"/>
              </a:rPr>
              <a:t> </a:t>
            </a:r>
            <a:r>
              <a:rPr lang="en-GB" altLang="de-DE" sz="1600" b="1" i="1" kern="0" dirty="0" err="1">
                <a:solidFill>
                  <a:srgbClr val="1F497D"/>
                </a:solidFill>
                <a:cs typeface="Calibri" panose="020F0502020204030204" pitchFamily="34" charset="0"/>
              </a:rPr>
              <a:t>Schaeferhunde</a:t>
            </a:r>
            <a:r>
              <a:rPr lang="en-GB" altLang="de-DE" sz="1600" b="1" i="1" kern="0" dirty="0">
                <a:solidFill>
                  <a:srgbClr val="1F497D"/>
                </a:solidFill>
                <a:cs typeface="Calibri" panose="020F0502020204030204" pitchFamily="34" charset="0"/>
              </a:rPr>
              <a:t> Schweiz (Society White Shepherds Switzerland); is the sole responsible breed club of the SKG/SCS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172CE338-0585-22AD-C5EA-B329FEE20270}"/>
              </a:ext>
            </a:extLst>
          </p:cNvPr>
          <p:cNvSpPr>
            <a:spLocks noGrp="1" noChangeArrowheads="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800">
                <a:solidFill>
                  <a:schemeClr val="tx1"/>
                </a:solidFill>
              </a:rPr>
              <a:t>Muzzle moderately long in relation to the skull; top line of muzzle and skull are parallel</a:t>
            </a:r>
            <a:endParaRPr lang="en-US" altLang="de-DE" sz="2700">
              <a:solidFill>
                <a:srgbClr val="FF0000"/>
              </a:solidFill>
            </a:endParaRP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66963B3A-52B0-EAC1-2F14-D79C2F0E82D5}"/>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 name="Grafik 2" descr="Ein Bild, das Hund, draußen, Säugetier, weiß enthält.&#10;&#10;Automatisch generierte Beschreibung">
            <a:extLst>
              <a:ext uri="{FF2B5EF4-FFF2-40B4-BE49-F238E27FC236}">
                <a16:creationId xmlns:a16="http://schemas.microsoft.com/office/drawing/2014/main" xmlns="" id="{53947637-E267-3CED-6419-9692570FDB4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2346325"/>
            <a:ext cx="4968875" cy="378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Gruppieren 16">
            <a:extLst>
              <a:ext uri="{FF2B5EF4-FFF2-40B4-BE49-F238E27FC236}">
                <a16:creationId xmlns:a16="http://schemas.microsoft.com/office/drawing/2014/main" xmlns="" id="{70576857-10CB-7E8D-382C-91B0F09BB3DA}"/>
              </a:ext>
            </a:extLst>
          </p:cNvPr>
          <p:cNvGrpSpPr>
            <a:grpSpLocks/>
          </p:cNvGrpSpPr>
          <p:nvPr/>
        </p:nvGrpSpPr>
        <p:grpSpPr bwMode="auto">
          <a:xfrm>
            <a:off x="1042988" y="3235325"/>
            <a:ext cx="2406650" cy="1897063"/>
            <a:chOff x="1043608" y="3235144"/>
            <a:chExt cx="2406577" cy="1897839"/>
          </a:xfrm>
        </p:grpSpPr>
        <p:cxnSp>
          <p:nvCxnSpPr>
            <p:cNvPr id="13322" name="Gerader Verbinder 4">
              <a:extLst>
                <a:ext uri="{FF2B5EF4-FFF2-40B4-BE49-F238E27FC236}">
                  <a16:creationId xmlns:a16="http://schemas.microsoft.com/office/drawing/2014/main" xmlns="" id="{40246B6C-EE37-DA42-A11C-8D8DA481FF6C}"/>
                </a:ext>
              </a:extLst>
            </p:cNvPr>
            <p:cNvCxnSpPr>
              <a:cxnSpLocks noChangeShapeType="1"/>
            </p:cNvCxnSpPr>
            <p:nvPr/>
          </p:nvCxnSpPr>
          <p:spPr bwMode="auto">
            <a:xfrm flipV="1">
              <a:off x="1043608" y="4581128"/>
              <a:ext cx="936104" cy="551855"/>
            </a:xfrm>
            <a:prstGeom prst="line">
              <a:avLst/>
            </a:prstGeom>
            <a:noFill/>
            <a:ln w="63500" algn="ctr">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323" name="Gerader Verbinder 7">
              <a:extLst>
                <a:ext uri="{FF2B5EF4-FFF2-40B4-BE49-F238E27FC236}">
                  <a16:creationId xmlns:a16="http://schemas.microsoft.com/office/drawing/2014/main" xmlns="" id="{5BB64753-73E1-71B0-63B9-C75F5A8333BF}"/>
                </a:ext>
              </a:extLst>
            </p:cNvPr>
            <p:cNvCxnSpPr>
              <a:cxnSpLocks noChangeShapeType="1"/>
            </p:cNvCxnSpPr>
            <p:nvPr/>
          </p:nvCxnSpPr>
          <p:spPr bwMode="auto">
            <a:xfrm flipV="1">
              <a:off x="2514081" y="3235144"/>
              <a:ext cx="936104" cy="520895"/>
            </a:xfrm>
            <a:prstGeom prst="line">
              <a:avLst/>
            </a:prstGeom>
            <a:noFill/>
            <a:ln w="63500" algn="ctr">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13316" name="Grafik 2" descr="Ein Bild, das Hund, draußen, Tier, Säugetier enthält.&#10;&#10;Automatisch generierte Beschreibung">
            <a:extLst>
              <a:ext uri="{FF2B5EF4-FFF2-40B4-BE49-F238E27FC236}">
                <a16:creationId xmlns:a16="http://schemas.microsoft.com/office/drawing/2014/main" xmlns="" id="{BC4B3278-A871-0DBC-4C95-BB52ED1CF5A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675" y="2708275"/>
            <a:ext cx="5689600" cy="379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uppieren 6">
            <a:extLst>
              <a:ext uri="{FF2B5EF4-FFF2-40B4-BE49-F238E27FC236}">
                <a16:creationId xmlns:a16="http://schemas.microsoft.com/office/drawing/2014/main" xmlns="" id="{440AFAD0-D01F-3430-81BB-501CED65DA88}"/>
              </a:ext>
            </a:extLst>
          </p:cNvPr>
          <p:cNvGrpSpPr>
            <a:grpSpLocks/>
          </p:cNvGrpSpPr>
          <p:nvPr/>
        </p:nvGrpSpPr>
        <p:grpSpPr bwMode="auto">
          <a:xfrm>
            <a:off x="4067175" y="3451225"/>
            <a:ext cx="2436813" cy="1169988"/>
            <a:chOff x="4067175" y="3450880"/>
            <a:chExt cx="2437584" cy="1170333"/>
          </a:xfrm>
        </p:grpSpPr>
        <p:cxnSp>
          <p:nvCxnSpPr>
            <p:cNvPr id="13320" name="Gerader Verbinder 11">
              <a:extLst>
                <a:ext uri="{FF2B5EF4-FFF2-40B4-BE49-F238E27FC236}">
                  <a16:creationId xmlns:a16="http://schemas.microsoft.com/office/drawing/2014/main" xmlns="" id="{5C42DF2B-37FA-D2E4-C168-FD4A508E8212}"/>
                </a:ext>
              </a:extLst>
            </p:cNvPr>
            <p:cNvCxnSpPr>
              <a:cxnSpLocks noChangeShapeType="1"/>
            </p:cNvCxnSpPr>
            <p:nvPr/>
          </p:nvCxnSpPr>
          <p:spPr bwMode="auto">
            <a:xfrm flipH="1">
              <a:off x="4067175" y="4371622"/>
              <a:ext cx="892442" cy="249591"/>
            </a:xfrm>
            <a:prstGeom prst="line">
              <a:avLst/>
            </a:prstGeom>
            <a:noFill/>
            <a:ln w="63500" algn="ctr">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321" name="Gerader Verbinder 13">
              <a:extLst>
                <a:ext uri="{FF2B5EF4-FFF2-40B4-BE49-F238E27FC236}">
                  <a16:creationId xmlns:a16="http://schemas.microsoft.com/office/drawing/2014/main" xmlns="" id="{5A3B2E58-F4B4-1754-C161-79C02261F2AE}"/>
                </a:ext>
              </a:extLst>
            </p:cNvPr>
            <p:cNvCxnSpPr>
              <a:cxnSpLocks noChangeShapeType="1"/>
            </p:cNvCxnSpPr>
            <p:nvPr/>
          </p:nvCxnSpPr>
          <p:spPr bwMode="auto">
            <a:xfrm flipH="1">
              <a:off x="5404215" y="3450880"/>
              <a:ext cx="1100544" cy="305127"/>
            </a:xfrm>
            <a:prstGeom prst="line">
              <a:avLst/>
            </a:prstGeom>
            <a:noFill/>
            <a:ln w="63500" algn="ctr">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BBF5ABCB-362F-A188-21A7-482C99E12453}"/>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Dark pigmentation of swam, eyelid and lips</a:t>
            </a: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AB9D61BC-F215-AB0E-24CC-4F38999D8E2D}"/>
              </a:ext>
            </a:extLst>
          </p:cNvPr>
          <p:cNvSpPr txBox="1"/>
          <p:nvPr/>
        </p:nvSpPr>
        <p:spPr>
          <a:xfrm>
            <a:off x="611188" y="554038"/>
            <a:ext cx="7924800" cy="708025"/>
          </a:xfrm>
          <a:prstGeom prst="rect">
            <a:avLst/>
          </a:prstGeom>
          <a:noFill/>
        </p:spPr>
        <p:txBody>
          <a:bodyPr>
            <a:spAutoFit/>
          </a:bodyPr>
          <a:lstStyle/>
          <a:p>
            <a:pPr>
              <a:defRPr/>
            </a:pPr>
            <a:r>
              <a:rPr lang="en-US" sz="4000">
                <a:solidFill>
                  <a:srgbClr val="CC6600"/>
                </a:solidFill>
                <a:effectLst>
                  <a:outerShdw blurRad="38100" dist="38100" dir="2700000" algn="tl">
                    <a:srgbClr val="000000">
                      <a:alpha val="43137"/>
                    </a:srgbClr>
                  </a:outerShdw>
                </a:effectLst>
                <a:latin typeface="Lucida Sans" panose="020B0602030504020204" pitchFamily="34" charset="0"/>
              </a:rPr>
              <a:t>Breed standard</a:t>
            </a:r>
            <a:endParaRPr lang="en-US" sz="4000" dirty="0">
              <a:solidFill>
                <a:srgbClr val="CC6600"/>
              </a:solidFill>
              <a:effectLst>
                <a:outerShdw blurRad="38100" dist="38100" dir="2700000" algn="tl">
                  <a:srgbClr val="000000">
                    <a:alpha val="43137"/>
                  </a:srgbClr>
                </a:outerShdw>
              </a:effectLst>
              <a:latin typeface="Lucida Sans" panose="020B0602030504020204" pitchFamily="34" charset="0"/>
            </a:endParaRPr>
          </a:p>
        </p:txBody>
      </p:sp>
      <p:pic>
        <p:nvPicPr>
          <p:cNvPr id="14340" name="Grafik 5" descr="Ein Bild, das Hund, Gras, sitzend, Tier enthält.&#10;&#10;Automatisch generierte Beschreibung">
            <a:extLst>
              <a:ext uri="{FF2B5EF4-FFF2-40B4-BE49-F238E27FC236}">
                <a16:creationId xmlns:a16="http://schemas.microsoft.com/office/drawing/2014/main" xmlns="" id="{63E6BF80-F99D-19C0-B926-F1EA536D02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46" r="2" b="16750"/>
          <a:stretch>
            <a:fillRect/>
          </a:stretch>
        </p:blipFill>
        <p:spPr bwMode="auto">
          <a:xfrm>
            <a:off x="2339975" y="1747838"/>
            <a:ext cx="3967163"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C820885-6AC3-16C3-6BFD-D046F0592714}"/>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Almond shaped dark eyes</a:t>
            </a:r>
          </a:p>
        </p:txBody>
      </p:sp>
      <p:sp>
        <p:nvSpPr>
          <p:cNvPr id="4" name="Textfeld 3">
            <a:extLst>
              <a:ext uri="{FF2B5EF4-FFF2-40B4-BE49-F238E27FC236}">
                <a16:creationId xmlns:a16="http://schemas.microsoft.com/office/drawing/2014/main" xmlns="" id="{321F4C01-9479-A677-9E93-C951E663F5DB}"/>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 name="Grafik 2" descr="Ein Bild, das Hund, Gras, Tier, sitzend enthält.&#10;&#10;Automatisch generierte Beschreibung">
            <a:extLst>
              <a:ext uri="{FF2B5EF4-FFF2-40B4-BE49-F238E27FC236}">
                <a16:creationId xmlns:a16="http://schemas.microsoft.com/office/drawing/2014/main" xmlns="" id="{0FC069EB-C5BF-17DA-4037-1C767760EA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88" y="1773238"/>
            <a:ext cx="6121400" cy="408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75DD5479-AE38-F9CF-0F95-30F2B0814183}"/>
              </a:ext>
            </a:extLst>
          </p:cNvPr>
          <p:cNvSpPr>
            <a:spLocks noGrp="1"/>
          </p:cNvSpPr>
          <p:nvPr>
            <p:ph type="body" idx="1"/>
          </p:nvPr>
        </p:nvSpPr>
        <p:spPr bwMode="auto">
          <a:xfrm>
            <a:off x="611188" y="1268413"/>
            <a:ext cx="8229600" cy="4681537"/>
          </a:xfrm>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defRPr/>
            </a:pPr>
            <a:r>
              <a:rPr lang="en-US" altLang="de-DE" sz="2700" dirty="0">
                <a:solidFill>
                  <a:schemeClr val="tx1"/>
                </a:solidFill>
              </a:rPr>
              <a:t>Complete scissor bite in good quality</a:t>
            </a:r>
            <a:endParaRPr lang="en-US" altLang="de-DE" sz="2700" dirty="0">
              <a:solidFill>
                <a:schemeClr val="tx1"/>
              </a:solidFill>
              <a:highlight>
                <a:srgbClr val="FFFF00"/>
              </a:highlight>
            </a:endParaRPr>
          </a:p>
        </p:txBody>
      </p:sp>
      <p:sp>
        <p:nvSpPr>
          <p:cNvPr id="4" name="Textfeld 3">
            <a:extLst>
              <a:ext uri="{FF2B5EF4-FFF2-40B4-BE49-F238E27FC236}">
                <a16:creationId xmlns:a16="http://schemas.microsoft.com/office/drawing/2014/main" xmlns="" id="{64506378-0135-0BDF-0DC0-D8462426E890}"/>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 name="Grafik 2" descr="Ein Bild, das Person, Mann, Säugetier enthält.&#10;&#10;Automatisch generierte Beschreibung">
            <a:extLst>
              <a:ext uri="{FF2B5EF4-FFF2-40B4-BE49-F238E27FC236}">
                <a16:creationId xmlns:a16="http://schemas.microsoft.com/office/drawing/2014/main" xmlns="" id="{D3436FC4-0C29-905E-4B97-F6C19C64542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1863725"/>
            <a:ext cx="4600575" cy="401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5" descr="Ein Bild, das Person, Mann, draußen enthält.&#10;&#10;Automatisch generierte Beschreibung">
            <a:extLst>
              <a:ext uri="{FF2B5EF4-FFF2-40B4-BE49-F238E27FC236}">
                <a16:creationId xmlns:a16="http://schemas.microsoft.com/office/drawing/2014/main" xmlns="" id="{1693AB91-ACF9-6423-7912-E6EE0B6B63F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4725" y="2278063"/>
            <a:ext cx="6405563" cy="401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D089A815-5BE4-5497-D573-6909145A9779}"/>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Neck</a:t>
            </a: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95D3354B-168E-A1E9-4041-B039B092C99D}"/>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5" name="Grafik 4" descr="Ein Bild, das Gras, draußen, Säugetier, Tier enthält.&#10;&#10;Automatisch generierte Beschreibung">
            <a:extLst>
              <a:ext uri="{FF2B5EF4-FFF2-40B4-BE49-F238E27FC236}">
                <a16:creationId xmlns:a16="http://schemas.microsoft.com/office/drawing/2014/main" xmlns="" id="{0095E7A6-14E4-735C-E813-1EDE43B9307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988" y="1773238"/>
            <a:ext cx="6480175"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89A1062D-775F-5B28-87D8-58910ACEE75A}"/>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Back horizontal</a:t>
            </a: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D9554F6F-9C01-CF0B-3D06-0EBEF837E1A3}"/>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19460" name="Grafik 5" descr="Ein Bild, das Gras, draußen, Tier, Säugetier enthält.&#10;&#10;Automatisch generierte Beschreibung">
            <a:extLst>
              <a:ext uri="{FF2B5EF4-FFF2-40B4-BE49-F238E27FC236}">
                <a16:creationId xmlns:a16="http://schemas.microsoft.com/office/drawing/2014/main" xmlns="" id="{29B6EAFB-92DC-A8D6-3895-23E7819B3E9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988" y="1700213"/>
            <a:ext cx="6478587"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461" name="Gerader Verbinder 2">
            <a:extLst>
              <a:ext uri="{FF2B5EF4-FFF2-40B4-BE49-F238E27FC236}">
                <a16:creationId xmlns:a16="http://schemas.microsoft.com/office/drawing/2014/main" xmlns="" id="{E229EABB-900D-1BE8-0DB6-83B3A20FB676}"/>
              </a:ext>
            </a:extLst>
          </p:cNvPr>
          <p:cNvCxnSpPr>
            <a:cxnSpLocks noChangeShapeType="1"/>
          </p:cNvCxnSpPr>
          <p:nvPr/>
        </p:nvCxnSpPr>
        <p:spPr bwMode="auto">
          <a:xfrm flipH="1">
            <a:off x="3263900" y="3105150"/>
            <a:ext cx="1512888" cy="0"/>
          </a:xfrm>
          <a:prstGeom prst="line">
            <a:avLst/>
          </a:prstGeom>
          <a:noFill/>
          <a:ln w="63500" algn="ctr">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3E45A27A-26F3-EEC1-E276-24F60E013FDF}"/>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Angulation</a:t>
            </a: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11D5BDFE-99F9-BBD7-E8AB-FE6CAACDAF8B}"/>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 name="Grafik 2" descr="Ein Bild, das Gras, draußen, Feld, Frisbee enthält.&#10;&#10;Automatisch generierte Beschreibung">
            <a:extLst>
              <a:ext uri="{FF2B5EF4-FFF2-40B4-BE49-F238E27FC236}">
                <a16:creationId xmlns:a16="http://schemas.microsoft.com/office/drawing/2014/main" xmlns="" id="{1B8B1425-C8D6-F480-2871-52794924984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1747838"/>
            <a:ext cx="5975350" cy="398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5" descr="Ein Bild, das Gras, draußen, Hund, Säugetier enthält.&#10;&#10;Automatisch generierte Beschreibung">
            <a:extLst>
              <a:ext uri="{FF2B5EF4-FFF2-40B4-BE49-F238E27FC236}">
                <a16:creationId xmlns:a16="http://schemas.microsoft.com/office/drawing/2014/main" xmlns="" id="{F5B468B6-60D2-9389-7F6F-36F1860E445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0338" y="2255838"/>
            <a:ext cx="5973762" cy="398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26AE12F-C103-1453-6C8F-A37CEAFECE6E}"/>
              </a:ext>
            </a:extLst>
          </p:cNvPr>
          <p:cNvSpPr>
            <a:spLocks noGrp="1"/>
          </p:cNvSpPr>
          <p:nvPr>
            <p:ph type="body" idx="1"/>
          </p:nvPr>
        </p:nvSpPr>
        <p:spPr bwMode="auto">
          <a:xfrm>
            <a:off x="611188" y="1268413"/>
            <a:ext cx="8229600" cy="4681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a:solidFill>
                  <a:schemeClr val="tx1"/>
                </a:solidFill>
              </a:rPr>
              <a:t>Haircolour and –length</a:t>
            </a:r>
          </a:p>
          <a:p>
            <a:pPr algn="l" eaLnBrk="1">
              <a:spcBef>
                <a:spcPts val="400"/>
              </a:spcBef>
              <a:buClr>
                <a:srgbClr val="2DA2BF"/>
              </a:buClr>
              <a:buSzPct val="150000"/>
              <a:buFontTx/>
              <a:buChar char="•"/>
            </a:pPr>
            <a:endParaRPr lang="en-US" altLang="de-DE" sz="2700">
              <a:solidFill>
                <a:schemeClr val="tx1"/>
              </a:solidFill>
            </a:endParaRPr>
          </a:p>
          <a:p>
            <a:pPr algn="l" eaLnBrk="1">
              <a:spcBef>
                <a:spcPts val="400"/>
              </a:spcBef>
              <a:buClr>
                <a:srgbClr val="2DA2BF"/>
              </a:buClr>
              <a:buSzPct val="150000"/>
              <a:buFontTx/>
              <a:buChar char="•"/>
            </a:pPr>
            <a:endParaRPr lang="en-US" altLang="de-DE" sz="2700">
              <a:solidFill>
                <a:schemeClr val="tx1"/>
              </a:solidFill>
            </a:endParaRPr>
          </a:p>
        </p:txBody>
      </p:sp>
      <p:sp>
        <p:nvSpPr>
          <p:cNvPr id="4" name="Textfeld 3">
            <a:extLst>
              <a:ext uri="{FF2B5EF4-FFF2-40B4-BE49-F238E27FC236}">
                <a16:creationId xmlns:a16="http://schemas.microsoft.com/office/drawing/2014/main" xmlns="" id="{A279F082-7053-50BD-5F09-58FD0116BD39}"/>
              </a:ext>
            </a:extLst>
          </p:cNvPr>
          <p:cNvSpPr txBox="1"/>
          <p:nvPr/>
        </p:nvSpPr>
        <p:spPr>
          <a:xfrm>
            <a:off x="611188" y="554038"/>
            <a:ext cx="7924800" cy="708025"/>
          </a:xfrm>
          <a:prstGeom prst="rect">
            <a:avLst/>
          </a:prstGeom>
          <a:noFill/>
        </p:spPr>
        <p:txBody>
          <a:bodyPr>
            <a:spAutoFit/>
          </a:bodyPr>
          <a:lstStyle/>
          <a:p>
            <a:pPr>
              <a:defRPr/>
            </a:pPr>
            <a:r>
              <a:rPr lang="en-US" sz="4000">
                <a:solidFill>
                  <a:srgbClr val="CC6600"/>
                </a:solidFill>
                <a:effectLst>
                  <a:outerShdw blurRad="38100" dist="38100" dir="2700000" algn="tl">
                    <a:srgbClr val="000000">
                      <a:alpha val="43137"/>
                    </a:srgbClr>
                  </a:outerShdw>
                </a:effectLst>
                <a:latin typeface="Lucida Sans" panose="020B0602030504020204" pitchFamily="34" charset="0"/>
              </a:rPr>
              <a:t>Breed standard</a:t>
            </a:r>
            <a:endParaRPr lang="en-US" sz="4000" dirty="0">
              <a:solidFill>
                <a:srgbClr val="CC6600"/>
              </a:solidFill>
              <a:effectLst>
                <a:outerShdw blurRad="38100" dist="38100" dir="2700000" algn="tl">
                  <a:srgbClr val="000000">
                    <a:alpha val="43137"/>
                  </a:srgbClr>
                </a:outerShdw>
              </a:effectLst>
              <a:latin typeface="Lucida Sans" panose="020B0602030504020204" pitchFamily="34" charset="0"/>
            </a:endParaRPr>
          </a:p>
        </p:txBody>
      </p:sp>
      <p:pic>
        <p:nvPicPr>
          <p:cNvPr id="3" name="Grafik 2">
            <a:extLst>
              <a:ext uri="{FF2B5EF4-FFF2-40B4-BE49-F238E27FC236}">
                <a16:creationId xmlns:a16="http://schemas.microsoft.com/office/drawing/2014/main" xmlns="" id="{D28739AD-D6A3-9EC6-AA4D-5F542FAA35F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988" y="1700213"/>
            <a:ext cx="6481762"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5" descr="Ein Bild, das Tier, Säugetier, Hund, weiß enthält.&#10;&#10;Automatisch generierte Beschreibung">
            <a:extLst>
              <a:ext uri="{FF2B5EF4-FFF2-40B4-BE49-F238E27FC236}">
                <a16:creationId xmlns:a16="http://schemas.microsoft.com/office/drawing/2014/main" xmlns="" id="{F0CD3593-B2EE-E490-F8C8-1DB54A7B73C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8175" y="1919288"/>
            <a:ext cx="6480175"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Grafik 7" descr="Ein Bild, das Gras, draußen, Säugetier, Tier enthält.&#10;&#10;Automatisch generierte Beschreibung">
            <a:extLst>
              <a:ext uri="{FF2B5EF4-FFF2-40B4-BE49-F238E27FC236}">
                <a16:creationId xmlns:a16="http://schemas.microsoft.com/office/drawing/2014/main" xmlns="" id="{490DCA1C-547C-3D0E-2459-90C10422820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84438" y="2357438"/>
            <a:ext cx="6480175"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3E695F37-B7C9-220A-D744-F965CF7583C5}"/>
              </a:ext>
            </a:extLst>
          </p:cNvPr>
          <p:cNvSpPr>
            <a:spLocks noGrp="1"/>
          </p:cNvSpPr>
          <p:nvPr>
            <p:ph type="body" idx="1"/>
          </p:nvPr>
        </p:nvSpPr>
        <p:spPr bwMode="auto">
          <a:xfrm>
            <a:off x="611188" y="1268413"/>
            <a:ext cx="8229600" cy="10804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dirty="0">
                <a:solidFill>
                  <a:schemeClr val="tx1"/>
                </a:solidFill>
              </a:rPr>
              <a:t>Tail and Movement</a:t>
            </a:r>
          </a:p>
          <a:p>
            <a:pPr marL="914400" lvl="1" indent="-457200" algn="l" eaLnBrk="1">
              <a:spcBef>
                <a:spcPts val="400"/>
              </a:spcBef>
              <a:buClr>
                <a:srgbClr val="2DA2BF"/>
              </a:buClr>
              <a:buSzPct val="150000"/>
              <a:buFont typeface="Wingdings" panose="05000000000000000000" pitchFamily="2" charset="2"/>
              <a:buChar char="Ø"/>
            </a:pPr>
            <a:r>
              <a:rPr lang="en-US" altLang="de-DE" sz="2700" dirty="0">
                <a:solidFill>
                  <a:schemeClr val="tx1"/>
                </a:solidFill>
              </a:rPr>
              <a:t>bushy, </a:t>
            </a:r>
            <a:r>
              <a:rPr lang="en-US" altLang="de-DE" sz="2700" dirty="0" err="1">
                <a:solidFill>
                  <a:schemeClr val="tx1"/>
                </a:solidFill>
              </a:rPr>
              <a:t>sabre</a:t>
            </a:r>
            <a:r>
              <a:rPr lang="en-US" altLang="de-DE" sz="2700" dirty="0">
                <a:solidFill>
                  <a:schemeClr val="tx1"/>
                </a:solidFill>
              </a:rPr>
              <a:t> tail, at rest hanging with light </a:t>
            </a:r>
            <a:r>
              <a:rPr lang="en-US" altLang="de-DE" sz="2700" dirty="0" err="1">
                <a:solidFill>
                  <a:schemeClr val="tx1"/>
                </a:solidFill>
              </a:rPr>
              <a:t>sabre</a:t>
            </a:r>
            <a:r>
              <a:rPr lang="en-US" altLang="de-DE" sz="2700" dirty="0">
                <a:solidFill>
                  <a:schemeClr val="tx1"/>
                </a:solidFill>
              </a:rPr>
              <a:t> curve, in action carried higher with tip slightly above topline</a:t>
            </a:r>
          </a:p>
          <a:p>
            <a:pPr algn="l" eaLnBrk="1">
              <a:spcBef>
                <a:spcPts val="400"/>
              </a:spcBef>
              <a:buClr>
                <a:srgbClr val="2DA2BF"/>
              </a:buClr>
              <a:buSzPct val="150000"/>
              <a:buFontTx/>
              <a:buChar char="•"/>
            </a:pPr>
            <a:endParaRPr lang="en-US" altLang="de-DE" sz="2700" dirty="0">
              <a:solidFill>
                <a:schemeClr val="tx1"/>
              </a:solidFill>
            </a:endParaRPr>
          </a:p>
          <a:p>
            <a:pPr algn="l" eaLnBrk="1">
              <a:spcBef>
                <a:spcPts val="400"/>
              </a:spcBef>
              <a:buClr>
                <a:srgbClr val="2DA2BF"/>
              </a:buClr>
              <a:buSzPct val="150000"/>
              <a:buFontTx/>
              <a:buChar char="•"/>
            </a:pPr>
            <a:endParaRPr lang="en-US" altLang="de-DE" sz="2700" dirty="0">
              <a:solidFill>
                <a:schemeClr val="tx1"/>
              </a:solidFill>
            </a:endParaRPr>
          </a:p>
          <a:p>
            <a:pPr algn="l" eaLnBrk="1">
              <a:spcBef>
                <a:spcPts val="400"/>
              </a:spcBef>
              <a:buClr>
                <a:srgbClr val="2DA2BF"/>
              </a:buClr>
              <a:buSzPct val="150000"/>
              <a:buFontTx/>
              <a:buChar char="•"/>
            </a:pPr>
            <a:endParaRPr lang="en-US" altLang="de-DE" sz="2700" dirty="0">
              <a:solidFill>
                <a:schemeClr val="tx1"/>
              </a:solidFill>
            </a:endParaRPr>
          </a:p>
          <a:p>
            <a:pPr algn="l" eaLnBrk="1">
              <a:spcBef>
                <a:spcPts val="400"/>
              </a:spcBef>
              <a:buClr>
                <a:srgbClr val="2DA2BF"/>
              </a:buClr>
              <a:buSzPct val="150000"/>
              <a:buFontTx/>
              <a:buChar char="•"/>
            </a:pPr>
            <a:endParaRPr lang="en-US" altLang="de-DE" sz="2700" dirty="0">
              <a:solidFill>
                <a:schemeClr val="tx1"/>
              </a:solidFill>
            </a:endParaRPr>
          </a:p>
        </p:txBody>
      </p:sp>
      <p:sp>
        <p:nvSpPr>
          <p:cNvPr id="4" name="Textfeld 3">
            <a:extLst>
              <a:ext uri="{FF2B5EF4-FFF2-40B4-BE49-F238E27FC236}">
                <a16:creationId xmlns:a16="http://schemas.microsoft.com/office/drawing/2014/main" xmlns="" id="{929F7555-D2B7-58A9-9B85-C89709FB53DB}"/>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2" name="Grafik 5" descr="Ein Bild, das Gras, draußen, Tier, Säugetier enthält.&#10;&#10;Automatisch generierte Beschreibung">
            <a:extLst>
              <a:ext uri="{FF2B5EF4-FFF2-40B4-BE49-F238E27FC236}">
                <a16:creationId xmlns:a16="http://schemas.microsoft.com/office/drawing/2014/main" xmlns="" id="{B3E2595D-C834-727D-C1EF-024C3827DF5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068960"/>
            <a:ext cx="4785760" cy="319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rafik 4">
            <a:extLst>
              <a:ext uri="{FF2B5EF4-FFF2-40B4-BE49-F238E27FC236}">
                <a16:creationId xmlns:a16="http://schemas.microsoft.com/office/drawing/2014/main" xmlns="" id="{2D21F4F5-DE3E-7871-6028-E922080B10AC}"/>
              </a:ext>
            </a:extLst>
          </p:cNvPr>
          <p:cNvPicPr>
            <a:picLocks noChangeAspect="1"/>
          </p:cNvPicPr>
          <p:nvPr/>
        </p:nvPicPr>
        <p:blipFill>
          <a:blip r:embed="rId4" cstate="print"/>
          <a:stretch>
            <a:fillRect/>
          </a:stretch>
        </p:blipFill>
        <p:spPr>
          <a:xfrm>
            <a:off x="4151181" y="3164687"/>
            <a:ext cx="4380192" cy="3096344"/>
          </a:xfrm>
          <a:prstGeom prst="rect">
            <a:avLst/>
          </a:prstGeom>
        </p:spPr>
      </p:pic>
    </p:spTree>
  </p:cSld>
  <p:clrMapOvr>
    <a:masterClrMapping/>
  </p:clrMapOvr>
  <p:transition spd="med" advTm="200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01226A8D-0974-ACDB-A7FF-F2C228744C74}"/>
              </a:ext>
            </a:extLst>
          </p:cNvPr>
          <p:cNvSpPr>
            <a:spLocks noGrp="1"/>
          </p:cNvSpPr>
          <p:nvPr>
            <p:ph type="body" idx="1"/>
          </p:nvPr>
        </p:nvSpPr>
        <p:spPr bwMode="auto">
          <a:xfrm>
            <a:off x="590550" y="1257300"/>
            <a:ext cx="8229600" cy="4681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algn="l" eaLnBrk="1">
              <a:spcBef>
                <a:spcPts val="400"/>
              </a:spcBef>
              <a:buClr>
                <a:srgbClr val="2DA2BF"/>
              </a:buClr>
              <a:buSzPct val="150000"/>
              <a:buFontTx/>
              <a:buChar char="•"/>
            </a:pPr>
            <a:r>
              <a:rPr lang="en-US" altLang="de-DE" sz="2700" dirty="0">
                <a:solidFill>
                  <a:schemeClr val="tx1"/>
                </a:solidFill>
              </a:rPr>
              <a:t>Limbs</a:t>
            </a:r>
          </a:p>
          <a:p>
            <a:pPr marL="914400" lvl="1" indent="-457200" algn="l" eaLnBrk="1">
              <a:spcBef>
                <a:spcPts val="400"/>
              </a:spcBef>
              <a:buClr>
                <a:srgbClr val="2DA2BF"/>
              </a:buClr>
              <a:buSzPct val="150000"/>
              <a:buFont typeface="Wingdings" panose="05000000000000000000" pitchFamily="2" charset="2"/>
              <a:buChar char="Ø"/>
            </a:pPr>
            <a:r>
              <a:rPr lang="en-US" altLang="de-DE" sz="2700" dirty="0">
                <a:solidFill>
                  <a:schemeClr val="tx1"/>
                </a:solidFill>
              </a:rPr>
              <a:t>Front and Back</a:t>
            </a:r>
          </a:p>
        </p:txBody>
      </p:sp>
      <p:sp>
        <p:nvSpPr>
          <p:cNvPr id="4" name="Textfeld 3">
            <a:extLst>
              <a:ext uri="{FF2B5EF4-FFF2-40B4-BE49-F238E27FC236}">
                <a16:creationId xmlns:a16="http://schemas.microsoft.com/office/drawing/2014/main" xmlns="" id="{CF9D65B0-F1E7-A1C5-3108-968D90E777E4}"/>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4821" name="Grafik 5" descr="Ein Bild, das Gras, draußen, Tier, Säugetier enthält.&#10;&#10;Automatisch generierte Beschreibung">
            <a:extLst>
              <a:ext uri="{FF2B5EF4-FFF2-40B4-BE49-F238E27FC236}">
                <a16:creationId xmlns:a16="http://schemas.microsoft.com/office/drawing/2014/main" xmlns="" id="{96BADFA5-FE10-4ABD-50A2-74872261A06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50" y="2239963"/>
            <a:ext cx="5545138"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Grafik 1" descr="Ein Bild, das Gras, draußen, Säugetier, Tier enthält.&#10;&#10;Automatisch generierte Beschreibung">
            <a:extLst>
              <a:ext uri="{FF2B5EF4-FFF2-40B4-BE49-F238E27FC236}">
                <a16:creationId xmlns:a16="http://schemas.microsoft.com/office/drawing/2014/main" xmlns="" id="{562B6BA9-111E-1E99-2568-3C8E11027AE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6238" y="2628900"/>
            <a:ext cx="5510212" cy="367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BBC36F1F-FA38-AD96-10A1-81434F91D8F5}"/>
              </a:ext>
            </a:extLst>
          </p:cNvPr>
          <p:cNvSpPr>
            <a:spLocks noGrp="1"/>
          </p:cNvSpPr>
          <p:nvPr>
            <p:ph type="body" idx="1"/>
          </p:nvPr>
        </p:nvSpPr>
        <p:spPr bwMode="auto">
          <a:xfrm>
            <a:off x="574675" y="2276475"/>
            <a:ext cx="8569325" cy="1439863"/>
          </a:xfrm>
        </p:spPr>
        <p:txBody>
          <a:bodyPr vert="horz" wrap="square" lIns="50800" tIns="50800" rIns="50800" bIns="50800" numCol="1" anchor="t" anchorCtr="0" compatLnSpc="1">
            <a:prstTxWarp prst="textNoShape">
              <a:avLst/>
            </a:prstTxWarp>
          </a:bodyPr>
          <a:lstStyle/>
          <a:p>
            <a:pPr marL="365125" indent="-255588" algn="l" eaLnBrk="1">
              <a:buClr>
                <a:srgbClr val="2DA2BF"/>
              </a:buClr>
              <a:buSzPct val="68000"/>
              <a:buFont typeface="Wingdings 3" pitchFamily="18" charset="2"/>
              <a:buChar char="•"/>
              <a:defRPr/>
            </a:pPr>
            <a:r>
              <a:rPr lang="en-US" sz="2700" i="1" dirty="0">
                <a:solidFill>
                  <a:schemeClr val="tx1"/>
                </a:solidFill>
                <a:effectLst>
                  <a:outerShdw blurRad="38100" dist="38100" dir="2700000" algn="tl">
                    <a:srgbClr val="C0C0C0"/>
                  </a:outerShdw>
                </a:effectLst>
                <a:sym typeface="Helvetica" charset="0"/>
              </a:rPr>
              <a:t> FCI Group 1  Breed number 347</a:t>
            </a:r>
          </a:p>
          <a:p>
            <a:pPr marL="365125" indent="-255588" algn="l" eaLnBrk="1">
              <a:buClr>
                <a:srgbClr val="2DA2BF"/>
              </a:buClr>
              <a:buSzPct val="68000"/>
              <a:buFont typeface="Wingdings 3" pitchFamily="18" charset="2"/>
              <a:buChar char="•"/>
              <a:defRPr/>
            </a:pPr>
            <a:r>
              <a:rPr lang="en-US" sz="2700" i="1" dirty="0">
                <a:solidFill>
                  <a:schemeClr val="tx1"/>
                </a:solidFill>
                <a:effectLst>
                  <a:outerShdw blurRad="38100" dist="38100" dir="2700000" algn="tl">
                    <a:srgbClr val="C0C0C0"/>
                  </a:outerShdw>
                </a:effectLst>
                <a:sym typeface="Helvetica" charset="0"/>
              </a:rPr>
              <a:t> officially recognized by the FCI since 4 July 2011 </a:t>
            </a:r>
            <a:br>
              <a:rPr lang="en-US" sz="2700" i="1" dirty="0">
                <a:solidFill>
                  <a:schemeClr val="tx1"/>
                </a:solidFill>
                <a:effectLst>
                  <a:outerShdw blurRad="38100" dist="38100" dir="2700000" algn="tl">
                    <a:srgbClr val="C0C0C0"/>
                  </a:outerShdw>
                </a:effectLst>
                <a:sym typeface="Helvetica" charset="0"/>
              </a:rPr>
            </a:br>
            <a:r>
              <a:rPr lang="en-US" sz="2700" i="1" dirty="0">
                <a:solidFill>
                  <a:schemeClr val="tx1"/>
                </a:solidFill>
                <a:effectLst>
                  <a:outerShdw blurRad="38100" dist="38100" dir="2700000" algn="tl">
                    <a:srgbClr val="C0C0C0"/>
                  </a:outerShdw>
                </a:effectLst>
                <a:sym typeface="Helvetica" charset="0"/>
              </a:rPr>
              <a:t>as “Berger Blanc Suisse”  (BBS)</a:t>
            </a:r>
          </a:p>
          <a:p>
            <a:pPr marL="365125" indent="-255588" algn="l" eaLnBrk="1">
              <a:buClr>
                <a:srgbClr val="2DA2BF"/>
              </a:buClr>
              <a:buSzPct val="68000"/>
              <a:buFont typeface="Wingdings 3" pitchFamily="18" charset="2"/>
              <a:buChar char="•"/>
              <a:defRPr/>
            </a:pPr>
            <a:endParaRPr lang="en-US" dirty="0">
              <a:solidFill>
                <a:schemeClr val="tx1"/>
              </a:solidFill>
              <a:sym typeface="Helvetica" charset="0"/>
            </a:endParaRPr>
          </a:p>
        </p:txBody>
      </p:sp>
      <p:sp>
        <p:nvSpPr>
          <p:cNvPr id="4" name="Textfeld 3">
            <a:extLst>
              <a:ext uri="{FF2B5EF4-FFF2-40B4-BE49-F238E27FC236}">
                <a16:creationId xmlns:a16="http://schemas.microsoft.com/office/drawing/2014/main" xmlns="" id="{2486859B-3C0C-1CEA-1353-B96E0D913CE1}"/>
              </a:ext>
            </a:extLst>
          </p:cNvPr>
          <p:cNvSpPr txBox="1"/>
          <p:nvPr/>
        </p:nvSpPr>
        <p:spPr>
          <a:xfrm>
            <a:off x="574675" y="476250"/>
            <a:ext cx="7924800" cy="708025"/>
          </a:xfrm>
          <a:prstGeom prst="rect">
            <a:avLst/>
          </a:prstGeom>
          <a:noFill/>
        </p:spPr>
        <p:txBody>
          <a:bodyPr>
            <a:spAutoFit/>
          </a:bodyPr>
          <a:lstStyle/>
          <a:p>
            <a:pPr>
              <a:defRPr/>
            </a:pPr>
            <a:r>
              <a:rPr lang="en-US" sz="4000" dirty="0">
                <a:solidFill>
                  <a:schemeClr val="bg1">
                    <a:lumMod val="50000"/>
                  </a:schemeClr>
                </a:solidFill>
                <a:effectLst>
                  <a:outerShdw blurRad="38100" dist="38100" dir="2700000" algn="tl">
                    <a:srgbClr val="000000">
                      <a:alpha val="43137"/>
                    </a:srgbClr>
                  </a:outerShdw>
                </a:effectLst>
                <a:latin typeface="Lucida Sans" panose="020B0602030504020204" pitchFamily="34" charset="0"/>
              </a:rPr>
              <a:t>Breed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CE9395AD-F255-E829-8406-2EE75D748A1E}"/>
              </a:ext>
            </a:extLst>
          </p:cNvPr>
          <p:cNvSpPr>
            <a:spLocks noGrp="1" noChangeArrowheads="1"/>
          </p:cNvSpPr>
          <p:nvPr>
            <p:ph type="body" idx="1"/>
          </p:nvPr>
        </p:nvSpPr>
        <p:spPr bwMode="auto">
          <a:xfrm>
            <a:off x="611188" y="1484313"/>
            <a:ext cx="8229600" cy="4248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dirty="0">
                <a:solidFill>
                  <a:schemeClr val="tx1"/>
                </a:solidFill>
              </a:rPr>
              <a:t>no horizontal back / sloping back</a:t>
            </a:r>
          </a:p>
          <a:p>
            <a:pPr marL="266700" indent="-266700" algn="l" eaLnBrk="1">
              <a:spcBef>
                <a:spcPts val="400"/>
              </a:spcBef>
              <a:buClr>
                <a:srgbClr val="2DA2BF"/>
              </a:buClr>
              <a:buSzPct val="150000"/>
              <a:buFontTx/>
              <a:buChar char="•"/>
            </a:pPr>
            <a:r>
              <a:rPr lang="en-US" altLang="de-DE" sz="2700" dirty="0">
                <a:solidFill>
                  <a:schemeClr val="tx1"/>
                </a:solidFill>
              </a:rPr>
              <a:t>tail between legs on stomach (temperament)</a:t>
            </a:r>
          </a:p>
          <a:p>
            <a:pPr marL="266700" indent="-266700" algn="l" eaLnBrk="1">
              <a:spcBef>
                <a:spcPts val="400"/>
              </a:spcBef>
              <a:buClr>
                <a:srgbClr val="2DA2BF"/>
              </a:buClr>
              <a:buSzPct val="150000"/>
              <a:buFontTx/>
              <a:buChar char="•"/>
            </a:pPr>
            <a:r>
              <a:rPr lang="en-US" altLang="de-DE" sz="2700" dirty="0">
                <a:solidFill>
                  <a:schemeClr val="tx1"/>
                </a:solidFill>
              </a:rPr>
              <a:t>lack of sex imprint</a:t>
            </a:r>
          </a:p>
          <a:p>
            <a:pPr marL="266700" indent="-266700" algn="l" eaLnBrk="1">
              <a:spcBef>
                <a:spcPts val="400"/>
              </a:spcBef>
              <a:buClr>
                <a:srgbClr val="2DA2BF"/>
              </a:buClr>
              <a:buSzPct val="150000"/>
              <a:buFontTx/>
              <a:buChar char="•"/>
            </a:pPr>
            <a:r>
              <a:rPr lang="en-US" altLang="de-DE" sz="2700" dirty="0">
                <a:solidFill>
                  <a:schemeClr val="tx1"/>
                </a:solidFill>
              </a:rPr>
              <a:t>plump appearance, too short/square body</a:t>
            </a:r>
          </a:p>
          <a:p>
            <a:pPr marL="266700" indent="-266700" algn="l" eaLnBrk="1">
              <a:spcBef>
                <a:spcPts val="400"/>
              </a:spcBef>
              <a:buClr>
                <a:srgbClr val="2DA2BF"/>
              </a:buClr>
              <a:buSzPct val="150000"/>
              <a:buFontTx/>
              <a:buChar char="•"/>
            </a:pPr>
            <a:r>
              <a:rPr lang="en-US" altLang="de-DE" sz="2700" dirty="0">
                <a:solidFill>
                  <a:schemeClr val="tx1"/>
                </a:solidFill>
              </a:rPr>
              <a:t>does not let teeth look at/missing more than 2 P1 teeth</a:t>
            </a:r>
          </a:p>
          <a:p>
            <a:pPr marL="266700" indent="-266700" algn="l" eaLnBrk="1">
              <a:spcBef>
                <a:spcPts val="400"/>
              </a:spcBef>
              <a:buClr>
                <a:srgbClr val="2DA2BF"/>
              </a:buClr>
              <a:buSzPct val="150000"/>
              <a:buFontTx/>
              <a:buChar char="•"/>
            </a:pPr>
            <a:endParaRPr lang="en-US" altLang="de-DE" sz="2700" dirty="0">
              <a:solidFill>
                <a:schemeClr val="tx1"/>
              </a:solidFill>
            </a:endParaRPr>
          </a:p>
          <a:p>
            <a:pPr marL="266700" indent="-266700" algn="l" eaLnBrk="1">
              <a:spcBef>
                <a:spcPts val="400"/>
              </a:spcBef>
              <a:buClr>
                <a:srgbClr val="2DA2BF"/>
              </a:buClr>
              <a:buSzPct val="150000"/>
              <a:buFontTx/>
              <a:buChar char="•"/>
            </a:pPr>
            <a:endParaRPr lang="en-US" altLang="de-DE" sz="2700" dirty="0">
              <a:solidFill>
                <a:schemeClr val="tx1"/>
              </a:solidFill>
            </a:endParaRPr>
          </a:p>
          <a:p>
            <a:pPr marL="266700" indent="-266700" algn="l" eaLnBrk="1">
              <a:spcBef>
                <a:spcPts val="400"/>
              </a:spcBef>
              <a:buClr>
                <a:srgbClr val="2DA2BF"/>
              </a:buClr>
              <a:buSzPct val="150000"/>
              <a:buFontTx/>
              <a:buChar char="•"/>
            </a:pPr>
            <a:endParaRPr lang="en-US" altLang="de-DE" dirty="0">
              <a:solidFill>
                <a:schemeClr val="tx1"/>
              </a:solidFill>
            </a:endParaRPr>
          </a:p>
        </p:txBody>
      </p:sp>
      <p:sp>
        <p:nvSpPr>
          <p:cNvPr id="4" name="Textfeld 3">
            <a:extLst>
              <a:ext uri="{FF2B5EF4-FFF2-40B4-BE49-F238E27FC236}">
                <a16:creationId xmlns:a16="http://schemas.microsoft.com/office/drawing/2014/main" xmlns="" id="{01488DB9-B1F4-62B2-8CEB-FCA2F3E93A92}"/>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Major fault 1</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27A529D4-89D5-CF8B-E35E-6FB2CC1DE42E}"/>
              </a:ext>
            </a:extLst>
          </p:cNvPr>
          <p:cNvSpPr>
            <a:spLocks noGrp="1" noChangeArrowheads="1"/>
          </p:cNvSpPr>
          <p:nvPr>
            <p:ph type="body" idx="1"/>
          </p:nvPr>
        </p:nvSpPr>
        <p:spPr bwMode="auto">
          <a:xfrm>
            <a:off x="611188" y="1484313"/>
            <a:ext cx="8229600" cy="4248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chemeClr val="tx1"/>
                </a:solidFill>
              </a:rPr>
              <a:t>drop/break/semi-pricked ear</a:t>
            </a:r>
          </a:p>
          <a:p>
            <a:pPr marL="266700" indent="-266700" algn="l" eaLnBrk="1">
              <a:spcBef>
                <a:spcPts val="400"/>
              </a:spcBef>
              <a:buClr>
                <a:srgbClr val="2DA2BF"/>
              </a:buClr>
              <a:buSzPct val="150000"/>
              <a:buFontTx/>
              <a:buChar char="•"/>
            </a:pPr>
            <a:r>
              <a:rPr lang="en-US" altLang="de-DE" sz="2700">
                <a:solidFill>
                  <a:schemeClr val="tx1"/>
                </a:solidFill>
              </a:rPr>
              <a:t>ring/break/hook tail, worn over back</a:t>
            </a:r>
          </a:p>
          <a:p>
            <a:pPr marL="266700" indent="-266700" algn="l" eaLnBrk="1">
              <a:spcBef>
                <a:spcPts val="400"/>
              </a:spcBef>
              <a:buClr>
                <a:srgbClr val="2DA2BF"/>
              </a:buClr>
              <a:buSzPct val="150000"/>
              <a:buFontTx/>
              <a:buChar char="•"/>
            </a:pPr>
            <a:r>
              <a:rPr lang="en-US" altLang="de-DE" sz="2700">
                <a:solidFill>
                  <a:schemeClr val="tx1"/>
                </a:solidFill>
              </a:rPr>
              <a:t>soft or silky overcoat, wolly curly, not lying on body, no undercoat </a:t>
            </a:r>
          </a:p>
          <a:p>
            <a:pPr marL="266700" indent="-266700" algn="l" eaLnBrk="1">
              <a:spcBef>
                <a:spcPts val="400"/>
              </a:spcBef>
              <a:buClr>
                <a:srgbClr val="2DA2BF"/>
              </a:buClr>
              <a:buSzPct val="150000"/>
              <a:buFontTx/>
              <a:buChar char="•"/>
            </a:pPr>
            <a:r>
              <a:rPr lang="en-US" altLang="de-DE" sz="2700">
                <a:solidFill>
                  <a:schemeClr val="tx1"/>
                </a:solidFill>
              </a:rPr>
              <a:t>strong yellow/brown coat on ears/back/tail</a:t>
            </a:r>
          </a:p>
          <a:p>
            <a:pPr marL="266700" indent="-266700" algn="l" eaLnBrk="1">
              <a:spcBef>
                <a:spcPts val="400"/>
              </a:spcBef>
              <a:buClr>
                <a:srgbClr val="2DA2BF"/>
              </a:buClr>
              <a:buSzPct val="150000"/>
              <a:buFontTx/>
              <a:buChar char="•"/>
            </a:pPr>
            <a:endParaRPr lang="en-US" altLang="de-DE" sz="2700">
              <a:solidFill>
                <a:schemeClr val="tx1"/>
              </a:solidFill>
            </a:endParaRPr>
          </a:p>
          <a:p>
            <a:pPr marL="266700" indent="-266700" algn="l" eaLnBrk="1">
              <a:spcBef>
                <a:spcPts val="400"/>
              </a:spcBef>
              <a:buClr>
                <a:srgbClr val="2DA2BF"/>
              </a:buClr>
              <a:buSzPct val="150000"/>
              <a:buFontTx/>
              <a:buChar char="•"/>
            </a:pPr>
            <a:endParaRPr lang="en-US" altLang="de-DE" sz="2700">
              <a:solidFill>
                <a:schemeClr val="tx1"/>
              </a:solidFill>
            </a:endParaRPr>
          </a:p>
          <a:p>
            <a:pPr marL="266700" indent="-266700" algn="l" eaLnBrk="1">
              <a:spcBef>
                <a:spcPts val="400"/>
              </a:spcBef>
              <a:buClr>
                <a:srgbClr val="2DA2BF"/>
              </a:buClr>
              <a:buSzPct val="150000"/>
              <a:buFontTx/>
              <a:buChar char="•"/>
            </a:pPr>
            <a:endParaRPr lang="en-US" altLang="de-DE" sz="2700">
              <a:solidFill>
                <a:schemeClr val="tx1"/>
              </a:solidFill>
            </a:endParaRPr>
          </a:p>
          <a:p>
            <a:pPr marL="266700" indent="-266700" algn="l" eaLnBrk="1">
              <a:spcBef>
                <a:spcPts val="400"/>
              </a:spcBef>
              <a:buClr>
                <a:srgbClr val="2DA2BF"/>
              </a:buClr>
              <a:buSzPct val="150000"/>
              <a:buFontTx/>
              <a:buChar char="•"/>
            </a:pPr>
            <a:endParaRPr lang="en-US" altLang="de-DE">
              <a:solidFill>
                <a:schemeClr val="tx1"/>
              </a:solidFill>
            </a:endParaRPr>
          </a:p>
        </p:txBody>
      </p:sp>
      <p:sp>
        <p:nvSpPr>
          <p:cNvPr id="4" name="Textfeld 3">
            <a:extLst>
              <a:ext uri="{FF2B5EF4-FFF2-40B4-BE49-F238E27FC236}">
                <a16:creationId xmlns:a16="http://schemas.microsoft.com/office/drawing/2014/main" xmlns="" id="{DCB1C97E-35D0-7F48-1D8E-78750E37F215}"/>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Major fault 2</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074AE723-AF98-74E6-798A-6076CD3C0351}"/>
              </a:ext>
            </a:extLst>
          </p:cNvPr>
          <p:cNvSpPr>
            <a:spLocks noGrp="1" noChangeArrowheads="1"/>
          </p:cNvSpPr>
          <p:nvPr>
            <p:ph type="body" idx="1"/>
          </p:nvPr>
        </p:nvSpPr>
        <p:spPr bwMode="auto">
          <a:xfrm>
            <a:off x="611188" y="1412875"/>
            <a:ext cx="8229600" cy="4319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chemeClr val="tx1"/>
                </a:solidFill>
              </a:rPr>
              <a:t>aggressive or excessive fearful dog</a:t>
            </a:r>
          </a:p>
          <a:p>
            <a:pPr marL="266700" indent="-266700" algn="l" eaLnBrk="1">
              <a:spcBef>
                <a:spcPts val="400"/>
              </a:spcBef>
              <a:buClr>
                <a:srgbClr val="2DA2BF"/>
              </a:buClr>
              <a:buSzPct val="150000"/>
              <a:buFontTx/>
              <a:buChar char="•"/>
            </a:pPr>
            <a:r>
              <a:rPr lang="en-US" altLang="de-DE" sz="2700">
                <a:solidFill>
                  <a:schemeClr val="tx1"/>
                </a:solidFill>
              </a:rPr>
              <a:t>physical abnormalities or behavioral disorders must be disqualified</a:t>
            </a:r>
          </a:p>
          <a:p>
            <a:pPr marL="266700" indent="-266700" algn="l" eaLnBrk="1">
              <a:spcBef>
                <a:spcPts val="400"/>
              </a:spcBef>
              <a:buClr>
                <a:srgbClr val="2DA2BF"/>
              </a:buClr>
              <a:buSzPct val="150000"/>
              <a:buFontTx/>
              <a:buChar char="•"/>
            </a:pPr>
            <a:r>
              <a:rPr lang="en-US" altLang="de-DE" sz="2700">
                <a:solidFill>
                  <a:schemeClr val="tx1"/>
                </a:solidFill>
              </a:rPr>
              <a:t>lethargic behavior</a:t>
            </a:r>
          </a:p>
          <a:p>
            <a:pPr marL="266700" indent="-266700" algn="l" eaLnBrk="1">
              <a:spcBef>
                <a:spcPts val="400"/>
              </a:spcBef>
              <a:buClr>
                <a:srgbClr val="2DA2BF"/>
              </a:buClr>
              <a:buSzPct val="150000"/>
              <a:buFontTx/>
              <a:buChar char="•"/>
            </a:pPr>
            <a:r>
              <a:rPr lang="en-US" altLang="de-DE" sz="2700">
                <a:solidFill>
                  <a:schemeClr val="tx1"/>
                </a:solidFill>
              </a:rPr>
              <a:t>one/both eyes blue, protruding eye</a:t>
            </a:r>
          </a:p>
          <a:p>
            <a:pPr marL="266700" indent="-266700" algn="l" eaLnBrk="1">
              <a:spcBef>
                <a:spcPts val="400"/>
              </a:spcBef>
              <a:buClr>
                <a:srgbClr val="2DA2BF"/>
              </a:buClr>
              <a:buSzPct val="150000"/>
              <a:buFontTx/>
              <a:buChar char="•"/>
            </a:pPr>
            <a:r>
              <a:rPr lang="en-US" altLang="de-DE" sz="2700">
                <a:solidFill>
                  <a:schemeClr val="tx1"/>
                </a:solidFill>
              </a:rPr>
              <a:t>ectropion / entropion</a:t>
            </a:r>
          </a:p>
          <a:p>
            <a:pPr marL="266700" indent="-266700" algn="l" eaLnBrk="1">
              <a:spcBef>
                <a:spcPts val="400"/>
              </a:spcBef>
              <a:buClr>
                <a:srgbClr val="2DA2BF"/>
              </a:buClr>
              <a:buSzPct val="150000"/>
              <a:buFontTx/>
              <a:buChar char="•"/>
            </a:pPr>
            <a:endParaRPr lang="en-US" altLang="de-DE" sz="2700">
              <a:solidFill>
                <a:schemeClr val="tx1"/>
              </a:solidFill>
            </a:endParaRPr>
          </a:p>
          <a:p>
            <a:pPr marL="266700" indent="-266700" algn="l" eaLnBrk="1">
              <a:spcBef>
                <a:spcPts val="400"/>
              </a:spcBef>
              <a:buClr>
                <a:srgbClr val="2DA2BF"/>
              </a:buClr>
              <a:buSzPct val="150000"/>
              <a:buFontTx/>
              <a:buChar char="•"/>
            </a:pPr>
            <a:endParaRPr lang="en-US" altLang="de-DE">
              <a:solidFill>
                <a:schemeClr val="tx1"/>
              </a:solidFill>
            </a:endParaRPr>
          </a:p>
        </p:txBody>
      </p:sp>
      <p:sp>
        <p:nvSpPr>
          <p:cNvPr id="4" name="Textfeld 3">
            <a:extLst>
              <a:ext uri="{FF2B5EF4-FFF2-40B4-BE49-F238E27FC236}">
                <a16:creationId xmlns:a16="http://schemas.microsoft.com/office/drawing/2014/main" xmlns="" id="{ED5F7687-3B15-FEF1-CB05-AA9197AF4519}"/>
              </a:ext>
            </a:extLst>
          </p:cNvPr>
          <p:cNvSpPr txBox="1"/>
          <p:nvPr/>
        </p:nvSpPr>
        <p:spPr>
          <a:xfrm>
            <a:off x="611188" y="554038"/>
            <a:ext cx="7924800" cy="708025"/>
          </a:xfrm>
          <a:prstGeom prst="rect">
            <a:avLst/>
          </a:prstGeom>
          <a:noFill/>
        </p:spPr>
        <p:txBody>
          <a:bodyPr>
            <a:spAutoFit/>
          </a:bodyPr>
          <a:lstStyle/>
          <a:p>
            <a:pPr>
              <a:defRPr/>
            </a:pPr>
            <a:r>
              <a:rPr lang="en-US" sz="4000" dirty="0" err="1">
                <a:solidFill>
                  <a:srgbClr val="CC6600"/>
                </a:solidFill>
                <a:effectLst>
                  <a:outerShdw blurRad="38100" dist="38100" dir="2700000" algn="tl">
                    <a:srgbClr val="000000">
                      <a:alpha val="43137"/>
                    </a:srgbClr>
                  </a:outerShdw>
                </a:effectLst>
                <a:latin typeface="Lucida Sans" panose="020B0602030504020204" pitchFamily="34" charset="0"/>
              </a:rPr>
              <a:t>Disqualifiying</a:t>
            </a: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 faults 1</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B0247F64-6DA1-B9F9-FEB2-E0552FCA837E}"/>
              </a:ext>
            </a:extLst>
          </p:cNvPr>
          <p:cNvSpPr>
            <a:spLocks noGrp="1" noChangeArrowheads="1"/>
          </p:cNvSpPr>
          <p:nvPr>
            <p:ph type="body" idx="1"/>
          </p:nvPr>
        </p:nvSpPr>
        <p:spPr bwMode="auto">
          <a:xfrm>
            <a:off x="611188" y="1412875"/>
            <a:ext cx="8229600" cy="4319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chemeClr val="tx1"/>
                </a:solidFill>
              </a:rPr>
              <a:t>undershot bite / overbite / crossbite</a:t>
            </a:r>
          </a:p>
          <a:p>
            <a:pPr marL="266700" indent="-266700" algn="l" eaLnBrk="1">
              <a:spcBef>
                <a:spcPts val="400"/>
              </a:spcBef>
              <a:buClr>
                <a:srgbClr val="2DA2BF"/>
              </a:buClr>
              <a:buSzPct val="150000"/>
              <a:buFontTx/>
              <a:buChar char="•"/>
            </a:pPr>
            <a:r>
              <a:rPr lang="en-US" altLang="de-DE" sz="2700">
                <a:solidFill>
                  <a:schemeClr val="tx1"/>
                </a:solidFill>
              </a:rPr>
              <a:t>no pigmentation</a:t>
            </a:r>
          </a:p>
          <a:p>
            <a:pPr marL="266700" indent="-266700" algn="l" eaLnBrk="1">
              <a:spcBef>
                <a:spcPts val="400"/>
              </a:spcBef>
              <a:buClr>
                <a:srgbClr val="2DA2BF"/>
              </a:buClr>
              <a:buSzPct val="150000"/>
              <a:buFontTx/>
              <a:buChar char="•"/>
            </a:pPr>
            <a:r>
              <a:rPr lang="en-US" altLang="de-DE" sz="2700">
                <a:solidFill>
                  <a:schemeClr val="tx1"/>
                </a:solidFill>
              </a:rPr>
              <a:t>albinism</a:t>
            </a:r>
          </a:p>
          <a:p>
            <a:pPr marL="266700" indent="-266700" algn="l" eaLnBrk="1">
              <a:spcBef>
                <a:spcPts val="400"/>
              </a:spcBef>
              <a:buClr>
                <a:srgbClr val="2DA2BF"/>
              </a:buClr>
              <a:buSzPct val="150000"/>
              <a:buFontTx/>
              <a:buChar char="•"/>
            </a:pPr>
            <a:r>
              <a:rPr lang="en-US" altLang="de-DE" sz="2700">
                <a:solidFill>
                  <a:schemeClr val="tx1"/>
                </a:solidFill>
              </a:rPr>
              <a:t>male dogs MUST have two normally developed testicles </a:t>
            </a:r>
          </a:p>
          <a:p>
            <a:pPr marL="266700" indent="-266700" algn="l" eaLnBrk="1">
              <a:spcBef>
                <a:spcPts val="400"/>
              </a:spcBef>
              <a:buClr>
                <a:srgbClr val="2DA2BF"/>
              </a:buClr>
              <a:buSzPct val="150000"/>
              <a:buFontTx/>
              <a:buChar char="•"/>
            </a:pPr>
            <a:endParaRPr lang="en-US" altLang="de-DE" sz="2700">
              <a:solidFill>
                <a:schemeClr val="tx1"/>
              </a:solidFill>
            </a:endParaRPr>
          </a:p>
          <a:p>
            <a:pPr marL="266700" indent="-266700" algn="l" eaLnBrk="1">
              <a:spcBef>
                <a:spcPts val="400"/>
              </a:spcBef>
              <a:buClr>
                <a:srgbClr val="2DA2BF"/>
              </a:buClr>
              <a:buSzPct val="150000"/>
              <a:buFontTx/>
              <a:buChar char="•"/>
            </a:pPr>
            <a:endParaRPr lang="en-US" altLang="de-DE">
              <a:solidFill>
                <a:schemeClr val="tx1"/>
              </a:solidFill>
            </a:endParaRPr>
          </a:p>
        </p:txBody>
      </p:sp>
      <p:sp>
        <p:nvSpPr>
          <p:cNvPr id="4" name="Textfeld 3">
            <a:extLst>
              <a:ext uri="{FF2B5EF4-FFF2-40B4-BE49-F238E27FC236}">
                <a16:creationId xmlns:a16="http://schemas.microsoft.com/office/drawing/2014/main" xmlns="" id="{75CC370D-A5B6-7710-1E51-554775E57B88}"/>
              </a:ext>
            </a:extLst>
          </p:cNvPr>
          <p:cNvSpPr txBox="1"/>
          <p:nvPr/>
        </p:nvSpPr>
        <p:spPr>
          <a:xfrm>
            <a:off x="611188" y="554038"/>
            <a:ext cx="7924800" cy="708025"/>
          </a:xfrm>
          <a:prstGeom prst="rect">
            <a:avLst/>
          </a:prstGeom>
          <a:noFill/>
        </p:spPr>
        <p:txBody>
          <a:bodyPr>
            <a:spAutoFit/>
          </a:bodyPr>
          <a:lstStyle/>
          <a:p>
            <a:pPr>
              <a:defRPr/>
            </a:pPr>
            <a:r>
              <a:rPr lang="en-US" sz="4000" dirty="0" err="1">
                <a:solidFill>
                  <a:srgbClr val="CC6600"/>
                </a:solidFill>
                <a:effectLst>
                  <a:outerShdw blurRad="38100" dist="38100" dir="2700000" algn="tl">
                    <a:srgbClr val="000000">
                      <a:alpha val="43137"/>
                    </a:srgbClr>
                  </a:outerShdw>
                </a:effectLst>
                <a:latin typeface="Lucida Sans" panose="020B0602030504020204" pitchFamily="34" charset="0"/>
              </a:rPr>
              <a:t>Disqualifiying</a:t>
            </a: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 faults 2</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2FAD1C61-1D35-C670-8580-2B5E115D85DD}"/>
              </a:ext>
            </a:extLst>
          </p:cNvPr>
          <p:cNvSpPr>
            <a:spLocks noGrp="1"/>
          </p:cNvSpPr>
          <p:nvPr>
            <p:ph type="body" idx="1"/>
          </p:nvPr>
        </p:nvSpPr>
        <p:spPr bwMode="auto">
          <a:xfrm>
            <a:off x="611188" y="1989138"/>
            <a:ext cx="8229600" cy="2308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rgbClr val="000000"/>
                </a:solidFill>
              </a:rPr>
              <a:t>Judging according to </a:t>
            </a:r>
            <a:r>
              <a:rPr lang="en-US" altLang="de-DE" sz="2700">
                <a:solidFill>
                  <a:schemeClr val="tx1"/>
                </a:solidFill>
              </a:rPr>
              <a:t>the FCI standard</a:t>
            </a:r>
          </a:p>
          <a:p>
            <a:pPr marL="266700" indent="-266700" algn="l" eaLnBrk="1">
              <a:spcBef>
                <a:spcPts val="400"/>
              </a:spcBef>
              <a:buClr>
                <a:srgbClr val="2DA2BF"/>
              </a:buClr>
              <a:buSzPct val="150000"/>
              <a:buFontTx/>
              <a:buChar char="•"/>
            </a:pPr>
            <a:r>
              <a:rPr lang="en-US" altLang="de-DE" sz="2700">
                <a:solidFill>
                  <a:schemeClr val="tx1"/>
                </a:solidFill>
              </a:rPr>
              <a:t>Judging in awareness of the function of the breed. Is the dog still fit for its original function and is the judge convinced that this dog can move, breathe and live in a normal way?</a:t>
            </a:r>
            <a:endParaRPr lang="en-US" altLang="de-DE">
              <a:solidFill>
                <a:schemeClr val="tx1"/>
              </a:solidFill>
            </a:endParaRPr>
          </a:p>
        </p:txBody>
      </p:sp>
      <p:sp>
        <p:nvSpPr>
          <p:cNvPr id="4" name="Textfeld 3">
            <a:extLst>
              <a:ext uri="{FF2B5EF4-FFF2-40B4-BE49-F238E27FC236}">
                <a16:creationId xmlns:a16="http://schemas.microsoft.com/office/drawing/2014/main" xmlns="" id="{9A79AE49-1DEC-0512-8DA9-39DC4C0D8029}"/>
              </a:ext>
            </a:extLst>
          </p:cNvPr>
          <p:cNvSpPr txBox="1"/>
          <p:nvPr/>
        </p:nvSpPr>
        <p:spPr>
          <a:xfrm>
            <a:off x="611188" y="5492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Judging the breed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ACDF5554-F9E8-5980-86EC-F4AD993D43A9}"/>
              </a:ext>
            </a:extLst>
          </p:cNvPr>
          <p:cNvSpPr>
            <a:spLocks noGrp="1"/>
          </p:cNvSpPr>
          <p:nvPr>
            <p:ph type="body" idx="1"/>
          </p:nvPr>
        </p:nvSpPr>
        <p:spPr bwMode="auto">
          <a:xfrm>
            <a:off x="611188" y="1628775"/>
            <a:ext cx="8229600" cy="3816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dirty="0">
                <a:solidFill>
                  <a:srgbClr val="000000"/>
                </a:solidFill>
              </a:rPr>
              <a:t>The White Swiss Shepherd Dog is related to the German Shepherd but is now distinct</a:t>
            </a:r>
          </a:p>
          <a:p>
            <a:pPr marL="266700" indent="-266700" algn="l" eaLnBrk="1">
              <a:spcBef>
                <a:spcPts val="400"/>
              </a:spcBef>
              <a:buClr>
                <a:srgbClr val="2DA2BF"/>
              </a:buClr>
              <a:buSzPct val="150000"/>
              <a:buFontTx/>
              <a:buChar char="•"/>
            </a:pPr>
            <a:r>
              <a:rPr lang="en-US" altLang="de-DE" sz="2700" dirty="0">
                <a:solidFill>
                  <a:srgbClr val="000000"/>
                </a:solidFill>
              </a:rPr>
              <a:t>In shows the WSSD will be presented with the handler next to it, and not have him follow the dog</a:t>
            </a:r>
          </a:p>
          <a:p>
            <a:pPr marL="266700" indent="-266700" algn="l" eaLnBrk="1">
              <a:spcBef>
                <a:spcPts val="400"/>
              </a:spcBef>
              <a:buClr>
                <a:srgbClr val="2DA2BF"/>
              </a:buClr>
              <a:buSzPct val="150000"/>
              <a:buFontTx/>
              <a:buChar char="•"/>
            </a:pPr>
            <a:r>
              <a:rPr lang="en-US" altLang="de-DE" sz="2700" dirty="0">
                <a:solidFill>
                  <a:srgbClr val="000000"/>
                </a:solidFill>
              </a:rPr>
              <a:t>Since the 1960s the WSSD has been bred in a distinct line, like HORIZONTAL back, rigorous control of HD/ED/etc. and TRANSITIONAL VERTEBRA plus several DNA defects</a:t>
            </a:r>
          </a:p>
        </p:txBody>
      </p:sp>
      <p:sp>
        <p:nvSpPr>
          <p:cNvPr id="4" name="Textfeld 3">
            <a:extLst>
              <a:ext uri="{FF2B5EF4-FFF2-40B4-BE49-F238E27FC236}">
                <a16:creationId xmlns:a16="http://schemas.microsoft.com/office/drawing/2014/main" xmlns="" id="{960D0033-EE87-E16F-C130-BDB190BCC296}"/>
              </a:ext>
            </a:extLst>
          </p:cNvPr>
          <p:cNvSpPr txBox="1"/>
          <p:nvPr/>
        </p:nvSpPr>
        <p:spPr>
          <a:xfrm>
            <a:off x="609600" y="476250"/>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Related breeds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5E972B6A-6607-6801-A6DE-7F0B32531AA4}"/>
              </a:ext>
            </a:extLst>
          </p:cNvPr>
          <p:cNvSpPr>
            <a:spLocks noGrp="1"/>
          </p:cNvSpPr>
          <p:nvPr>
            <p:ph type="body" idx="1"/>
          </p:nvPr>
        </p:nvSpPr>
        <p:spPr bwMode="auto">
          <a:xfrm>
            <a:off x="611188" y="2149475"/>
            <a:ext cx="8229600" cy="18748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rgbClr val="000000"/>
                </a:solidFill>
              </a:rPr>
              <a:t>Health </a:t>
            </a:r>
            <a:r>
              <a:rPr lang="en-US" altLang="de-DE" sz="2700">
                <a:solidFill>
                  <a:schemeClr val="tx1"/>
                </a:solidFill>
              </a:rPr>
              <a:t>problems</a:t>
            </a:r>
          </a:p>
          <a:p>
            <a:pPr marL="266700" indent="-266700" algn="l" eaLnBrk="1">
              <a:spcBef>
                <a:spcPts val="400"/>
              </a:spcBef>
              <a:buClr>
                <a:srgbClr val="2DA2BF"/>
              </a:buClr>
              <a:buSzPct val="150000"/>
              <a:buFontTx/>
              <a:buChar char="•"/>
            </a:pPr>
            <a:r>
              <a:rPr lang="en-US" altLang="de-DE" sz="2700">
                <a:solidFill>
                  <a:schemeClr val="tx1"/>
                </a:solidFill>
              </a:rPr>
              <a:t>Behaviour problems</a:t>
            </a:r>
          </a:p>
          <a:p>
            <a:pPr marL="266700" indent="-266700" algn="l" eaLnBrk="1">
              <a:spcBef>
                <a:spcPts val="400"/>
              </a:spcBef>
              <a:buClr>
                <a:srgbClr val="2DA2BF"/>
              </a:buClr>
              <a:buSzPct val="150000"/>
              <a:buFontTx/>
              <a:buChar char="•"/>
            </a:pPr>
            <a:r>
              <a:rPr lang="en-US" altLang="de-DE" sz="2700">
                <a:solidFill>
                  <a:schemeClr val="tx1"/>
                </a:solidFill>
              </a:rPr>
              <a:t>Movement </a:t>
            </a:r>
            <a:r>
              <a:rPr lang="en-US" altLang="de-DE" sz="2700">
                <a:solidFill>
                  <a:srgbClr val="000000"/>
                </a:solidFill>
              </a:rPr>
              <a:t>and other problems</a:t>
            </a:r>
            <a:endParaRPr lang="en-US" altLang="de-DE"/>
          </a:p>
        </p:txBody>
      </p:sp>
      <p:sp>
        <p:nvSpPr>
          <p:cNvPr id="2" name="Textfeld 1">
            <a:extLst>
              <a:ext uri="{FF2B5EF4-FFF2-40B4-BE49-F238E27FC236}">
                <a16:creationId xmlns:a16="http://schemas.microsoft.com/office/drawing/2014/main" xmlns="" id="{4C73C75B-E86E-D926-FBE8-7E430B0E4D1C}"/>
              </a:ext>
            </a:extLst>
          </p:cNvPr>
          <p:cNvSpPr txBox="1"/>
          <p:nvPr/>
        </p:nvSpPr>
        <p:spPr>
          <a:xfrm>
            <a:off x="463550" y="5492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Problems to take into account</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15E74465-069F-69E6-D903-300C0D58B372}"/>
              </a:ext>
            </a:extLst>
          </p:cNvPr>
          <p:cNvSpPr>
            <a:spLocks noGrp="1"/>
          </p:cNvSpPr>
          <p:nvPr>
            <p:ph type="body" idx="1"/>
          </p:nvPr>
        </p:nvSpPr>
        <p:spPr bwMode="auto">
          <a:xfrm>
            <a:off x="611188" y="2149475"/>
            <a:ext cx="8229600" cy="3440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rgbClr val="000000"/>
                </a:solidFill>
              </a:rPr>
              <a:t>Daniela von Fluee – helping for the info frame</a:t>
            </a:r>
          </a:p>
          <a:p>
            <a:pPr marL="266700" indent="-266700" algn="l" eaLnBrk="1">
              <a:spcBef>
                <a:spcPts val="400"/>
              </a:spcBef>
              <a:buClr>
                <a:srgbClr val="2DA2BF"/>
              </a:buClr>
              <a:buSzPct val="150000"/>
              <a:buFontTx/>
              <a:buChar char="•"/>
            </a:pPr>
            <a:r>
              <a:rPr lang="en-US" altLang="de-DE" sz="2700">
                <a:solidFill>
                  <a:srgbClr val="000000"/>
                </a:solidFill>
              </a:rPr>
              <a:t>Hans Ulrich Haeberli – specialty breed judge</a:t>
            </a:r>
          </a:p>
          <a:p>
            <a:pPr marL="266700" indent="-266700" algn="l" eaLnBrk="1">
              <a:spcBef>
                <a:spcPts val="400"/>
              </a:spcBef>
              <a:buClr>
                <a:srgbClr val="2DA2BF"/>
              </a:buClr>
              <a:buSzPct val="150000"/>
              <a:buFontTx/>
              <a:buChar char="•"/>
            </a:pPr>
            <a:r>
              <a:rPr lang="en-US" altLang="de-DE" sz="2700">
                <a:solidFill>
                  <a:srgbClr val="000000"/>
                </a:solidFill>
              </a:rPr>
              <a:t>Anja Schleussner – pictures</a:t>
            </a:r>
          </a:p>
          <a:p>
            <a:pPr marL="266700" indent="-266700" algn="l" eaLnBrk="1">
              <a:spcBef>
                <a:spcPts val="400"/>
              </a:spcBef>
              <a:buClr>
                <a:srgbClr val="2DA2BF"/>
              </a:buClr>
              <a:buSzPct val="150000"/>
              <a:buFontTx/>
              <a:buChar char="•"/>
            </a:pPr>
            <a:r>
              <a:rPr lang="en-US" altLang="de-DE" sz="2700">
                <a:solidFill>
                  <a:srgbClr val="000000"/>
                </a:solidFill>
              </a:rPr>
              <a:t>Hans Ulrich Joerg – pictures</a:t>
            </a:r>
          </a:p>
          <a:p>
            <a:pPr marL="266700" indent="-266700" algn="l" eaLnBrk="1">
              <a:spcBef>
                <a:spcPts val="400"/>
              </a:spcBef>
              <a:buClr>
                <a:srgbClr val="2DA2BF"/>
              </a:buClr>
              <a:buSzPct val="150000"/>
              <a:buFontTx/>
              <a:buChar char="•"/>
            </a:pPr>
            <a:endParaRPr lang="en-US" altLang="de-DE" sz="2700">
              <a:solidFill>
                <a:srgbClr val="000000"/>
              </a:solidFill>
            </a:endParaRPr>
          </a:p>
          <a:p>
            <a:pPr marL="266700" indent="-266700" algn="l" eaLnBrk="1">
              <a:spcBef>
                <a:spcPts val="400"/>
              </a:spcBef>
              <a:buClr>
                <a:srgbClr val="2DA2BF"/>
              </a:buClr>
              <a:buSzPct val="150000"/>
              <a:buFontTx/>
              <a:buChar char="•"/>
            </a:pPr>
            <a:endParaRPr lang="en-US" altLang="de-DE" sz="2700">
              <a:solidFill>
                <a:srgbClr val="000000"/>
              </a:solidFill>
            </a:endParaRPr>
          </a:p>
          <a:p>
            <a:pPr marL="266700" indent="-266700" algn="l" eaLnBrk="1">
              <a:spcBef>
                <a:spcPts val="400"/>
              </a:spcBef>
              <a:buClr>
                <a:srgbClr val="2DA2BF"/>
              </a:buClr>
              <a:buSzPct val="150000"/>
              <a:buFontTx/>
              <a:buChar char="•"/>
            </a:pPr>
            <a:r>
              <a:rPr lang="en-US" altLang="de-DE" sz="2700">
                <a:solidFill>
                  <a:srgbClr val="000000"/>
                </a:solidFill>
              </a:rPr>
              <a:t>© Stephan Bolliger – president GWS Switzerland</a:t>
            </a:r>
            <a:endParaRPr lang="en-US" altLang="de-DE"/>
          </a:p>
        </p:txBody>
      </p:sp>
      <p:sp>
        <p:nvSpPr>
          <p:cNvPr id="2" name="Textfeld 1">
            <a:extLst>
              <a:ext uri="{FF2B5EF4-FFF2-40B4-BE49-F238E27FC236}">
                <a16:creationId xmlns:a16="http://schemas.microsoft.com/office/drawing/2014/main" xmlns="" id="{91689B69-3E02-A307-8E3C-76826DB4DE4A}"/>
              </a:ext>
            </a:extLst>
          </p:cNvPr>
          <p:cNvSpPr txBox="1"/>
          <p:nvPr/>
        </p:nvSpPr>
        <p:spPr>
          <a:xfrm>
            <a:off x="463550" y="5492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Thank you to:</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1350FB6C-7619-BA87-E52C-5DE9B743D2EE}"/>
              </a:ext>
            </a:extLst>
          </p:cNvPr>
          <p:cNvSpPr>
            <a:spLocks noGrp="1" noChangeArrowheads="1"/>
          </p:cNvSpPr>
          <p:nvPr>
            <p:ph type="body" idx="1"/>
          </p:nvPr>
        </p:nvSpPr>
        <p:spPr bwMode="auto">
          <a:xfrm>
            <a:off x="611188" y="1341438"/>
            <a:ext cx="8229600" cy="4745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144463" indent="-144463" algn="l" defTabSz="320675" eaLnBrk="1">
              <a:spcBef>
                <a:spcPts val="600"/>
              </a:spcBef>
              <a:buClr>
                <a:srgbClr val="2DA2BF"/>
              </a:buClr>
              <a:buSzPct val="150000"/>
              <a:buFontTx/>
              <a:buChar char="•"/>
            </a:pPr>
            <a:r>
              <a:rPr lang="en-US" altLang="de-DE" sz="2700">
                <a:solidFill>
                  <a:srgbClr val="000000"/>
                </a:solidFill>
              </a:rPr>
              <a:t> History</a:t>
            </a:r>
          </a:p>
          <a:p>
            <a:pPr marL="144463" indent="-144463" algn="l" defTabSz="320675" eaLnBrk="1">
              <a:spcBef>
                <a:spcPts val="600"/>
              </a:spcBef>
              <a:buClr>
                <a:srgbClr val="2DA2BF"/>
              </a:buClr>
              <a:buSzPct val="150000"/>
              <a:buFontTx/>
              <a:buChar char="•"/>
            </a:pPr>
            <a:r>
              <a:rPr lang="en-US" altLang="de-DE" sz="2700">
                <a:solidFill>
                  <a:srgbClr val="000000"/>
                </a:solidFill>
              </a:rPr>
              <a:t> Work and </a:t>
            </a:r>
            <a:r>
              <a:rPr lang="en-US" altLang="de-DE" sz="2700">
                <a:solidFill>
                  <a:schemeClr val="tx1"/>
                </a:solidFill>
              </a:rPr>
              <a:t>character</a:t>
            </a:r>
          </a:p>
          <a:p>
            <a:pPr marL="144463" indent="-144463" algn="l" defTabSz="320675" eaLnBrk="1">
              <a:spcBef>
                <a:spcPts val="600"/>
              </a:spcBef>
              <a:buClr>
                <a:srgbClr val="2DA2BF"/>
              </a:buClr>
              <a:buSzPct val="150000"/>
              <a:buFontTx/>
              <a:buChar char="•"/>
            </a:pPr>
            <a:r>
              <a:rPr lang="en-US" altLang="de-DE" sz="2700">
                <a:solidFill>
                  <a:schemeClr val="tx1"/>
                </a:solidFill>
              </a:rPr>
              <a:t> Breed Standard</a:t>
            </a:r>
          </a:p>
          <a:p>
            <a:pPr marL="628650" lvl="1" indent="-358775" algn="l" defTabSz="320675" eaLnBrk="1">
              <a:spcBef>
                <a:spcPts val="600"/>
              </a:spcBef>
              <a:buClr>
                <a:srgbClr val="2DA2BF"/>
              </a:buClr>
              <a:buSzPct val="150000"/>
              <a:buFont typeface="Wingdings" panose="05000000000000000000" pitchFamily="2" charset="2"/>
              <a:buChar char="Ø"/>
            </a:pPr>
            <a:r>
              <a:rPr lang="en-US" altLang="de-DE" sz="2700">
                <a:solidFill>
                  <a:schemeClr val="tx1"/>
                </a:solidFill>
              </a:rPr>
              <a:t> Typical and less typical points</a:t>
            </a:r>
          </a:p>
          <a:p>
            <a:pPr marL="628650" lvl="1" indent="-358775" algn="l" defTabSz="320675" eaLnBrk="1">
              <a:spcBef>
                <a:spcPts val="600"/>
              </a:spcBef>
              <a:buClr>
                <a:srgbClr val="2DA2BF"/>
              </a:buClr>
              <a:buSzPct val="150000"/>
              <a:buFont typeface="Wingdings" panose="05000000000000000000" pitchFamily="2" charset="2"/>
              <a:buChar char="Ø"/>
            </a:pPr>
            <a:r>
              <a:rPr lang="en-US" altLang="de-DE" sz="2700">
                <a:solidFill>
                  <a:schemeClr val="tx1"/>
                </a:solidFill>
              </a:rPr>
              <a:t> Major and disqualifying points</a:t>
            </a:r>
          </a:p>
          <a:p>
            <a:pPr marL="144463" indent="-144463" algn="l" defTabSz="320675" eaLnBrk="1">
              <a:spcBef>
                <a:spcPts val="600"/>
              </a:spcBef>
              <a:buClr>
                <a:srgbClr val="2DA2BF"/>
              </a:buClr>
              <a:buSzPct val="150000"/>
              <a:buFontTx/>
              <a:buChar char="•"/>
            </a:pPr>
            <a:r>
              <a:rPr lang="en-US" altLang="de-DE" sz="2700">
                <a:solidFill>
                  <a:schemeClr val="tx1"/>
                </a:solidFill>
              </a:rPr>
              <a:t> Judging the breed </a:t>
            </a:r>
          </a:p>
          <a:p>
            <a:pPr marL="144463" indent="-144463" algn="l" defTabSz="320675" eaLnBrk="1">
              <a:spcBef>
                <a:spcPts val="600"/>
              </a:spcBef>
              <a:buClr>
                <a:srgbClr val="2DA2BF"/>
              </a:buClr>
              <a:buSzPct val="150000"/>
              <a:buFontTx/>
              <a:buChar char="•"/>
            </a:pPr>
            <a:r>
              <a:rPr lang="en-US" altLang="de-DE" sz="2700">
                <a:solidFill>
                  <a:schemeClr val="tx1"/>
                </a:solidFill>
              </a:rPr>
              <a:t> Related breed </a:t>
            </a:r>
            <a:endParaRPr lang="en-US" altLang="de-DE" sz="2700"/>
          </a:p>
        </p:txBody>
      </p:sp>
      <p:sp>
        <p:nvSpPr>
          <p:cNvPr id="4" name="Textfeld 3">
            <a:extLst>
              <a:ext uri="{FF2B5EF4-FFF2-40B4-BE49-F238E27FC236}">
                <a16:creationId xmlns:a16="http://schemas.microsoft.com/office/drawing/2014/main" xmlns="" id="{CB676A88-D964-0942-3CCC-3822B0C9BBE0}"/>
              </a:ext>
            </a:extLst>
          </p:cNvPr>
          <p:cNvSpPr txBox="1"/>
          <p:nvPr/>
        </p:nvSpPr>
        <p:spPr>
          <a:xfrm>
            <a:off x="604838" y="5111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Points to be discussed</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408D400E-AFAB-0033-D848-52267677B5CB}"/>
              </a:ext>
            </a:extLst>
          </p:cNvPr>
          <p:cNvSpPr>
            <a:spLocks noGrp="1"/>
          </p:cNvSpPr>
          <p:nvPr>
            <p:ph type="body" idx="1"/>
          </p:nvPr>
        </p:nvSpPr>
        <p:spPr bwMode="auto">
          <a:xfrm>
            <a:off x="611188" y="1412875"/>
            <a:ext cx="7981950" cy="3960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a:solidFill>
                  <a:srgbClr val="000000"/>
                </a:solidFill>
              </a:rPr>
              <a:t>19th century: Greif von Sparwasser, white grandfather of GSD Horand von Grafrath</a:t>
            </a:r>
          </a:p>
          <a:p>
            <a:pPr marL="266700" indent="-266700" algn="l" eaLnBrk="1">
              <a:spcBef>
                <a:spcPts val="400"/>
              </a:spcBef>
              <a:buClr>
                <a:srgbClr val="2DA2BF"/>
              </a:buClr>
              <a:buSzPct val="150000"/>
              <a:buFontTx/>
              <a:buChar char="•"/>
            </a:pPr>
            <a:r>
              <a:rPr lang="en-US" altLang="de-DE" sz="2700">
                <a:solidFill>
                  <a:srgbClr val="000000"/>
                </a:solidFill>
              </a:rPr>
              <a:t>1933: white colour excluded from the standard of GSD standard </a:t>
            </a:r>
          </a:p>
          <a:p>
            <a:pPr marL="628650" lvl="2" indent="-358775" algn="l" eaLnBrk="1">
              <a:spcBef>
                <a:spcPts val="400"/>
              </a:spcBef>
              <a:buClr>
                <a:srgbClr val="2DA2BF"/>
              </a:buClr>
              <a:buSzPct val="150000"/>
              <a:buFont typeface="Wingdings" panose="05000000000000000000" pitchFamily="2" charset="2"/>
              <a:buChar char="Ø"/>
            </a:pPr>
            <a:r>
              <a:rPr lang="en-US" altLang="de-DE" sz="2400">
                <a:solidFill>
                  <a:srgbClr val="000000"/>
                </a:solidFill>
              </a:rPr>
              <a:t>still accepted in UK and North America as WGSD</a:t>
            </a:r>
          </a:p>
          <a:p>
            <a:pPr marL="266700" indent="-266700" algn="l" eaLnBrk="1">
              <a:spcBef>
                <a:spcPts val="400"/>
              </a:spcBef>
              <a:buClr>
                <a:srgbClr val="2DA2BF"/>
              </a:buClr>
              <a:buSzPct val="150000"/>
              <a:buFontTx/>
              <a:buChar char="•"/>
            </a:pPr>
            <a:r>
              <a:rPr lang="en-US" altLang="de-DE" sz="2700">
                <a:solidFill>
                  <a:srgbClr val="000000"/>
                </a:solidFill>
              </a:rPr>
              <a:t>1967: Agatha Burch with Lobo White Burch returns to Switzerland </a:t>
            </a:r>
          </a:p>
          <a:p>
            <a:pPr marL="628650" lvl="2" indent="-358775" algn="l" eaLnBrk="1">
              <a:spcBef>
                <a:spcPts val="400"/>
              </a:spcBef>
              <a:buClr>
                <a:srgbClr val="2DA2BF"/>
              </a:buClr>
              <a:buSzPct val="150000"/>
              <a:buFont typeface="Wingdings" panose="05000000000000000000" pitchFamily="2" charset="2"/>
              <a:buChar char="Ø"/>
            </a:pPr>
            <a:r>
              <a:rPr lang="en-US" altLang="de-DE" sz="2400">
                <a:solidFill>
                  <a:srgbClr val="000000"/>
                </a:solidFill>
              </a:rPr>
              <a:t>Lobo registered as first WS in the Swiss stud book, one litter was registered in the SHSB. </a:t>
            </a:r>
          </a:p>
        </p:txBody>
      </p:sp>
      <p:sp>
        <p:nvSpPr>
          <p:cNvPr id="4" name="Textfeld 3">
            <a:extLst>
              <a:ext uri="{FF2B5EF4-FFF2-40B4-BE49-F238E27FC236}">
                <a16:creationId xmlns:a16="http://schemas.microsoft.com/office/drawing/2014/main" xmlns="" id="{26E46710-FC96-EF02-C509-1EE8B2AE3EDF}"/>
              </a:ext>
            </a:extLst>
          </p:cNvPr>
          <p:cNvSpPr txBox="1"/>
          <p:nvPr/>
        </p:nvSpPr>
        <p:spPr>
          <a:xfrm>
            <a:off x="609600" y="5492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History of the breed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7884D603-02BE-7AAB-538C-09CCF4C059C7}"/>
              </a:ext>
            </a:extLst>
          </p:cNvPr>
          <p:cNvSpPr>
            <a:spLocks noGrp="1"/>
          </p:cNvSpPr>
          <p:nvPr>
            <p:ph type="body" idx="1"/>
          </p:nvPr>
        </p:nvSpPr>
        <p:spPr bwMode="auto">
          <a:xfrm>
            <a:off x="611188" y="1484313"/>
            <a:ext cx="7981950" cy="3568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pPr>
            <a:r>
              <a:rPr lang="en-US" altLang="de-DE" sz="2700" dirty="0">
                <a:solidFill>
                  <a:srgbClr val="000000"/>
                </a:solidFill>
              </a:rPr>
              <a:t>1989: foundation of GWS</a:t>
            </a:r>
          </a:p>
          <a:p>
            <a:pPr marL="266700" indent="-266700" algn="l" eaLnBrk="1">
              <a:spcBef>
                <a:spcPts val="400"/>
              </a:spcBef>
              <a:buClr>
                <a:srgbClr val="2DA2BF"/>
              </a:buClr>
              <a:buSzPct val="150000"/>
              <a:buFontTx/>
              <a:buChar char="•"/>
            </a:pPr>
            <a:r>
              <a:rPr lang="en-US" altLang="de-DE" sz="2700" dirty="0">
                <a:solidFill>
                  <a:srgbClr val="000000"/>
                </a:solidFill>
              </a:rPr>
              <a:t>1991: Switzerland recognizes White Shepherd first as separate breed national</a:t>
            </a:r>
          </a:p>
          <a:p>
            <a:pPr marL="266700" indent="-266700" algn="l" eaLnBrk="1">
              <a:spcBef>
                <a:spcPts val="400"/>
              </a:spcBef>
              <a:buClr>
                <a:srgbClr val="2DA2BF"/>
              </a:buClr>
              <a:buSzPct val="150000"/>
              <a:buFontTx/>
              <a:buChar char="•"/>
            </a:pPr>
            <a:r>
              <a:rPr lang="en-US" altLang="de-DE" sz="2700" dirty="0">
                <a:solidFill>
                  <a:srgbClr val="000000"/>
                </a:solidFill>
              </a:rPr>
              <a:t>2003: provisional recognition by FCI</a:t>
            </a:r>
          </a:p>
          <a:p>
            <a:pPr marL="266700" indent="-266700" algn="l" eaLnBrk="1">
              <a:spcBef>
                <a:spcPts val="400"/>
              </a:spcBef>
              <a:buClr>
                <a:srgbClr val="2DA2BF"/>
              </a:buClr>
              <a:buSzPct val="150000"/>
              <a:buFontTx/>
              <a:buChar char="•"/>
            </a:pPr>
            <a:r>
              <a:rPr lang="en-US" altLang="de-DE" sz="2700" dirty="0">
                <a:solidFill>
                  <a:srgbClr val="000000"/>
                </a:solidFill>
              </a:rPr>
              <a:t>2011: definite recognition by FCI as BBS/WSSD</a:t>
            </a:r>
          </a:p>
          <a:p>
            <a:pPr marL="266700" indent="-266700" algn="l" eaLnBrk="1">
              <a:spcBef>
                <a:spcPts val="400"/>
              </a:spcBef>
              <a:buClr>
                <a:srgbClr val="2DA2BF"/>
              </a:buClr>
              <a:buSzPct val="150000"/>
              <a:buFontTx/>
              <a:buChar char="•"/>
            </a:pPr>
            <a:r>
              <a:rPr lang="en-US" altLang="de-DE" sz="2700" dirty="0">
                <a:solidFill>
                  <a:srgbClr val="000000"/>
                </a:solidFill>
              </a:rPr>
              <a:t>1</a:t>
            </a:r>
            <a:r>
              <a:rPr lang="en-US" altLang="de-DE" sz="2700" baseline="30000" dirty="0">
                <a:solidFill>
                  <a:srgbClr val="000000"/>
                </a:solidFill>
              </a:rPr>
              <a:t>st</a:t>
            </a:r>
            <a:r>
              <a:rPr lang="en-US" altLang="de-DE" sz="2700" dirty="0">
                <a:solidFill>
                  <a:srgbClr val="000000"/>
                </a:solidFill>
              </a:rPr>
              <a:t> October 2017: provisional recognition by KC</a:t>
            </a:r>
          </a:p>
        </p:txBody>
      </p:sp>
      <p:sp>
        <p:nvSpPr>
          <p:cNvPr id="4" name="Textfeld 3">
            <a:extLst>
              <a:ext uri="{FF2B5EF4-FFF2-40B4-BE49-F238E27FC236}">
                <a16:creationId xmlns:a16="http://schemas.microsoft.com/office/drawing/2014/main" xmlns="" id="{AB7B63B9-D41A-19A0-AF4D-0E4F6C732358}"/>
              </a:ext>
            </a:extLst>
          </p:cNvPr>
          <p:cNvSpPr txBox="1"/>
          <p:nvPr/>
        </p:nvSpPr>
        <p:spPr>
          <a:xfrm>
            <a:off x="609600" y="549275"/>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History of the breed</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AD9D3CA2-DA48-9DED-3928-92613CD752BE}"/>
              </a:ext>
            </a:extLst>
          </p:cNvPr>
          <p:cNvSpPr txBox="1"/>
          <p:nvPr/>
        </p:nvSpPr>
        <p:spPr>
          <a:xfrm>
            <a:off x="611188" y="493713"/>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Work and character</a:t>
            </a:r>
          </a:p>
        </p:txBody>
      </p:sp>
      <p:sp>
        <p:nvSpPr>
          <p:cNvPr id="7" name="Rectangle 2">
            <a:extLst>
              <a:ext uri="{FF2B5EF4-FFF2-40B4-BE49-F238E27FC236}">
                <a16:creationId xmlns:a16="http://schemas.microsoft.com/office/drawing/2014/main" xmlns="" id="{F24868F8-A9D4-98F0-C3A4-04F9E0962767}"/>
              </a:ext>
            </a:extLst>
          </p:cNvPr>
          <p:cNvSpPr txBox="1">
            <a:spLocks/>
          </p:cNvSpPr>
          <p:nvPr/>
        </p:nvSpPr>
        <p:spPr bwMode="auto">
          <a:xfrm>
            <a:off x="609600" y="1484313"/>
            <a:ext cx="8229600" cy="4525962"/>
          </a:xfrm>
          <a:prstGeom prst="rect">
            <a:avLst/>
          </a:prstGeom>
        </p:spPr>
        <p:txBody>
          <a:bodyPr lIns="50800" tIns="50800" rIns="50800" bIns="50800"/>
          <a:lstStyle>
            <a:lvl1pPr marL="342900" indent="-3429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266700" indent="-266700" algn="l" defTabSz="914400" eaLnBrk="1">
              <a:spcBef>
                <a:spcPts val="400"/>
              </a:spcBef>
              <a:buClr>
                <a:srgbClr val="2DA2BF"/>
              </a:buClr>
              <a:buSzPct val="150000"/>
              <a:buFontTx/>
              <a:buChar char="•"/>
              <a:defRPr/>
            </a:pPr>
            <a:r>
              <a:rPr lang="en-US" sz="2700" kern="0" dirty="0">
                <a:solidFill>
                  <a:srgbClr val="000000"/>
                </a:solidFill>
                <a:sym typeface="Helvetica" charset="0"/>
              </a:rPr>
              <a:t>lively and vivacious, balanced temper</a:t>
            </a:r>
          </a:p>
          <a:p>
            <a:pPr marL="266700" indent="-266700" algn="l" defTabSz="914400" eaLnBrk="1">
              <a:spcBef>
                <a:spcPts val="400"/>
              </a:spcBef>
              <a:buClr>
                <a:srgbClr val="2DA2BF"/>
              </a:buClr>
              <a:buSzPct val="150000"/>
              <a:buFontTx/>
              <a:buChar char="•"/>
              <a:defRPr/>
            </a:pPr>
            <a:r>
              <a:rPr lang="en-US" sz="2700" kern="0" dirty="0">
                <a:solidFill>
                  <a:srgbClr val="000000"/>
                </a:solidFill>
                <a:sym typeface="Helvetica" charset="0"/>
              </a:rPr>
              <a:t>high social competence</a:t>
            </a:r>
            <a:endParaRPr lang="en-US" sz="2700" kern="0" dirty="0">
              <a:solidFill>
                <a:schemeClr val="tx1"/>
              </a:solidFill>
              <a:sym typeface="Helvetica" charset="0"/>
            </a:endParaRPr>
          </a:p>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NOT nervous or aggressive</a:t>
            </a:r>
          </a:p>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intelligent, attentive, watchful and docile</a:t>
            </a:r>
          </a:p>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easy to train</a:t>
            </a:r>
          </a:p>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devoted to his owner, no “kennel dog”</a:t>
            </a:r>
          </a:p>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not wanted at all: anxious dogs</a:t>
            </a:r>
          </a:p>
          <a:p>
            <a:pPr marL="630000" lvl="2" indent="-360000" algn="l" defTabSz="914400" eaLnBrk="1">
              <a:spcBef>
                <a:spcPts val="400"/>
              </a:spcBef>
              <a:buClr>
                <a:srgbClr val="2DA2BF"/>
              </a:buClr>
              <a:buSzPct val="150000"/>
              <a:buFont typeface="Wingdings" panose="05000000000000000000" pitchFamily="2" charset="2"/>
              <a:buChar char="Ø"/>
              <a:defRPr/>
            </a:pPr>
            <a:r>
              <a:rPr lang="en-US" sz="2400" kern="0" dirty="0">
                <a:solidFill>
                  <a:schemeClr val="tx1"/>
                </a:solidFill>
                <a:sym typeface="Helvetica" charset="0"/>
              </a:rPr>
              <a:t>breeding efforts are successful</a:t>
            </a:r>
          </a:p>
          <a:p>
            <a:pPr marL="0" indent="0" algn="l" defTabSz="914400" eaLnBrk="1">
              <a:spcBef>
                <a:spcPts val="400"/>
              </a:spcBef>
              <a:buClr>
                <a:srgbClr val="2DA2BF"/>
              </a:buClr>
              <a:buSzPct val="150000"/>
              <a:defRPr/>
            </a:pPr>
            <a:endParaRPr lang="en-US" sz="1800" kern="0" dirty="0">
              <a:sym typeface="Helvetica"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896530A7-65B8-AF5D-CF4D-15B6A429D1FB}"/>
              </a:ext>
            </a:extLst>
          </p:cNvPr>
          <p:cNvSpPr txBox="1"/>
          <p:nvPr/>
        </p:nvSpPr>
        <p:spPr>
          <a:xfrm>
            <a:off x="611188" y="493713"/>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Work and character</a:t>
            </a:r>
          </a:p>
        </p:txBody>
      </p:sp>
      <p:sp>
        <p:nvSpPr>
          <p:cNvPr id="7" name="Rectangle 2">
            <a:extLst>
              <a:ext uri="{FF2B5EF4-FFF2-40B4-BE49-F238E27FC236}">
                <a16:creationId xmlns:a16="http://schemas.microsoft.com/office/drawing/2014/main" xmlns="" id="{EE9BE4F0-1C6E-DFBE-F54A-156CCF3323E4}"/>
              </a:ext>
            </a:extLst>
          </p:cNvPr>
          <p:cNvSpPr txBox="1">
            <a:spLocks/>
          </p:cNvSpPr>
          <p:nvPr/>
        </p:nvSpPr>
        <p:spPr bwMode="auto">
          <a:xfrm>
            <a:off x="609600" y="1484313"/>
            <a:ext cx="8229600" cy="4525962"/>
          </a:xfrm>
          <a:prstGeom prst="rect">
            <a:avLst/>
          </a:prstGeom>
        </p:spPr>
        <p:txBody>
          <a:bodyPr lIns="50800" tIns="50800" rIns="50800" bIns="50800"/>
          <a:lstStyle>
            <a:lvl1pPr marL="342900" indent="-3429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panose="020B0604020202020204" pitchFamily="34" charset="0"/>
              </a:defRPr>
            </a:lvl5pPr>
            <a:lvl6pPr marL="2286000" algn="ctr" rtl="0" fontAlgn="base" hangingPunct="0">
              <a:spcBef>
                <a:spcPct val="0"/>
              </a:spcBef>
              <a:spcAft>
                <a:spcPct val="0"/>
              </a:spcAft>
              <a:defRPr>
                <a:solidFill>
                  <a:srgbClr val="FFFFFF"/>
                </a:solidFill>
                <a:latin typeface="+mn-lt"/>
                <a:ea typeface="+mn-ea"/>
                <a:cs typeface="+mn-cs"/>
                <a:sym typeface="Helvetica" charset="0"/>
              </a:defRPr>
            </a:lvl6pPr>
            <a:lvl7pPr marL="2743200" algn="ctr" rtl="0" fontAlgn="base" hangingPunct="0">
              <a:spcBef>
                <a:spcPct val="0"/>
              </a:spcBef>
              <a:spcAft>
                <a:spcPct val="0"/>
              </a:spcAft>
              <a:defRPr>
                <a:solidFill>
                  <a:srgbClr val="FFFFFF"/>
                </a:solidFill>
                <a:latin typeface="+mn-lt"/>
                <a:ea typeface="+mn-ea"/>
                <a:cs typeface="+mn-cs"/>
                <a:sym typeface="Helvetica" charset="0"/>
              </a:defRPr>
            </a:lvl7pPr>
            <a:lvl8pPr marL="3200400" algn="ctr" rtl="0" fontAlgn="base" hangingPunct="0">
              <a:spcBef>
                <a:spcPct val="0"/>
              </a:spcBef>
              <a:spcAft>
                <a:spcPct val="0"/>
              </a:spcAft>
              <a:defRPr>
                <a:solidFill>
                  <a:srgbClr val="FFFFFF"/>
                </a:solidFill>
                <a:latin typeface="+mn-lt"/>
                <a:ea typeface="+mn-ea"/>
                <a:cs typeface="+mn-cs"/>
                <a:sym typeface="Helvetica" charset="0"/>
              </a:defRPr>
            </a:lvl8pPr>
            <a:lvl9pPr marL="3657600" algn="ctr" rtl="0" fontAlgn="base" hangingPunct="0">
              <a:spcBef>
                <a:spcPct val="0"/>
              </a:spcBef>
              <a:spcAft>
                <a:spcPct val="0"/>
              </a:spcAft>
              <a:defRPr>
                <a:solidFill>
                  <a:srgbClr val="FFFFFF"/>
                </a:solidFill>
                <a:latin typeface="+mn-lt"/>
                <a:ea typeface="+mn-ea"/>
                <a:cs typeface="+mn-cs"/>
                <a:sym typeface="Helvetica" charset="0"/>
              </a:defRPr>
            </a:lvl9pPr>
          </a:lstStyle>
          <a:p>
            <a:pPr marL="266700" indent="-266700" algn="l" defTabSz="914400" eaLnBrk="1">
              <a:spcBef>
                <a:spcPts val="400"/>
              </a:spcBef>
              <a:buClr>
                <a:srgbClr val="2DA2BF"/>
              </a:buClr>
              <a:buSzPct val="150000"/>
              <a:buFontTx/>
              <a:buChar char="•"/>
              <a:defRPr/>
            </a:pPr>
            <a:r>
              <a:rPr lang="en-US" sz="2700" kern="0" dirty="0">
                <a:solidFill>
                  <a:schemeClr val="tx1"/>
                </a:solidFill>
                <a:sym typeface="Helvetica" charset="0"/>
              </a:rPr>
              <a:t>Use of the breed</a:t>
            </a:r>
          </a:p>
          <a:p>
            <a:pPr marL="630000" lvl="2" indent="-360000" algn="l" defTabSz="914400" eaLnBrk="1">
              <a:spcBef>
                <a:spcPts val="400"/>
              </a:spcBef>
              <a:buClr>
                <a:srgbClr val="2DA2BF"/>
              </a:buClr>
              <a:buSzPct val="150000"/>
              <a:buFont typeface="Wingdings" panose="05000000000000000000" pitchFamily="2" charset="2"/>
              <a:buChar char="Ø"/>
              <a:defRPr/>
            </a:pPr>
            <a:r>
              <a:rPr lang="en-US" sz="2400" kern="0" dirty="0">
                <a:solidFill>
                  <a:schemeClr val="tx1"/>
                </a:solidFill>
                <a:sym typeface="Helvetica" charset="0"/>
              </a:rPr>
              <a:t>sport and working dog</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Obedience</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Tracking</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Rescue </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Assistant/therapy </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Agility</a:t>
            </a:r>
          </a:p>
          <a:p>
            <a:pPr marL="1170000" lvl="3" indent="-450000" algn="l" defTabSz="914400" eaLnBrk="1">
              <a:spcBef>
                <a:spcPts val="400"/>
              </a:spcBef>
              <a:buClr>
                <a:srgbClr val="2DA2BF"/>
              </a:buClr>
              <a:buSzPct val="150000"/>
              <a:buFont typeface="Symbol" panose="05050102010706020507" pitchFamily="18" charset="2"/>
              <a:buChar char="-"/>
              <a:defRPr/>
            </a:pPr>
            <a:r>
              <a:rPr lang="en-US" sz="2200" kern="0" dirty="0">
                <a:solidFill>
                  <a:schemeClr val="tx1"/>
                </a:solidFill>
                <a:sym typeface="Helvetica" charset="0"/>
              </a:rPr>
              <a:t>Protection (if carefully trained)</a:t>
            </a:r>
          </a:p>
          <a:p>
            <a:pPr marL="571500" lvl="1" indent="-457200" algn="l" defTabSz="914400" eaLnBrk="1">
              <a:spcBef>
                <a:spcPts val="400"/>
              </a:spcBef>
              <a:buClr>
                <a:srgbClr val="2DA2BF"/>
              </a:buClr>
              <a:buSzPct val="150000"/>
              <a:buFont typeface="Wingdings" panose="05000000000000000000" pitchFamily="2" charset="2"/>
              <a:buChar char="Ø"/>
              <a:defRPr/>
            </a:pPr>
            <a:r>
              <a:rPr lang="en-US" sz="2400" kern="0" dirty="0">
                <a:solidFill>
                  <a:schemeClr val="tx1"/>
                </a:solidFill>
                <a:sym typeface="Helvetica" charset="0"/>
              </a:rPr>
              <a:t>family dog</a:t>
            </a:r>
            <a:endParaRPr lang="en-US" sz="2400" kern="0" dirty="0">
              <a:solidFill>
                <a:schemeClr val="tx1"/>
              </a:solidFill>
              <a:highlight>
                <a:srgbClr val="FFFF00"/>
              </a:highlight>
              <a:sym typeface="Helvetica" charset="0"/>
            </a:endParaRPr>
          </a:p>
          <a:p>
            <a:pPr marL="1295400" lvl="3" indent="-266700" algn="l" defTabSz="914400" eaLnBrk="1">
              <a:spcBef>
                <a:spcPts val="400"/>
              </a:spcBef>
              <a:buClr>
                <a:srgbClr val="2DA2BF"/>
              </a:buClr>
              <a:buSzPct val="150000"/>
              <a:buFontTx/>
              <a:buChar char="•"/>
              <a:defRPr/>
            </a:pPr>
            <a:endParaRPr lang="en-US" sz="2700" kern="0" dirty="0">
              <a:solidFill>
                <a:schemeClr val="tx1"/>
              </a:solidFill>
              <a:sym typeface="Helvetica" charset="0"/>
            </a:endParaRPr>
          </a:p>
          <a:p>
            <a:pPr marL="0" indent="0" algn="l" defTabSz="914400" eaLnBrk="1">
              <a:spcBef>
                <a:spcPts val="400"/>
              </a:spcBef>
              <a:buClr>
                <a:srgbClr val="2DA2BF"/>
              </a:buClr>
              <a:buSzPct val="150000"/>
              <a:defRPr/>
            </a:pPr>
            <a:endParaRPr lang="en-US" sz="1800" kern="0" dirty="0">
              <a:sym typeface="Helvetica"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B82DDB15-C7EA-3894-3CD7-A43A9028C109}"/>
              </a:ext>
            </a:extLst>
          </p:cNvPr>
          <p:cNvSpPr>
            <a:spLocks noGrp="1"/>
          </p:cNvSpPr>
          <p:nvPr>
            <p:ph type="body" idx="1"/>
          </p:nvPr>
        </p:nvSpPr>
        <p:spPr bwMode="auto">
          <a:xfrm>
            <a:off x="611188" y="1268760"/>
            <a:ext cx="8229600" cy="3672755"/>
          </a:xfrm>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defRPr/>
            </a:pPr>
            <a:r>
              <a:rPr lang="en-US" altLang="de-DE" sz="2700" dirty="0">
                <a:solidFill>
                  <a:schemeClr val="tx1"/>
                </a:solidFill>
              </a:rPr>
              <a:t>General appearance</a:t>
            </a:r>
          </a:p>
          <a:p>
            <a:pPr marL="628650" lvl="2" indent="-360000" algn="l" eaLnBrk="1">
              <a:spcBef>
                <a:spcPts val="400"/>
              </a:spcBef>
              <a:buClr>
                <a:srgbClr val="2DA2BF"/>
              </a:buClr>
              <a:buSzPct val="150000"/>
              <a:buFont typeface="Wingdings" panose="05000000000000000000" pitchFamily="2" charset="2"/>
              <a:buChar char="Ø"/>
              <a:defRPr/>
            </a:pPr>
            <a:r>
              <a:rPr lang="en-US" altLang="de-DE" sz="2400" dirty="0">
                <a:solidFill>
                  <a:schemeClr val="tx1"/>
                </a:solidFill>
              </a:rPr>
              <a:t>Powerful, well-muscled, medium-sized shepherd, coat in medium and long length</a:t>
            </a:r>
          </a:p>
          <a:p>
            <a:pPr marL="630000" lvl="2" indent="-360000" algn="l" eaLnBrk="1">
              <a:spcBef>
                <a:spcPts val="400"/>
              </a:spcBef>
              <a:buClr>
                <a:srgbClr val="2DA2BF"/>
              </a:buClr>
              <a:buSzPct val="150000"/>
              <a:buFont typeface="Wingdings" panose="05000000000000000000" pitchFamily="2" charset="2"/>
              <a:buChar char="Ø"/>
              <a:tabLst>
                <a:tab pos="1798638" algn="l"/>
                <a:tab pos="4041775" algn="l"/>
              </a:tabLst>
              <a:defRPr/>
            </a:pPr>
            <a:r>
              <a:rPr lang="en-US" altLang="de-DE" sz="2400" dirty="0">
                <a:solidFill>
                  <a:schemeClr val="tx1"/>
                </a:solidFill>
              </a:rPr>
              <a:t>Size 	male: 58-66cm; 	female: 53-61cm</a:t>
            </a:r>
          </a:p>
          <a:p>
            <a:pPr marL="630000" lvl="2" indent="-360000" algn="l" eaLnBrk="1">
              <a:spcBef>
                <a:spcPts val="400"/>
              </a:spcBef>
              <a:buClr>
                <a:srgbClr val="2DA2BF"/>
              </a:buClr>
              <a:buSzPct val="150000"/>
              <a:buFont typeface="Wingdings" panose="05000000000000000000" pitchFamily="2" charset="2"/>
              <a:buChar char="Ø"/>
              <a:tabLst>
                <a:tab pos="1798638" algn="l"/>
                <a:tab pos="4041775" algn="l"/>
              </a:tabLst>
              <a:defRPr/>
            </a:pPr>
            <a:r>
              <a:rPr lang="en-US" altLang="de-DE" sz="2400" dirty="0">
                <a:solidFill>
                  <a:schemeClr val="tx1"/>
                </a:solidFill>
              </a:rPr>
              <a:t>Weight 	male: 30-40kg, 	female: 25-35kg</a:t>
            </a:r>
          </a:p>
          <a:p>
            <a:pPr marL="630000" lvl="2" indent="-360000" algn="l" eaLnBrk="1">
              <a:spcBef>
                <a:spcPts val="400"/>
              </a:spcBef>
              <a:buClr>
                <a:srgbClr val="2DA2BF"/>
              </a:buClr>
              <a:buSzPct val="150000"/>
              <a:buFont typeface="Wingdings" panose="05000000000000000000" pitchFamily="2" charset="2"/>
              <a:buChar char="Ø"/>
              <a:defRPr/>
            </a:pPr>
            <a:r>
              <a:rPr lang="en-US" altLang="de-DE" sz="2400" dirty="0">
                <a:solidFill>
                  <a:schemeClr val="tx1"/>
                </a:solidFill>
              </a:rPr>
              <a:t>moderate rectangular shape; proportion body length to withers 12:10</a:t>
            </a:r>
          </a:p>
          <a:p>
            <a:pPr marL="630000" lvl="2" indent="-360000" algn="l" eaLnBrk="1">
              <a:spcBef>
                <a:spcPts val="400"/>
              </a:spcBef>
              <a:buClr>
                <a:srgbClr val="2DA2BF"/>
              </a:buClr>
              <a:buSzPct val="150000"/>
              <a:buFont typeface="Wingdings" panose="05000000000000000000" pitchFamily="2" charset="2"/>
              <a:buChar char="Ø"/>
              <a:defRPr/>
            </a:pPr>
            <a:r>
              <a:rPr lang="en-US" altLang="de-DE" sz="2400" dirty="0">
                <a:solidFill>
                  <a:schemeClr val="tx1"/>
                </a:solidFill>
              </a:rPr>
              <a:t>HORIZONTALLY SHAPED BACK</a:t>
            </a:r>
          </a:p>
          <a:p>
            <a:pPr algn="l" eaLnBrk="1">
              <a:spcBef>
                <a:spcPts val="400"/>
              </a:spcBef>
              <a:buClr>
                <a:srgbClr val="2DA2BF"/>
              </a:buClr>
              <a:buSzPct val="150000"/>
              <a:buFont typeface="Arial" panose="020B0604020202020204" pitchFamily="34" charset="0"/>
              <a:buChar char="•"/>
              <a:defRPr/>
            </a:pPr>
            <a:endParaRPr lang="en-US" altLang="de-DE" sz="2700" dirty="0">
              <a:solidFill>
                <a:schemeClr val="tx1"/>
              </a:solidFill>
            </a:endParaRPr>
          </a:p>
        </p:txBody>
      </p:sp>
      <p:sp>
        <p:nvSpPr>
          <p:cNvPr id="4" name="Textfeld 3">
            <a:extLst>
              <a:ext uri="{FF2B5EF4-FFF2-40B4-BE49-F238E27FC236}">
                <a16:creationId xmlns:a16="http://schemas.microsoft.com/office/drawing/2014/main" xmlns="" id="{3E412653-8A5B-75D2-43D5-05AA0FF6A9A1}"/>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376BE709-C8B2-D986-E826-1CF12492DA8A}"/>
              </a:ext>
            </a:extLst>
          </p:cNvPr>
          <p:cNvSpPr>
            <a:spLocks noGrp="1"/>
          </p:cNvSpPr>
          <p:nvPr>
            <p:ph type="body" idx="1"/>
          </p:nvPr>
        </p:nvSpPr>
        <p:spPr bwMode="auto">
          <a:xfrm>
            <a:off x="611188" y="1268413"/>
            <a:ext cx="8229600" cy="4681537"/>
          </a:xfrm>
        </p:spPr>
        <p:txBody>
          <a:bodyPr vert="horz" wrap="square" lIns="50800" tIns="50800" rIns="50800" bIns="50800" numCol="1" anchor="t" anchorCtr="0" compatLnSpc="1">
            <a:prstTxWarp prst="textNoShape">
              <a:avLst/>
            </a:prstTxWarp>
          </a:bodyPr>
          <a:lstStyle/>
          <a:p>
            <a:pPr marL="266700" indent="-266700" algn="l" eaLnBrk="1">
              <a:spcBef>
                <a:spcPts val="400"/>
              </a:spcBef>
              <a:buClr>
                <a:srgbClr val="2DA2BF"/>
              </a:buClr>
              <a:buSzPct val="150000"/>
              <a:buFontTx/>
              <a:buChar char="•"/>
              <a:defRPr/>
            </a:pPr>
            <a:r>
              <a:rPr lang="en-US" altLang="de-DE" sz="2700" dirty="0">
                <a:solidFill>
                  <a:schemeClr val="tx1"/>
                </a:solidFill>
              </a:rPr>
              <a:t>General appearance</a:t>
            </a:r>
          </a:p>
          <a:p>
            <a:pPr marL="400050" lvl="1" indent="-285750" algn="l" eaLnBrk="1">
              <a:spcBef>
                <a:spcPts val="400"/>
              </a:spcBef>
              <a:buClr>
                <a:srgbClr val="2DA2BF"/>
              </a:buClr>
              <a:buSzPct val="150000"/>
              <a:buFont typeface="Wingdings" panose="05000000000000000000" pitchFamily="2" charset="2"/>
              <a:buChar char="Ø"/>
              <a:defRPr/>
            </a:pPr>
            <a:endParaRPr lang="en-US" altLang="de-DE" sz="2400" dirty="0">
              <a:solidFill>
                <a:schemeClr val="tx1"/>
              </a:solidFill>
            </a:endParaRPr>
          </a:p>
          <a:p>
            <a:pPr marL="0" indent="0" algn="l" eaLnBrk="1">
              <a:spcBef>
                <a:spcPts val="400"/>
              </a:spcBef>
              <a:buClr>
                <a:srgbClr val="2DA2BF"/>
              </a:buClr>
              <a:buSzPct val="150000"/>
              <a:defRPr/>
            </a:pPr>
            <a:endParaRPr lang="en-US" altLang="de-DE" sz="2700" dirty="0">
              <a:solidFill>
                <a:schemeClr val="tx1"/>
              </a:solidFill>
            </a:endParaRPr>
          </a:p>
          <a:p>
            <a:pPr marL="800100" lvl="1" indent="-342900" algn="l" eaLnBrk="1">
              <a:spcBef>
                <a:spcPts val="400"/>
              </a:spcBef>
              <a:buClr>
                <a:srgbClr val="2DA2BF"/>
              </a:buClr>
              <a:buSzPct val="150000"/>
              <a:buFont typeface="Wingdings" panose="05000000000000000000" pitchFamily="2" charset="2"/>
              <a:buChar char="Ø"/>
              <a:defRPr/>
            </a:pPr>
            <a:endParaRPr lang="en-US" altLang="de-DE" sz="2400" dirty="0">
              <a:solidFill>
                <a:schemeClr val="tx1"/>
              </a:solidFill>
            </a:endParaRPr>
          </a:p>
          <a:p>
            <a:pPr algn="l" eaLnBrk="1">
              <a:spcBef>
                <a:spcPts val="400"/>
              </a:spcBef>
              <a:buClr>
                <a:srgbClr val="2DA2BF"/>
              </a:buClr>
              <a:buSzPct val="150000"/>
              <a:buFont typeface="Arial" panose="020B0604020202020204" pitchFamily="34" charset="0"/>
              <a:buChar char="•"/>
              <a:defRPr/>
            </a:pPr>
            <a:endParaRPr lang="en-US" altLang="de-DE" sz="2700" dirty="0">
              <a:solidFill>
                <a:schemeClr val="tx1"/>
              </a:solidFill>
            </a:endParaRPr>
          </a:p>
        </p:txBody>
      </p:sp>
      <p:sp>
        <p:nvSpPr>
          <p:cNvPr id="4" name="Textfeld 3">
            <a:extLst>
              <a:ext uri="{FF2B5EF4-FFF2-40B4-BE49-F238E27FC236}">
                <a16:creationId xmlns:a16="http://schemas.microsoft.com/office/drawing/2014/main" xmlns="" id="{5215E4D3-B0E6-EEEC-EBCE-CB62D373B1FD}"/>
              </a:ext>
            </a:extLst>
          </p:cNvPr>
          <p:cNvSpPr txBox="1"/>
          <p:nvPr/>
        </p:nvSpPr>
        <p:spPr>
          <a:xfrm>
            <a:off x="611188" y="554038"/>
            <a:ext cx="7924800" cy="708025"/>
          </a:xfrm>
          <a:prstGeom prst="rect">
            <a:avLst/>
          </a:prstGeom>
          <a:noFill/>
        </p:spPr>
        <p:txBody>
          <a:bodyPr>
            <a:spAutoFit/>
          </a:bodyPr>
          <a:lstStyle/>
          <a:p>
            <a:pPr>
              <a:defRPr/>
            </a:pPr>
            <a:r>
              <a:rPr lang="en-US" sz="4000" dirty="0">
                <a:solidFill>
                  <a:srgbClr val="CC6600"/>
                </a:solidFill>
                <a:effectLst>
                  <a:outerShdw blurRad="38100" dist="38100" dir="2700000" algn="tl">
                    <a:srgbClr val="000000">
                      <a:alpha val="43137"/>
                    </a:srgbClr>
                  </a:outerShdw>
                </a:effectLst>
                <a:latin typeface="Lucida Sans" panose="020B0602030504020204" pitchFamily="34" charset="0"/>
              </a:rPr>
              <a:t>Breed standard</a:t>
            </a:r>
          </a:p>
        </p:txBody>
      </p:sp>
      <p:pic>
        <p:nvPicPr>
          <p:cNvPr id="3" name="Grafik 2" descr="Ein Bild, das Gras, draußen, Säugetier, Tier enthält.&#10;&#10;Automatisch generierte Beschreibung">
            <a:extLst>
              <a:ext uri="{FF2B5EF4-FFF2-40B4-BE49-F238E27FC236}">
                <a16:creationId xmlns:a16="http://schemas.microsoft.com/office/drawing/2014/main" xmlns="" id="{2F1C756C-C72E-ED76-1A23-FBAE430B7D9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838" y="1700213"/>
            <a:ext cx="5543550"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5" descr="Ein Bild, das Gras, draußen, Säugetier, Hund enthält.&#10;&#10;Automatisch generierte Beschreibung">
            <a:extLst>
              <a:ext uri="{FF2B5EF4-FFF2-40B4-BE49-F238E27FC236}">
                <a16:creationId xmlns:a16="http://schemas.microsoft.com/office/drawing/2014/main" xmlns="" id="{AEE605D9-39EB-2544-9B4A-AC57E9C3160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2113" y="2492375"/>
            <a:ext cx="5543550"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
      <a:dk1>
        <a:srgbClr val="000000"/>
      </a:dk1>
      <a:lt1>
        <a:srgbClr val="FFFFFF"/>
      </a:lt1>
      <a:dk2>
        <a:srgbClr val="A7A7A7"/>
      </a:dk2>
      <a:lt2>
        <a:srgbClr val="535353"/>
      </a:lt2>
      <a:accent1>
        <a:srgbClr val="2DA2BF"/>
      </a:accent1>
      <a:accent2>
        <a:srgbClr val="DA1F28"/>
      </a:accent2>
      <a:accent3>
        <a:srgbClr val="FFFFFF"/>
      </a:accent3>
      <a:accent4>
        <a:srgbClr val="000000"/>
      </a:accent4>
      <a:accent5>
        <a:srgbClr val="ADCEDC"/>
      </a:accent5>
      <a:accent6>
        <a:srgbClr val="C51B23"/>
      </a:accent6>
      <a:hlink>
        <a:srgbClr val="0000FF"/>
      </a:hlink>
      <a:folHlink>
        <a:srgbClr val="FF00FF"/>
      </a:folHlink>
    </a:clrScheme>
    <a:fontScheme name="Kantoorthema">
      <a:majorFont>
        <a:latin typeface="Helvetica"/>
        <a:ea typeface="Helvetica"/>
        <a:cs typeface="Helvetica"/>
      </a:majorFont>
      <a:minorFont>
        <a:latin typeface="Helvetica"/>
        <a:ea typeface="Helvetica"/>
        <a:cs typeface="Helvetic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2DA2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2DA2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2.xml><?xml version="1.0" encoding="utf-8"?>
<a:theme xmlns:a="http://schemas.openxmlformats.org/drawingml/2006/main" name="Kantoorthema">
  <a:themeElements>
    <a:clrScheme name="">
      <a:dk1>
        <a:srgbClr val="572E2D"/>
      </a:dk1>
      <a:lt1>
        <a:srgbClr val="2A5657"/>
      </a:lt1>
      <a:dk2>
        <a:srgbClr val="A7A7A7"/>
      </a:dk2>
      <a:lt2>
        <a:srgbClr val="535353"/>
      </a:lt2>
      <a:accent1>
        <a:srgbClr val="2DA2BF"/>
      </a:accent1>
      <a:accent2>
        <a:srgbClr val="DA1F28"/>
      </a:accent2>
      <a:accent3>
        <a:srgbClr val="ACB4B4"/>
      </a:accent3>
      <a:accent4>
        <a:srgbClr val="492625"/>
      </a:accent4>
      <a:accent5>
        <a:srgbClr val="ADCEDC"/>
      </a:accent5>
      <a:accent6>
        <a:srgbClr val="C51B23"/>
      </a:accent6>
      <a:hlink>
        <a:srgbClr val="0000FF"/>
      </a:hlink>
      <a:folHlink>
        <a:srgbClr val="FF00F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Bildschirmpräsentation (4:3)</PresentationFormat>
  <Paragraphs>132</Paragraphs>
  <Slides>27</Slides>
  <Notes>9</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1_Kantoorthema</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John</dc:creator>
  <cp:lastModifiedBy>Admin</cp:lastModifiedBy>
  <cp:revision>97</cp:revision>
  <dcterms:modified xsi:type="dcterms:W3CDTF">2025-02-15T17:11:42Z</dcterms:modified>
</cp:coreProperties>
</file>