
<file path=[Content_Types].xml><?xml version="1.0" encoding="utf-8"?>
<Types xmlns="http://schemas.openxmlformats.org/package/2006/content-types">
  <Default Extension="emf" ContentType="image/x-emf"/>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9"/>
  </p:notesMasterIdLst>
  <p:sldIdLst>
    <p:sldId id="353" r:id="rId2"/>
    <p:sldId id="362" r:id="rId3"/>
    <p:sldId id="360" r:id="rId4"/>
    <p:sldId id="311" r:id="rId5"/>
    <p:sldId id="298" r:id="rId6"/>
    <p:sldId id="303" r:id="rId7"/>
    <p:sldId id="363" r:id="rId8"/>
    <p:sldId id="417" r:id="rId9"/>
    <p:sldId id="364" r:id="rId10"/>
    <p:sldId id="365" r:id="rId11"/>
    <p:sldId id="410" r:id="rId12"/>
    <p:sldId id="367" r:id="rId13"/>
    <p:sldId id="368" r:id="rId14"/>
    <p:sldId id="369" r:id="rId15"/>
    <p:sldId id="411" r:id="rId16"/>
    <p:sldId id="412" r:id="rId17"/>
    <p:sldId id="371" r:id="rId18"/>
    <p:sldId id="414" r:id="rId19"/>
    <p:sldId id="361" r:id="rId20"/>
    <p:sldId id="372" r:id="rId21"/>
    <p:sldId id="399" r:id="rId22"/>
    <p:sldId id="373" r:id="rId23"/>
    <p:sldId id="374" r:id="rId24"/>
    <p:sldId id="415" r:id="rId25"/>
    <p:sldId id="376" r:id="rId26"/>
    <p:sldId id="377" r:id="rId27"/>
    <p:sldId id="378" r:id="rId28"/>
    <p:sldId id="379" r:id="rId29"/>
    <p:sldId id="400" r:id="rId30"/>
    <p:sldId id="380" r:id="rId31"/>
    <p:sldId id="381" r:id="rId32"/>
    <p:sldId id="382" r:id="rId33"/>
    <p:sldId id="384" r:id="rId34"/>
    <p:sldId id="401" r:id="rId35"/>
    <p:sldId id="402" r:id="rId36"/>
    <p:sldId id="385" r:id="rId37"/>
    <p:sldId id="386" r:id="rId38"/>
    <p:sldId id="387" r:id="rId39"/>
    <p:sldId id="388" r:id="rId40"/>
    <p:sldId id="389" r:id="rId41"/>
    <p:sldId id="416" r:id="rId42"/>
    <p:sldId id="406" r:id="rId43"/>
    <p:sldId id="407" r:id="rId44"/>
    <p:sldId id="408" r:id="rId45"/>
    <p:sldId id="403" r:id="rId46"/>
    <p:sldId id="404" r:id="rId47"/>
    <p:sldId id="405" r:id="rId48"/>
  </p:sldIdLst>
  <p:sldSz cx="12192000" cy="6858000"/>
  <p:notesSz cx="7315200" cy="9601200"/>
  <p:defaultTextStyle>
    <a:defPPr>
      <a:defRPr lang="es-P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9FF"/>
    <a:srgbClr val="9C9154"/>
    <a:srgbClr val="9D9155"/>
    <a:srgbClr val="9D9154"/>
    <a:srgbClr val="999050"/>
    <a:srgbClr val="1A467D"/>
    <a:srgbClr val="3780C7"/>
    <a:srgbClr val="0B4EA5"/>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00" autoAdjust="0"/>
    <p:restoredTop sz="94660"/>
  </p:normalViewPr>
  <p:slideViewPr>
    <p:cSldViewPr snapToGrid="0">
      <p:cViewPr varScale="1">
        <p:scale>
          <a:sx n="105" d="100"/>
          <a:sy n="105" d="100"/>
        </p:scale>
        <p:origin x="280" y="200"/>
      </p:cViewPr>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3170238" cy="481013"/>
          </a:xfrm>
          <a:prstGeom prst="rect">
            <a:avLst/>
          </a:prstGeom>
        </p:spPr>
        <p:txBody>
          <a:bodyPr vert="horz" lIns="91440" tIns="45720" rIns="91440" bIns="45720" rtlCol="0"/>
          <a:lstStyle>
            <a:lvl1pPr algn="l">
              <a:defRPr sz="1200"/>
            </a:lvl1pPr>
          </a:lstStyle>
          <a:p>
            <a:endParaRPr lang="es-PE"/>
          </a:p>
        </p:txBody>
      </p:sp>
      <p:sp>
        <p:nvSpPr>
          <p:cNvPr id="3" name="Marcador de fecha 2"/>
          <p:cNvSpPr>
            <a:spLocks noGrp="1"/>
          </p:cNvSpPr>
          <p:nvPr>
            <p:ph type="dt" idx="1"/>
          </p:nvPr>
        </p:nvSpPr>
        <p:spPr>
          <a:xfrm>
            <a:off x="4143375" y="0"/>
            <a:ext cx="3170238" cy="481013"/>
          </a:xfrm>
          <a:prstGeom prst="rect">
            <a:avLst/>
          </a:prstGeom>
        </p:spPr>
        <p:txBody>
          <a:bodyPr vert="horz" lIns="91440" tIns="45720" rIns="91440" bIns="45720" rtlCol="0"/>
          <a:lstStyle>
            <a:lvl1pPr algn="r">
              <a:defRPr sz="1200"/>
            </a:lvl1pPr>
          </a:lstStyle>
          <a:p>
            <a:fld id="{9D275D9C-ADED-48D2-B306-3726465DB1B3}" type="datetimeFigureOut">
              <a:rPr lang="es-PE" smtClean="0"/>
              <a:t>22/10/20</a:t>
            </a:fld>
            <a:endParaRPr lang="es-PE"/>
          </a:p>
        </p:txBody>
      </p:sp>
      <p:sp>
        <p:nvSpPr>
          <p:cNvPr id="4" name="Marcador de imagen de diapositiva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1440" tIns="45720" rIns="91440" bIns="45720" rtlCol="0" anchor="ctr"/>
          <a:lstStyle/>
          <a:p>
            <a:endParaRPr lang="es-PE"/>
          </a:p>
        </p:txBody>
      </p:sp>
      <p:sp>
        <p:nvSpPr>
          <p:cNvPr id="5" name="Marcador de notas 4"/>
          <p:cNvSpPr>
            <a:spLocks noGrp="1"/>
          </p:cNvSpPr>
          <p:nvPr>
            <p:ph type="body" sz="quarter" idx="3"/>
          </p:nvPr>
        </p:nvSpPr>
        <p:spPr>
          <a:xfrm>
            <a:off x="731838" y="4621213"/>
            <a:ext cx="5851525" cy="3779837"/>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6" name="Marcador de pie de página 5"/>
          <p:cNvSpPr>
            <a:spLocks noGrp="1"/>
          </p:cNvSpPr>
          <p:nvPr>
            <p:ph type="ftr" sz="quarter" idx="4"/>
          </p:nvPr>
        </p:nvSpPr>
        <p:spPr>
          <a:xfrm>
            <a:off x="0" y="9120188"/>
            <a:ext cx="3170238" cy="481012"/>
          </a:xfrm>
          <a:prstGeom prst="rect">
            <a:avLst/>
          </a:prstGeom>
        </p:spPr>
        <p:txBody>
          <a:bodyPr vert="horz" lIns="91440" tIns="45720" rIns="91440" bIns="45720" rtlCol="0" anchor="b"/>
          <a:lstStyle>
            <a:lvl1pPr algn="l">
              <a:defRPr sz="1200"/>
            </a:lvl1pPr>
          </a:lstStyle>
          <a:p>
            <a:endParaRPr lang="es-PE"/>
          </a:p>
        </p:txBody>
      </p:sp>
      <p:sp>
        <p:nvSpPr>
          <p:cNvPr id="7" name="Marcador de número de diapositiva 6"/>
          <p:cNvSpPr>
            <a:spLocks noGrp="1"/>
          </p:cNvSpPr>
          <p:nvPr>
            <p:ph type="sldNum" sz="quarter" idx="5"/>
          </p:nvPr>
        </p:nvSpPr>
        <p:spPr>
          <a:xfrm>
            <a:off x="4143375" y="9120188"/>
            <a:ext cx="3170238" cy="481012"/>
          </a:xfrm>
          <a:prstGeom prst="rect">
            <a:avLst/>
          </a:prstGeom>
        </p:spPr>
        <p:txBody>
          <a:bodyPr vert="horz" lIns="91440" tIns="45720" rIns="91440" bIns="45720" rtlCol="0" anchor="b"/>
          <a:lstStyle>
            <a:lvl1pPr algn="r">
              <a:defRPr sz="1200"/>
            </a:lvl1pPr>
          </a:lstStyle>
          <a:p>
            <a:fld id="{F40E8CA8-BA19-4206-B5E8-23D9AD420FBB}" type="slidenum">
              <a:rPr lang="es-PE" smtClean="0"/>
              <a:t>‹Nº›</a:t>
            </a:fld>
            <a:endParaRPr lang="es-PE"/>
          </a:p>
        </p:txBody>
      </p:sp>
    </p:spTree>
    <p:extLst>
      <p:ext uri="{BB962C8B-B14F-4D97-AF65-F5344CB8AC3E}">
        <p14:creationId xmlns:p14="http://schemas.microsoft.com/office/powerpoint/2010/main" val="36837118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5"/>
          </p:nvPr>
        </p:nvSpPr>
        <p:spPr/>
        <p:txBody>
          <a:bodyPr/>
          <a:lstStyle/>
          <a:p>
            <a:fld id="{40A98443-9F06-2849-A879-B88F9167348F}" type="slidenum">
              <a:rPr lang="es-PE" smtClean="0"/>
              <a:t>6</a:t>
            </a:fld>
            <a:endParaRPr lang="es-PE"/>
          </a:p>
        </p:txBody>
      </p:sp>
    </p:spTree>
    <p:extLst>
      <p:ext uri="{BB962C8B-B14F-4D97-AF65-F5344CB8AC3E}">
        <p14:creationId xmlns:p14="http://schemas.microsoft.com/office/powerpoint/2010/main" val="19742007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A98443-9F06-2849-A879-B88F9167348F}" type="slidenum">
              <a:rPr kumimoji="0" lang="es-P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s-P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43721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5"/>
          </p:nvPr>
        </p:nvSpPr>
        <p:spPr/>
        <p:txBody>
          <a:bodyPr/>
          <a:lstStyle/>
          <a:p>
            <a:fld id="{40A98443-9F06-2849-A879-B88F9167348F}" type="slidenum">
              <a:rPr lang="es-PE" smtClean="0"/>
              <a:t>17</a:t>
            </a:fld>
            <a:endParaRPr lang="es-PE"/>
          </a:p>
        </p:txBody>
      </p:sp>
    </p:spTree>
    <p:extLst>
      <p:ext uri="{BB962C8B-B14F-4D97-AF65-F5344CB8AC3E}">
        <p14:creationId xmlns:p14="http://schemas.microsoft.com/office/powerpoint/2010/main" val="15223161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5"/>
          </p:nvPr>
        </p:nvSpPr>
        <p:spPr/>
        <p:txBody>
          <a:bodyPr/>
          <a:lstStyle/>
          <a:p>
            <a:fld id="{40A98443-9F06-2849-A879-B88F9167348F}" type="slidenum">
              <a:rPr lang="es-PE" smtClean="0"/>
              <a:t>7</a:t>
            </a:fld>
            <a:endParaRPr lang="es-PE"/>
          </a:p>
        </p:txBody>
      </p:sp>
    </p:spTree>
    <p:extLst>
      <p:ext uri="{BB962C8B-B14F-4D97-AF65-F5344CB8AC3E}">
        <p14:creationId xmlns:p14="http://schemas.microsoft.com/office/powerpoint/2010/main" val="15218782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A98443-9F06-2849-A879-B88F9167348F}" type="slidenum">
              <a:rPr kumimoji="0" lang="es-P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s-P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09346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5"/>
          </p:nvPr>
        </p:nvSpPr>
        <p:spPr/>
        <p:txBody>
          <a:bodyPr/>
          <a:lstStyle/>
          <a:p>
            <a:fld id="{40A98443-9F06-2849-A879-B88F9167348F}" type="slidenum">
              <a:rPr lang="es-PE" smtClean="0"/>
              <a:t>9</a:t>
            </a:fld>
            <a:endParaRPr lang="es-PE"/>
          </a:p>
        </p:txBody>
      </p:sp>
    </p:spTree>
    <p:extLst>
      <p:ext uri="{BB962C8B-B14F-4D97-AF65-F5344CB8AC3E}">
        <p14:creationId xmlns:p14="http://schemas.microsoft.com/office/powerpoint/2010/main" val="18528852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5"/>
          </p:nvPr>
        </p:nvSpPr>
        <p:spPr/>
        <p:txBody>
          <a:bodyPr/>
          <a:lstStyle/>
          <a:p>
            <a:fld id="{40A98443-9F06-2849-A879-B88F9167348F}" type="slidenum">
              <a:rPr lang="es-PE" smtClean="0"/>
              <a:t>10</a:t>
            </a:fld>
            <a:endParaRPr lang="es-PE"/>
          </a:p>
        </p:txBody>
      </p:sp>
    </p:spTree>
    <p:extLst>
      <p:ext uri="{BB962C8B-B14F-4D97-AF65-F5344CB8AC3E}">
        <p14:creationId xmlns:p14="http://schemas.microsoft.com/office/powerpoint/2010/main" val="28112152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A98443-9F06-2849-A879-B88F9167348F}" type="slidenum">
              <a:rPr kumimoji="0" lang="es-P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s-P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44952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5"/>
          </p:nvPr>
        </p:nvSpPr>
        <p:spPr/>
        <p:txBody>
          <a:bodyPr/>
          <a:lstStyle/>
          <a:p>
            <a:fld id="{40A98443-9F06-2849-A879-B88F9167348F}" type="slidenum">
              <a:rPr lang="es-PE" smtClean="0"/>
              <a:t>12</a:t>
            </a:fld>
            <a:endParaRPr lang="es-PE"/>
          </a:p>
        </p:txBody>
      </p:sp>
    </p:spTree>
    <p:extLst>
      <p:ext uri="{BB962C8B-B14F-4D97-AF65-F5344CB8AC3E}">
        <p14:creationId xmlns:p14="http://schemas.microsoft.com/office/powerpoint/2010/main" val="31806810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5"/>
          </p:nvPr>
        </p:nvSpPr>
        <p:spPr/>
        <p:txBody>
          <a:bodyPr/>
          <a:lstStyle/>
          <a:p>
            <a:fld id="{40A98443-9F06-2849-A879-B88F9167348F}" type="slidenum">
              <a:rPr lang="es-PE" smtClean="0"/>
              <a:t>13</a:t>
            </a:fld>
            <a:endParaRPr lang="es-PE"/>
          </a:p>
        </p:txBody>
      </p:sp>
    </p:spTree>
    <p:extLst>
      <p:ext uri="{BB962C8B-B14F-4D97-AF65-F5344CB8AC3E}">
        <p14:creationId xmlns:p14="http://schemas.microsoft.com/office/powerpoint/2010/main" val="15656136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5"/>
          </p:nvPr>
        </p:nvSpPr>
        <p:spPr/>
        <p:txBody>
          <a:bodyPr/>
          <a:lstStyle/>
          <a:p>
            <a:fld id="{40A98443-9F06-2849-A879-B88F9167348F}" type="slidenum">
              <a:rPr lang="es-PE" smtClean="0"/>
              <a:t>14</a:t>
            </a:fld>
            <a:endParaRPr lang="es-PE"/>
          </a:p>
        </p:txBody>
      </p:sp>
    </p:spTree>
    <p:extLst>
      <p:ext uri="{BB962C8B-B14F-4D97-AF65-F5344CB8AC3E}">
        <p14:creationId xmlns:p14="http://schemas.microsoft.com/office/powerpoint/2010/main" val="39049999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4D6E745-BAE7-4E92-8641-EF780632214D}"/>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PE"/>
          </a:p>
        </p:txBody>
      </p:sp>
      <p:sp>
        <p:nvSpPr>
          <p:cNvPr id="3" name="Subtítulo 2">
            <a:extLst>
              <a:ext uri="{FF2B5EF4-FFF2-40B4-BE49-F238E27FC236}">
                <a16:creationId xmlns:a16="http://schemas.microsoft.com/office/drawing/2014/main" id="{BFB3BB6D-5F84-4D23-8A4E-A20F2D81BC4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endParaRPr lang="es-PE"/>
          </a:p>
        </p:txBody>
      </p:sp>
      <p:sp>
        <p:nvSpPr>
          <p:cNvPr id="4" name="Marcador de fecha 3">
            <a:extLst>
              <a:ext uri="{FF2B5EF4-FFF2-40B4-BE49-F238E27FC236}">
                <a16:creationId xmlns:a16="http://schemas.microsoft.com/office/drawing/2014/main" id="{D66F8F72-D3B0-4587-93A6-81FD29103633}"/>
              </a:ext>
            </a:extLst>
          </p:cNvPr>
          <p:cNvSpPr>
            <a:spLocks noGrp="1"/>
          </p:cNvSpPr>
          <p:nvPr>
            <p:ph type="dt" sz="half" idx="10"/>
          </p:nvPr>
        </p:nvSpPr>
        <p:spPr/>
        <p:txBody>
          <a:bodyPr/>
          <a:lstStyle/>
          <a:p>
            <a:fld id="{72BE2318-8186-4F4E-8FB7-F47601059732}" type="datetimeFigureOut">
              <a:rPr lang="es-PE" smtClean="0"/>
              <a:t>22/10/20</a:t>
            </a:fld>
            <a:endParaRPr lang="es-PE"/>
          </a:p>
        </p:txBody>
      </p:sp>
      <p:sp>
        <p:nvSpPr>
          <p:cNvPr id="5" name="Marcador de pie de página 4">
            <a:extLst>
              <a:ext uri="{FF2B5EF4-FFF2-40B4-BE49-F238E27FC236}">
                <a16:creationId xmlns:a16="http://schemas.microsoft.com/office/drawing/2014/main" id="{A5E6D921-5E7A-4FBC-9DFE-F13BA05A2B6A}"/>
              </a:ext>
            </a:extLst>
          </p:cNvPr>
          <p:cNvSpPr>
            <a:spLocks noGrp="1"/>
          </p:cNvSpPr>
          <p:nvPr>
            <p:ph type="ftr" sz="quarter" idx="11"/>
          </p:nvPr>
        </p:nvSpPr>
        <p:spPr/>
        <p:txBody>
          <a:bodyPr/>
          <a:lstStyle/>
          <a:p>
            <a:endParaRPr lang="es-PE"/>
          </a:p>
        </p:txBody>
      </p:sp>
      <p:sp>
        <p:nvSpPr>
          <p:cNvPr id="6" name="Marcador de número de diapositiva 5">
            <a:extLst>
              <a:ext uri="{FF2B5EF4-FFF2-40B4-BE49-F238E27FC236}">
                <a16:creationId xmlns:a16="http://schemas.microsoft.com/office/drawing/2014/main" id="{57EE60D2-0196-4D4B-800E-DB62C787A43E}"/>
              </a:ext>
            </a:extLst>
          </p:cNvPr>
          <p:cNvSpPr>
            <a:spLocks noGrp="1"/>
          </p:cNvSpPr>
          <p:nvPr>
            <p:ph type="sldNum" sz="quarter" idx="12"/>
          </p:nvPr>
        </p:nvSpPr>
        <p:spPr/>
        <p:txBody>
          <a:bodyPr/>
          <a:lstStyle/>
          <a:p>
            <a:fld id="{54135AD6-E5D3-463B-BCAC-C4B745C0A093}" type="slidenum">
              <a:rPr lang="es-PE" smtClean="0"/>
              <a:t>‹Nº›</a:t>
            </a:fld>
            <a:endParaRPr lang="es-PE"/>
          </a:p>
        </p:txBody>
      </p:sp>
    </p:spTree>
    <p:extLst>
      <p:ext uri="{BB962C8B-B14F-4D97-AF65-F5344CB8AC3E}">
        <p14:creationId xmlns:p14="http://schemas.microsoft.com/office/powerpoint/2010/main" val="11850994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8A71C40-63F4-4C8C-9487-6941B96E693B}"/>
              </a:ext>
            </a:extLst>
          </p:cNvPr>
          <p:cNvSpPr>
            <a:spLocks noGrp="1"/>
          </p:cNvSpPr>
          <p:nvPr>
            <p:ph type="title"/>
          </p:nvPr>
        </p:nvSpPr>
        <p:spPr/>
        <p:txBody>
          <a:bodyPr/>
          <a:lstStyle/>
          <a:p>
            <a:r>
              <a:rPr lang="es-ES"/>
              <a:t>Haga clic para modificar el estilo de título del patrón</a:t>
            </a:r>
            <a:endParaRPr lang="es-PE"/>
          </a:p>
        </p:txBody>
      </p:sp>
      <p:sp>
        <p:nvSpPr>
          <p:cNvPr id="3" name="Marcador de texto vertical 2">
            <a:extLst>
              <a:ext uri="{FF2B5EF4-FFF2-40B4-BE49-F238E27FC236}">
                <a16:creationId xmlns:a16="http://schemas.microsoft.com/office/drawing/2014/main" id="{7C39DE03-4C97-46F7-896A-7420920CF338}"/>
              </a:ext>
            </a:extLst>
          </p:cNvPr>
          <p:cNvSpPr>
            <a:spLocks noGrp="1"/>
          </p:cNvSpPr>
          <p:nvPr>
            <p:ph type="body" orient="vert" idx="1"/>
          </p:nvPr>
        </p:nvSpPr>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fecha 3">
            <a:extLst>
              <a:ext uri="{FF2B5EF4-FFF2-40B4-BE49-F238E27FC236}">
                <a16:creationId xmlns:a16="http://schemas.microsoft.com/office/drawing/2014/main" id="{5E054EB8-F97D-40AC-9BC4-1B69DF0694E7}"/>
              </a:ext>
            </a:extLst>
          </p:cNvPr>
          <p:cNvSpPr>
            <a:spLocks noGrp="1"/>
          </p:cNvSpPr>
          <p:nvPr>
            <p:ph type="dt" sz="half" idx="10"/>
          </p:nvPr>
        </p:nvSpPr>
        <p:spPr/>
        <p:txBody>
          <a:bodyPr/>
          <a:lstStyle/>
          <a:p>
            <a:fld id="{72BE2318-8186-4F4E-8FB7-F47601059732}" type="datetimeFigureOut">
              <a:rPr lang="es-PE" smtClean="0"/>
              <a:t>22/10/20</a:t>
            </a:fld>
            <a:endParaRPr lang="es-PE"/>
          </a:p>
        </p:txBody>
      </p:sp>
      <p:sp>
        <p:nvSpPr>
          <p:cNvPr id="5" name="Marcador de pie de página 4">
            <a:extLst>
              <a:ext uri="{FF2B5EF4-FFF2-40B4-BE49-F238E27FC236}">
                <a16:creationId xmlns:a16="http://schemas.microsoft.com/office/drawing/2014/main" id="{8F360463-8B14-4B97-8364-BA0D28D06B82}"/>
              </a:ext>
            </a:extLst>
          </p:cNvPr>
          <p:cNvSpPr>
            <a:spLocks noGrp="1"/>
          </p:cNvSpPr>
          <p:nvPr>
            <p:ph type="ftr" sz="quarter" idx="11"/>
          </p:nvPr>
        </p:nvSpPr>
        <p:spPr/>
        <p:txBody>
          <a:bodyPr/>
          <a:lstStyle/>
          <a:p>
            <a:endParaRPr lang="es-PE"/>
          </a:p>
        </p:txBody>
      </p:sp>
      <p:sp>
        <p:nvSpPr>
          <p:cNvPr id="6" name="Marcador de número de diapositiva 5">
            <a:extLst>
              <a:ext uri="{FF2B5EF4-FFF2-40B4-BE49-F238E27FC236}">
                <a16:creationId xmlns:a16="http://schemas.microsoft.com/office/drawing/2014/main" id="{ABAF152F-161F-49CB-9C28-301507EFECD4}"/>
              </a:ext>
            </a:extLst>
          </p:cNvPr>
          <p:cNvSpPr>
            <a:spLocks noGrp="1"/>
          </p:cNvSpPr>
          <p:nvPr>
            <p:ph type="sldNum" sz="quarter" idx="12"/>
          </p:nvPr>
        </p:nvSpPr>
        <p:spPr/>
        <p:txBody>
          <a:bodyPr/>
          <a:lstStyle/>
          <a:p>
            <a:fld id="{54135AD6-E5D3-463B-BCAC-C4B745C0A093}" type="slidenum">
              <a:rPr lang="es-PE" smtClean="0"/>
              <a:t>‹Nº›</a:t>
            </a:fld>
            <a:endParaRPr lang="es-PE"/>
          </a:p>
        </p:txBody>
      </p:sp>
    </p:spTree>
    <p:extLst>
      <p:ext uri="{BB962C8B-B14F-4D97-AF65-F5344CB8AC3E}">
        <p14:creationId xmlns:p14="http://schemas.microsoft.com/office/powerpoint/2010/main" val="22561617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40467FA4-EC48-4D62-A7D1-054FE940E368}"/>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PE"/>
          </a:p>
        </p:txBody>
      </p:sp>
      <p:sp>
        <p:nvSpPr>
          <p:cNvPr id="3" name="Marcador de texto vertical 2">
            <a:extLst>
              <a:ext uri="{FF2B5EF4-FFF2-40B4-BE49-F238E27FC236}">
                <a16:creationId xmlns:a16="http://schemas.microsoft.com/office/drawing/2014/main" id="{6A65B51D-0B32-4B34-B28D-8DDEDA327639}"/>
              </a:ext>
            </a:extLst>
          </p:cNvPr>
          <p:cNvSpPr>
            <a:spLocks noGrp="1"/>
          </p:cNvSpPr>
          <p:nvPr>
            <p:ph type="body" orient="vert" idx="1"/>
          </p:nvPr>
        </p:nvSpPr>
        <p:spPr>
          <a:xfrm>
            <a:off x="838200" y="365125"/>
            <a:ext cx="7734300" cy="5811838"/>
          </a:xfrm>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fecha 3">
            <a:extLst>
              <a:ext uri="{FF2B5EF4-FFF2-40B4-BE49-F238E27FC236}">
                <a16:creationId xmlns:a16="http://schemas.microsoft.com/office/drawing/2014/main" id="{536AC756-D269-485E-B0CA-281906AB7919}"/>
              </a:ext>
            </a:extLst>
          </p:cNvPr>
          <p:cNvSpPr>
            <a:spLocks noGrp="1"/>
          </p:cNvSpPr>
          <p:nvPr>
            <p:ph type="dt" sz="half" idx="10"/>
          </p:nvPr>
        </p:nvSpPr>
        <p:spPr/>
        <p:txBody>
          <a:bodyPr/>
          <a:lstStyle/>
          <a:p>
            <a:fld id="{72BE2318-8186-4F4E-8FB7-F47601059732}" type="datetimeFigureOut">
              <a:rPr lang="es-PE" smtClean="0"/>
              <a:t>22/10/20</a:t>
            </a:fld>
            <a:endParaRPr lang="es-PE"/>
          </a:p>
        </p:txBody>
      </p:sp>
      <p:sp>
        <p:nvSpPr>
          <p:cNvPr id="5" name="Marcador de pie de página 4">
            <a:extLst>
              <a:ext uri="{FF2B5EF4-FFF2-40B4-BE49-F238E27FC236}">
                <a16:creationId xmlns:a16="http://schemas.microsoft.com/office/drawing/2014/main" id="{87B91E96-25F3-40BE-B36D-A17FE50C82C0}"/>
              </a:ext>
            </a:extLst>
          </p:cNvPr>
          <p:cNvSpPr>
            <a:spLocks noGrp="1"/>
          </p:cNvSpPr>
          <p:nvPr>
            <p:ph type="ftr" sz="quarter" idx="11"/>
          </p:nvPr>
        </p:nvSpPr>
        <p:spPr/>
        <p:txBody>
          <a:bodyPr/>
          <a:lstStyle/>
          <a:p>
            <a:endParaRPr lang="es-PE"/>
          </a:p>
        </p:txBody>
      </p:sp>
      <p:sp>
        <p:nvSpPr>
          <p:cNvPr id="6" name="Marcador de número de diapositiva 5">
            <a:extLst>
              <a:ext uri="{FF2B5EF4-FFF2-40B4-BE49-F238E27FC236}">
                <a16:creationId xmlns:a16="http://schemas.microsoft.com/office/drawing/2014/main" id="{FF19090D-C068-4042-923C-118F3584998D}"/>
              </a:ext>
            </a:extLst>
          </p:cNvPr>
          <p:cNvSpPr>
            <a:spLocks noGrp="1"/>
          </p:cNvSpPr>
          <p:nvPr>
            <p:ph type="sldNum" sz="quarter" idx="12"/>
          </p:nvPr>
        </p:nvSpPr>
        <p:spPr/>
        <p:txBody>
          <a:bodyPr/>
          <a:lstStyle/>
          <a:p>
            <a:fld id="{54135AD6-E5D3-463B-BCAC-C4B745C0A093}" type="slidenum">
              <a:rPr lang="es-PE" smtClean="0"/>
              <a:t>‹Nº›</a:t>
            </a:fld>
            <a:endParaRPr lang="es-PE"/>
          </a:p>
        </p:txBody>
      </p:sp>
    </p:spTree>
    <p:extLst>
      <p:ext uri="{BB962C8B-B14F-4D97-AF65-F5344CB8AC3E}">
        <p14:creationId xmlns:p14="http://schemas.microsoft.com/office/powerpoint/2010/main" val="24772177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BC175EC-482E-476F-AD21-540CFA4EE843}"/>
              </a:ext>
            </a:extLst>
          </p:cNvPr>
          <p:cNvSpPr>
            <a:spLocks noGrp="1"/>
          </p:cNvSpPr>
          <p:nvPr>
            <p:ph type="title"/>
          </p:nvPr>
        </p:nvSpPr>
        <p:spPr/>
        <p:txBody>
          <a:bodyPr/>
          <a:lstStyle/>
          <a:p>
            <a:r>
              <a:rPr lang="es-ES"/>
              <a:t>Haga clic para modificar el estilo de título del patrón</a:t>
            </a:r>
            <a:endParaRPr lang="es-PE"/>
          </a:p>
        </p:txBody>
      </p:sp>
      <p:sp>
        <p:nvSpPr>
          <p:cNvPr id="3" name="Marcador de contenido 2">
            <a:extLst>
              <a:ext uri="{FF2B5EF4-FFF2-40B4-BE49-F238E27FC236}">
                <a16:creationId xmlns:a16="http://schemas.microsoft.com/office/drawing/2014/main" id="{B0239550-E302-4940-A89F-52BED8D0A7A4}"/>
              </a:ext>
            </a:extLst>
          </p:cNvPr>
          <p:cNvSpPr>
            <a:spLocks noGrp="1"/>
          </p:cNvSpPr>
          <p:nvPr>
            <p:ph idx="1"/>
          </p:nvPr>
        </p:nvSpPr>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fecha 3">
            <a:extLst>
              <a:ext uri="{FF2B5EF4-FFF2-40B4-BE49-F238E27FC236}">
                <a16:creationId xmlns:a16="http://schemas.microsoft.com/office/drawing/2014/main" id="{7D6402BF-114F-48D5-86DB-10FB62E12385}"/>
              </a:ext>
            </a:extLst>
          </p:cNvPr>
          <p:cNvSpPr>
            <a:spLocks noGrp="1"/>
          </p:cNvSpPr>
          <p:nvPr>
            <p:ph type="dt" sz="half" idx="10"/>
          </p:nvPr>
        </p:nvSpPr>
        <p:spPr/>
        <p:txBody>
          <a:bodyPr/>
          <a:lstStyle/>
          <a:p>
            <a:fld id="{72BE2318-8186-4F4E-8FB7-F47601059732}" type="datetimeFigureOut">
              <a:rPr lang="es-PE" smtClean="0"/>
              <a:t>22/10/20</a:t>
            </a:fld>
            <a:endParaRPr lang="es-PE"/>
          </a:p>
        </p:txBody>
      </p:sp>
      <p:sp>
        <p:nvSpPr>
          <p:cNvPr id="5" name="Marcador de pie de página 4">
            <a:extLst>
              <a:ext uri="{FF2B5EF4-FFF2-40B4-BE49-F238E27FC236}">
                <a16:creationId xmlns:a16="http://schemas.microsoft.com/office/drawing/2014/main" id="{A93A5A04-379B-46AE-A1AF-3D2EDD8D450E}"/>
              </a:ext>
            </a:extLst>
          </p:cNvPr>
          <p:cNvSpPr>
            <a:spLocks noGrp="1"/>
          </p:cNvSpPr>
          <p:nvPr>
            <p:ph type="ftr" sz="quarter" idx="11"/>
          </p:nvPr>
        </p:nvSpPr>
        <p:spPr/>
        <p:txBody>
          <a:bodyPr/>
          <a:lstStyle/>
          <a:p>
            <a:endParaRPr lang="es-PE"/>
          </a:p>
        </p:txBody>
      </p:sp>
      <p:sp>
        <p:nvSpPr>
          <p:cNvPr id="6" name="Marcador de número de diapositiva 5">
            <a:extLst>
              <a:ext uri="{FF2B5EF4-FFF2-40B4-BE49-F238E27FC236}">
                <a16:creationId xmlns:a16="http://schemas.microsoft.com/office/drawing/2014/main" id="{CC60C45E-5EB8-4E34-B64F-BC4731FE563B}"/>
              </a:ext>
            </a:extLst>
          </p:cNvPr>
          <p:cNvSpPr>
            <a:spLocks noGrp="1"/>
          </p:cNvSpPr>
          <p:nvPr>
            <p:ph type="sldNum" sz="quarter" idx="12"/>
          </p:nvPr>
        </p:nvSpPr>
        <p:spPr/>
        <p:txBody>
          <a:bodyPr/>
          <a:lstStyle/>
          <a:p>
            <a:fld id="{54135AD6-E5D3-463B-BCAC-C4B745C0A093}" type="slidenum">
              <a:rPr lang="es-PE" smtClean="0"/>
              <a:t>‹Nº›</a:t>
            </a:fld>
            <a:endParaRPr lang="es-PE"/>
          </a:p>
        </p:txBody>
      </p:sp>
    </p:spTree>
    <p:extLst>
      <p:ext uri="{BB962C8B-B14F-4D97-AF65-F5344CB8AC3E}">
        <p14:creationId xmlns:p14="http://schemas.microsoft.com/office/powerpoint/2010/main" val="12492180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3227B6A-7722-4634-9B69-D6839F579322}"/>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PE"/>
          </a:p>
        </p:txBody>
      </p:sp>
      <p:sp>
        <p:nvSpPr>
          <p:cNvPr id="3" name="Marcador de texto 2">
            <a:extLst>
              <a:ext uri="{FF2B5EF4-FFF2-40B4-BE49-F238E27FC236}">
                <a16:creationId xmlns:a16="http://schemas.microsoft.com/office/drawing/2014/main" id="{21D0C439-74E8-4767-92AE-E68100145B9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el estilo de texto del patrón</a:t>
            </a:r>
          </a:p>
        </p:txBody>
      </p:sp>
      <p:sp>
        <p:nvSpPr>
          <p:cNvPr id="4" name="Marcador de fecha 3">
            <a:extLst>
              <a:ext uri="{FF2B5EF4-FFF2-40B4-BE49-F238E27FC236}">
                <a16:creationId xmlns:a16="http://schemas.microsoft.com/office/drawing/2014/main" id="{EA3972C3-A49D-41B0-8E9E-8130703C104D}"/>
              </a:ext>
            </a:extLst>
          </p:cNvPr>
          <p:cNvSpPr>
            <a:spLocks noGrp="1"/>
          </p:cNvSpPr>
          <p:nvPr>
            <p:ph type="dt" sz="half" idx="10"/>
          </p:nvPr>
        </p:nvSpPr>
        <p:spPr/>
        <p:txBody>
          <a:bodyPr/>
          <a:lstStyle/>
          <a:p>
            <a:fld id="{72BE2318-8186-4F4E-8FB7-F47601059732}" type="datetimeFigureOut">
              <a:rPr lang="es-PE" smtClean="0"/>
              <a:t>22/10/20</a:t>
            </a:fld>
            <a:endParaRPr lang="es-PE"/>
          </a:p>
        </p:txBody>
      </p:sp>
      <p:sp>
        <p:nvSpPr>
          <p:cNvPr id="5" name="Marcador de pie de página 4">
            <a:extLst>
              <a:ext uri="{FF2B5EF4-FFF2-40B4-BE49-F238E27FC236}">
                <a16:creationId xmlns:a16="http://schemas.microsoft.com/office/drawing/2014/main" id="{AE57EF37-390F-42D7-969E-FE93ECA98DB8}"/>
              </a:ext>
            </a:extLst>
          </p:cNvPr>
          <p:cNvSpPr>
            <a:spLocks noGrp="1"/>
          </p:cNvSpPr>
          <p:nvPr>
            <p:ph type="ftr" sz="quarter" idx="11"/>
          </p:nvPr>
        </p:nvSpPr>
        <p:spPr/>
        <p:txBody>
          <a:bodyPr/>
          <a:lstStyle/>
          <a:p>
            <a:endParaRPr lang="es-PE"/>
          </a:p>
        </p:txBody>
      </p:sp>
      <p:sp>
        <p:nvSpPr>
          <p:cNvPr id="6" name="Marcador de número de diapositiva 5">
            <a:extLst>
              <a:ext uri="{FF2B5EF4-FFF2-40B4-BE49-F238E27FC236}">
                <a16:creationId xmlns:a16="http://schemas.microsoft.com/office/drawing/2014/main" id="{FA4A2669-EE0C-4489-806E-68B95EA8BF59}"/>
              </a:ext>
            </a:extLst>
          </p:cNvPr>
          <p:cNvSpPr>
            <a:spLocks noGrp="1"/>
          </p:cNvSpPr>
          <p:nvPr>
            <p:ph type="sldNum" sz="quarter" idx="12"/>
          </p:nvPr>
        </p:nvSpPr>
        <p:spPr/>
        <p:txBody>
          <a:bodyPr/>
          <a:lstStyle/>
          <a:p>
            <a:fld id="{54135AD6-E5D3-463B-BCAC-C4B745C0A093}" type="slidenum">
              <a:rPr lang="es-PE" smtClean="0"/>
              <a:t>‹Nº›</a:t>
            </a:fld>
            <a:endParaRPr lang="es-PE"/>
          </a:p>
        </p:txBody>
      </p:sp>
    </p:spTree>
    <p:extLst>
      <p:ext uri="{BB962C8B-B14F-4D97-AF65-F5344CB8AC3E}">
        <p14:creationId xmlns:p14="http://schemas.microsoft.com/office/powerpoint/2010/main" val="8265320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475CF14-6FE3-494C-8797-3BFD55E499A7}"/>
              </a:ext>
            </a:extLst>
          </p:cNvPr>
          <p:cNvSpPr>
            <a:spLocks noGrp="1"/>
          </p:cNvSpPr>
          <p:nvPr>
            <p:ph type="title"/>
          </p:nvPr>
        </p:nvSpPr>
        <p:spPr/>
        <p:txBody>
          <a:bodyPr/>
          <a:lstStyle/>
          <a:p>
            <a:r>
              <a:rPr lang="es-ES"/>
              <a:t>Haga clic para modificar el estilo de título del patrón</a:t>
            </a:r>
            <a:endParaRPr lang="es-PE"/>
          </a:p>
        </p:txBody>
      </p:sp>
      <p:sp>
        <p:nvSpPr>
          <p:cNvPr id="3" name="Marcador de contenido 2">
            <a:extLst>
              <a:ext uri="{FF2B5EF4-FFF2-40B4-BE49-F238E27FC236}">
                <a16:creationId xmlns:a16="http://schemas.microsoft.com/office/drawing/2014/main" id="{4CA882E9-D14B-4394-9539-EF9EC9E29C89}"/>
              </a:ext>
            </a:extLst>
          </p:cNvPr>
          <p:cNvSpPr>
            <a:spLocks noGrp="1"/>
          </p:cNvSpPr>
          <p:nvPr>
            <p:ph sz="half" idx="1"/>
          </p:nvPr>
        </p:nvSpPr>
        <p:spPr>
          <a:xfrm>
            <a:off x="838200" y="1825625"/>
            <a:ext cx="51816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contenido 3">
            <a:extLst>
              <a:ext uri="{FF2B5EF4-FFF2-40B4-BE49-F238E27FC236}">
                <a16:creationId xmlns:a16="http://schemas.microsoft.com/office/drawing/2014/main" id="{5F5C614E-C161-47F2-829E-B7A3CAC8EDD9}"/>
              </a:ext>
            </a:extLst>
          </p:cNvPr>
          <p:cNvSpPr>
            <a:spLocks noGrp="1"/>
          </p:cNvSpPr>
          <p:nvPr>
            <p:ph sz="half" idx="2"/>
          </p:nvPr>
        </p:nvSpPr>
        <p:spPr>
          <a:xfrm>
            <a:off x="6172200" y="1825625"/>
            <a:ext cx="51816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5" name="Marcador de fecha 4">
            <a:extLst>
              <a:ext uri="{FF2B5EF4-FFF2-40B4-BE49-F238E27FC236}">
                <a16:creationId xmlns:a16="http://schemas.microsoft.com/office/drawing/2014/main" id="{5B72C850-897D-4649-86E5-D9303A8DA510}"/>
              </a:ext>
            </a:extLst>
          </p:cNvPr>
          <p:cNvSpPr>
            <a:spLocks noGrp="1"/>
          </p:cNvSpPr>
          <p:nvPr>
            <p:ph type="dt" sz="half" idx="10"/>
          </p:nvPr>
        </p:nvSpPr>
        <p:spPr/>
        <p:txBody>
          <a:bodyPr/>
          <a:lstStyle/>
          <a:p>
            <a:fld id="{72BE2318-8186-4F4E-8FB7-F47601059732}" type="datetimeFigureOut">
              <a:rPr lang="es-PE" smtClean="0"/>
              <a:t>22/10/20</a:t>
            </a:fld>
            <a:endParaRPr lang="es-PE"/>
          </a:p>
        </p:txBody>
      </p:sp>
      <p:sp>
        <p:nvSpPr>
          <p:cNvPr id="6" name="Marcador de pie de página 5">
            <a:extLst>
              <a:ext uri="{FF2B5EF4-FFF2-40B4-BE49-F238E27FC236}">
                <a16:creationId xmlns:a16="http://schemas.microsoft.com/office/drawing/2014/main" id="{4167A986-8B94-4015-8C97-30E3C5356469}"/>
              </a:ext>
            </a:extLst>
          </p:cNvPr>
          <p:cNvSpPr>
            <a:spLocks noGrp="1"/>
          </p:cNvSpPr>
          <p:nvPr>
            <p:ph type="ftr" sz="quarter" idx="11"/>
          </p:nvPr>
        </p:nvSpPr>
        <p:spPr/>
        <p:txBody>
          <a:bodyPr/>
          <a:lstStyle/>
          <a:p>
            <a:endParaRPr lang="es-PE"/>
          </a:p>
        </p:txBody>
      </p:sp>
      <p:sp>
        <p:nvSpPr>
          <p:cNvPr id="7" name="Marcador de número de diapositiva 6">
            <a:extLst>
              <a:ext uri="{FF2B5EF4-FFF2-40B4-BE49-F238E27FC236}">
                <a16:creationId xmlns:a16="http://schemas.microsoft.com/office/drawing/2014/main" id="{7360B31D-5512-42EC-9511-84A9B4DBCC70}"/>
              </a:ext>
            </a:extLst>
          </p:cNvPr>
          <p:cNvSpPr>
            <a:spLocks noGrp="1"/>
          </p:cNvSpPr>
          <p:nvPr>
            <p:ph type="sldNum" sz="quarter" idx="12"/>
          </p:nvPr>
        </p:nvSpPr>
        <p:spPr/>
        <p:txBody>
          <a:bodyPr/>
          <a:lstStyle/>
          <a:p>
            <a:fld id="{54135AD6-E5D3-463B-BCAC-C4B745C0A093}" type="slidenum">
              <a:rPr lang="es-PE" smtClean="0"/>
              <a:t>‹Nº›</a:t>
            </a:fld>
            <a:endParaRPr lang="es-PE"/>
          </a:p>
        </p:txBody>
      </p:sp>
    </p:spTree>
    <p:extLst>
      <p:ext uri="{BB962C8B-B14F-4D97-AF65-F5344CB8AC3E}">
        <p14:creationId xmlns:p14="http://schemas.microsoft.com/office/powerpoint/2010/main" val="8198579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BE700F2-13AC-4595-AB45-4F2DD658B99C}"/>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PE"/>
          </a:p>
        </p:txBody>
      </p:sp>
      <p:sp>
        <p:nvSpPr>
          <p:cNvPr id="3" name="Marcador de texto 2">
            <a:extLst>
              <a:ext uri="{FF2B5EF4-FFF2-40B4-BE49-F238E27FC236}">
                <a16:creationId xmlns:a16="http://schemas.microsoft.com/office/drawing/2014/main" id="{8531A956-983A-4783-BF12-55465A28489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4" name="Marcador de contenido 3">
            <a:extLst>
              <a:ext uri="{FF2B5EF4-FFF2-40B4-BE49-F238E27FC236}">
                <a16:creationId xmlns:a16="http://schemas.microsoft.com/office/drawing/2014/main" id="{CCDD006B-1AE5-407C-B074-4CF86E3042A6}"/>
              </a:ext>
            </a:extLst>
          </p:cNvPr>
          <p:cNvSpPr>
            <a:spLocks noGrp="1"/>
          </p:cNvSpPr>
          <p:nvPr>
            <p:ph sz="half" idx="2"/>
          </p:nvPr>
        </p:nvSpPr>
        <p:spPr>
          <a:xfrm>
            <a:off x="839788" y="2505075"/>
            <a:ext cx="5157787"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5" name="Marcador de texto 4">
            <a:extLst>
              <a:ext uri="{FF2B5EF4-FFF2-40B4-BE49-F238E27FC236}">
                <a16:creationId xmlns:a16="http://schemas.microsoft.com/office/drawing/2014/main" id="{385B4B65-0689-48B8-85D5-F15D7C1033F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6" name="Marcador de contenido 5">
            <a:extLst>
              <a:ext uri="{FF2B5EF4-FFF2-40B4-BE49-F238E27FC236}">
                <a16:creationId xmlns:a16="http://schemas.microsoft.com/office/drawing/2014/main" id="{F129AEC0-2E03-451B-A126-81C56D8032F8}"/>
              </a:ext>
            </a:extLst>
          </p:cNvPr>
          <p:cNvSpPr>
            <a:spLocks noGrp="1"/>
          </p:cNvSpPr>
          <p:nvPr>
            <p:ph sz="quarter" idx="4"/>
          </p:nvPr>
        </p:nvSpPr>
        <p:spPr>
          <a:xfrm>
            <a:off x="6172200" y="2505075"/>
            <a:ext cx="5183188"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7" name="Marcador de fecha 6">
            <a:extLst>
              <a:ext uri="{FF2B5EF4-FFF2-40B4-BE49-F238E27FC236}">
                <a16:creationId xmlns:a16="http://schemas.microsoft.com/office/drawing/2014/main" id="{DEBFE2EB-FB14-434F-A3B6-0A6DE3BF86FD}"/>
              </a:ext>
            </a:extLst>
          </p:cNvPr>
          <p:cNvSpPr>
            <a:spLocks noGrp="1"/>
          </p:cNvSpPr>
          <p:nvPr>
            <p:ph type="dt" sz="half" idx="10"/>
          </p:nvPr>
        </p:nvSpPr>
        <p:spPr/>
        <p:txBody>
          <a:bodyPr/>
          <a:lstStyle/>
          <a:p>
            <a:fld id="{72BE2318-8186-4F4E-8FB7-F47601059732}" type="datetimeFigureOut">
              <a:rPr lang="es-PE" smtClean="0"/>
              <a:t>22/10/20</a:t>
            </a:fld>
            <a:endParaRPr lang="es-PE"/>
          </a:p>
        </p:txBody>
      </p:sp>
      <p:sp>
        <p:nvSpPr>
          <p:cNvPr id="8" name="Marcador de pie de página 7">
            <a:extLst>
              <a:ext uri="{FF2B5EF4-FFF2-40B4-BE49-F238E27FC236}">
                <a16:creationId xmlns:a16="http://schemas.microsoft.com/office/drawing/2014/main" id="{B6D2D290-0338-4EB6-B2C1-436A060D2A5D}"/>
              </a:ext>
            </a:extLst>
          </p:cNvPr>
          <p:cNvSpPr>
            <a:spLocks noGrp="1"/>
          </p:cNvSpPr>
          <p:nvPr>
            <p:ph type="ftr" sz="quarter" idx="11"/>
          </p:nvPr>
        </p:nvSpPr>
        <p:spPr/>
        <p:txBody>
          <a:bodyPr/>
          <a:lstStyle/>
          <a:p>
            <a:endParaRPr lang="es-PE"/>
          </a:p>
        </p:txBody>
      </p:sp>
      <p:sp>
        <p:nvSpPr>
          <p:cNvPr id="9" name="Marcador de número de diapositiva 8">
            <a:extLst>
              <a:ext uri="{FF2B5EF4-FFF2-40B4-BE49-F238E27FC236}">
                <a16:creationId xmlns:a16="http://schemas.microsoft.com/office/drawing/2014/main" id="{C3440A53-B8CA-4E4B-82FF-CA61B981F3C1}"/>
              </a:ext>
            </a:extLst>
          </p:cNvPr>
          <p:cNvSpPr>
            <a:spLocks noGrp="1"/>
          </p:cNvSpPr>
          <p:nvPr>
            <p:ph type="sldNum" sz="quarter" idx="12"/>
          </p:nvPr>
        </p:nvSpPr>
        <p:spPr/>
        <p:txBody>
          <a:bodyPr/>
          <a:lstStyle/>
          <a:p>
            <a:fld id="{54135AD6-E5D3-463B-BCAC-C4B745C0A093}" type="slidenum">
              <a:rPr lang="es-PE" smtClean="0"/>
              <a:t>‹Nº›</a:t>
            </a:fld>
            <a:endParaRPr lang="es-PE"/>
          </a:p>
        </p:txBody>
      </p:sp>
    </p:spTree>
    <p:extLst>
      <p:ext uri="{BB962C8B-B14F-4D97-AF65-F5344CB8AC3E}">
        <p14:creationId xmlns:p14="http://schemas.microsoft.com/office/powerpoint/2010/main" val="342543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5A0C121-443D-4BA5-AA62-2CA9E419E8D7}"/>
              </a:ext>
            </a:extLst>
          </p:cNvPr>
          <p:cNvSpPr>
            <a:spLocks noGrp="1"/>
          </p:cNvSpPr>
          <p:nvPr>
            <p:ph type="title"/>
          </p:nvPr>
        </p:nvSpPr>
        <p:spPr/>
        <p:txBody>
          <a:bodyPr/>
          <a:lstStyle/>
          <a:p>
            <a:r>
              <a:rPr lang="es-ES"/>
              <a:t>Haga clic para modificar el estilo de título del patrón</a:t>
            </a:r>
            <a:endParaRPr lang="es-PE"/>
          </a:p>
        </p:txBody>
      </p:sp>
      <p:sp>
        <p:nvSpPr>
          <p:cNvPr id="3" name="Marcador de fecha 2">
            <a:extLst>
              <a:ext uri="{FF2B5EF4-FFF2-40B4-BE49-F238E27FC236}">
                <a16:creationId xmlns:a16="http://schemas.microsoft.com/office/drawing/2014/main" id="{A8908F6C-E574-41ED-A0F4-E3FF3E8D9E94}"/>
              </a:ext>
            </a:extLst>
          </p:cNvPr>
          <p:cNvSpPr>
            <a:spLocks noGrp="1"/>
          </p:cNvSpPr>
          <p:nvPr>
            <p:ph type="dt" sz="half" idx="10"/>
          </p:nvPr>
        </p:nvSpPr>
        <p:spPr/>
        <p:txBody>
          <a:bodyPr/>
          <a:lstStyle/>
          <a:p>
            <a:fld id="{72BE2318-8186-4F4E-8FB7-F47601059732}" type="datetimeFigureOut">
              <a:rPr lang="es-PE" smtClean="0"/>
              <a:t>22/10/20</a:t>
            </a:fld>
            <a:endParaRPr lang="es-PE"/>
          </a:p>
        </p:txBody>
      </p:sp>
      <p:sp>
        <p:nvSpPr>
          <p:cNvPr id="4" name="Marcador de pie de página 3">
            <a:extLst>
              <a:ext uri="{FF2B5EF4-FFF2-40B4-BE49-F238E27FC236}">
                <a16:creationId xmlns:a16="http://schemas.microsoft.com/office/drawing/2014/main" id="{474822C9-5847-46C7-90BD-9F0E51DB6AEF}"/>
              </a:ext>
            </a:extLst>
          </p:cNvPr>
          <p:cNvSpPr>
            <a:spLocks noGrp="1"/>
          </p:cNvSpPr>
          <p:nvPr>
            <p:ph type="ftr" sz="quarter" idx="11"/>
          </p:nvPr>
        </p:nvSpPr>
        <p:spPr/>
        <p:txBody>
          <a:bodyPr/>
          <a:lstStyle/>
          <a:p>
            <a:endParaRPr lang="es-PE"/>
          </a:p>
        </p:txBody>
      </p:sp>
      <p:sp>
        <p:nvSpPr>
          <p:cNvPr id="5" name="Marcador de número de diapositiva 4">
            <a:extLst>
              <a:ext uri="{FF2B5EF4-FFF2-40B4-BE49-F238E27FC236}">
                <a16:creationId xmlns:a16="http://schemas.microsoft.com/office/drawing/2014/main" id="{5C744A7A-C2CE-4E7B-A22B-B379A1D3A0BB}"/>
              </a:ext>
            </a:extLst>
          </p:cNvPr>
          <p:cNvSpPr>
            <a:spLocks noGrp="1"/>
          </p:cNvSpPr>
          <p:nvPr>
            <p:ph type="sldNum" sz="quarter" idx="12"/>
          </p:nvPr>
        </p:nvSpPr>
        <p:spPr/>
        <p:txBody>
          <a:bodyPr/>
          <a:lstStyle/>
          <a:p>
            <a:fld id="{54135AD6-E5D3-463B-BCAC-C4B745C0A093}" type="slidenum">
              <a:rPr lang="es-PE" smtClean="0"/>
              <a:t>‹Nº›</a:t>
            </a:fld>
            <a:endParaRPr lang="es-PE"/>
          </a:p>
        </p:txBody>
      </p:sp>
    </p:spTree>
    <p:extLst>
      <p:ext uri="{BB962C8B-B14F-4D97-AF65-F5344CB8AC3E}">
        <p14:creationId xmlns:p14="http://schemas.microsoft.com/office/powerpoint/2010/main" val="16187261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6323D652-A5DA-4F70-B021-5A7C8B6B014B}"/>
              </a:ext>
            </a:extLst>
          </p:cNvPr>
          <p:cNvSpPr>
            <a:spLocks noGrp="1"/>
          </p:cNvSpPr>
          <p:nvPr>
            <p:ph type="dt" sz="half" idx="10"/>
          </p:nvPr>
        </p:nvSpPr>
        <p:spPr/>
        <p:txBody>
          <a:bodyPr/>
          <a:lstStyle/>
          <a:p>
            <a:fld id="{72BE2318-8186-4F4E-8FB7-F47601059732}" type="datetimeFigureOut">
              <a:rPr lang="es-PE" smtClean="0"/>
              <a:t>22/10/20</a:t>
            </a:fld>
            <a:endParaRPr lang="es-PE"/>
          </a:p>
        </p:txBody>
      </p:sp>
      <p:sp>
        <p:nvSpPr>
          <p:cNvPr id="3" name="Marcador de pie de página 2">
            <a:extLst>
              <a:ext uri="{FF2B5EF4-FFF2-40B4-BE49-F238E27FC236}">
                <a16:creationId xmlns:a16="http://schemas.microsoft.com/office/drawing/2014/main" id="{66AB858E-CE81-46AB-9184-C2E3019B8076}"/>
              </a:ext>
            </a:extLst>
          </p:cNvPr>
          <p:cNvSpPr>
            <a:spLocks noGrp="1"/>
          </p:cNvSpPr>
          <p:nvPr>
            <p:ph type="ftr" sz="quarter" idx="11"/>
          </p:nvPr>
        </p:nvSpPr>
        <p:spPr/>
        <p:txBody>
          <a:bodyPr/>
          <a:lstStyle/>
          <a:p>
            <a:endParaRPr lang="es-PE"/>
          </a:p>
        </p:txBody>
      </p:sp>
      <p:sp>
        <p:nvSpPr>
          <p:cNvPr id="4" name="Marcador de número de diapositiva 3">
            <a:extLst>
              <a:ext uri="{FF2B5EF4-FFF2-40B4-BE49-F238E27FC236}">
                <a16:creationId xmlns:a16="http://schemas.microsoft.com/office/drawing/2014/main" id="{69F334B4-281E-451E-B8E8-2D1266D1FEDF}"/>
              </a:ext>
            </a:extLst>
          </p:cNvPr>
          <p:cNvSpPr>
            <a:spLocks noGrp="1"/>
          </p:cNvSpPr>
          <p:nvPr>
            <p:ph type="sldNum" sz="quarter" idx="12"/>
          </p:nvPr>
        </p:nvSpPr>
        <p:spPr/>
        <p:txBody>
          <a:bodyPr/>
          <a:lstStyle/>
          <a:p>
            <a:fld id="{54135AD6-E5D3-463B-BCAC-C4B745C0A093}" type="slidenum">
              <a:rPr lang="es-PE" smtClean="0"/>
              <a:t>‹Nº›</a:t>
            </a:fld>
            <a:endParaRPr lang="es-PE"/>
          </a:p>
        </p:txBody>
      </p:sp>
    </p:spTree>
    <p:extLst>
      <p:ext uri="{BB962C8B-B14F-4D97-AF65-F5344CB8AC3E}">
        <p14:creationId xmlns:p14="http://schemas.microsoft.com/office/powerpoint/2010/main" val="33630817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0199BED-5F31-47CA-8AB2-6C5E6A13E66F}"/>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PE"/>
          </a:p>
        </p:txBody>
      </p:sp>
      <p:sp>
        <p:nvSpPr>
          <p:cNvPr id="3" name="Marcador de contenido 2">
            <a:extLst>
              <a:ext uri="{FF2B5EF4-FFF2-40B4-BE49-F238E27FC236}">
                <a16:creationId xmlns:a16="http://schemas.microsoft.com/office/drawing/2014/main" id="{ACA3DA1E-F896-492D-BA5A-7C330950D56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texto 3">
            <a:extLst>
              <a:ext uri="{FF2B5EF4-FFF2-40B4-BE49-F238E27FC236}">
                <a16:creationId xmlns:a16="http://schemas.microsoft.com/office/drawing/2014/main" id="{F6CF8CFF-1932-4674-8437-CC302613AB1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Marcador de fecha 4">
            <a:extLst>
              <a:ext uri="{FF2B5EF4-FFF2-40B4-BE49-F238E27FC236}">
                <a16:creationId xmlns:a16="http://schemas.microsoft.com/office/drawing/2014/main" id="{15D6733E-7898-44B7-9B5B-9D4B244D1E83}"/>
              </a:ext>
            </a:extLst>
          </p:cNvPr>
          <p:cNvSpPr>
            <a:spLocks noGrp="1"/>
          </p:cNvSpPr>
          <p:nvPr>
            <p:ph type="dt" sz="half" idx="10"/>
          </p:nvPr>
        </p:nvSpPr>
        <p:spPr/>
        <p:txBody>
          <a:bodyPr/>
          <a:lstStyle/>
          <a:p>
            <a:fld id="{72BE2318-8186-4F4E-8FB7-F47601059732}" type="datetimeFigureOut">
              <a:rPr lang="es-PE" smtClean="0"/>
              <a:t>22/10/20</a:t>
            </a:fld>
            <a:endParaRPr lang="es-PE"/>
          </a:p>
        </p:txBody>
      </p:sp>
      <p:sp>
        <p:nvSpPr>
          <p:cNvPr id="6" name="Marcador de pie de página 5">
            <a:extLst>
              <a:ext uri="{FF2B5EF4-FFF2-40B4-BE49-F238E27FC236}">
                <a16:creationId xmlns:a16="http://schemas.microsoft.com/office/drawing/2014/main" id="{B93576FF-9991-4AD0-B566-E0D9D6D5D0E1}"/>
              </a:ext>
            </a:extLst>
          </p:cNvPr>
          <p:cNvSpPr>
            <a:spLocks noGrp="1"/>
          </p:cNvSpPr>
          <p:nvPr>
            <p:ph type="ftr" sz="quarter" idx="11"/>
          </p:nvPr>
        </p:nvSpPr>
        <p:spPr/>
        <p:txBody>
          <a:bodyPr/>
          <a:lstStyle/>
          <a:p>
            <a:endParaRPr lang="es-PE"/>
          </a:p>
        </p:txBody>
      </p:sp>
      <p:sp>
        <p:nvSpPr>
          <p:cNvPr id="7" name="Marcador de número de diapositiva 6">
            <a:extLst>
              <a:ext uri="{FF2B5EF4-FFF2-40B4-BE49-F238E27FC236}">
                <a16:creationId xmlns:a16="http://schemas.microsoft.com/office/drawing/2014/main" id="{0063F2D0-5D0E-4CCA-9869-F89ADA3536DB}"/>
              </a:ext>
            </a:extLst>
          </p:cNvPr>
          <p:cNvSpPr>
            <a:spLocks noGrp="1"/>
          </p:cNvSpPr>
          <p:nvPr>
            <p:ph type="sldNum" sz="quarter" idx="12"/>
          </p:nvPr>
        </p:nvSpPr>
        <p:spPr/>
        <p:txBody>
          <a:bodyPr/>
          <a:lstStyle/>
          <a:p>
            <a:fld id="{54135AD6-E5D3-463B-BCAC-C4B745C0A093}" type="slidenum">
              <a:rPr lang="es-PE" smtClean="0"/>
              <a:t>‹Nº›</a:t>
            </a:fld>
            <a:endParaRPr lang="es-PE"/>
          </a:p>
        </p:txBody>
      </p:sp>
    </p:spTree>
    <p:extLst>
      <p:ext uri="{BB962C8B-B14F-4D97-AF65-F5344CB8AC3E}">
        <p14:creationId xmlns:p14="http://schemas.microsoft.com/office/powerpoint/2010/main" val="3281613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30F830A-22CE-49F7-BDF6-DDBB98AEBB8D}"/>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PE"/>
          </a:p>
        </p:txBody>
      </p:sp>
      <p:sp>
        <p:nvSpPr>
          <p:cNvPr id="3" name="Marcador de posición de imagen 2">
            <a:extLst>
              <a:ext uri="{FF2B5EF4-FFF2-40B4-BE49-F238E27FC236}">
                <a16:creationId xmlns:a16="http://schemas.microsoft.com/office/drawing/2014/main" id="{A664F2D2-80F3-4E73-B10D-6E6E9DB709A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PE"/>
          </a:p>
        </p:txBody>
      </p:sp>
      <p:sp>
        <p:nvSpPr>
          <p:cNvPr id="4" name="Marcador de texto 3">
            <a:extLst>
              <a:ext uri="{FF2B5EF4-FFF2-40B4-BE49-F238E27FC236}">
                <a16:creationId xmlns:a16="http://schemas.microsoft.com/office/drawing/2014/main" id="{5A8D63D0-4378-417E-BA99-D09F5D895C5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Marcador de fecha 4">
            <a:extLst>
              <a:ext uri="{FF2B5EF4-FFF2-40B4-BE49-F238E27FC236}">
                <a16:creationId xmlns:a16="http://schemas.microsoft.com/office/drawing/2014/main" id="{9EE3B841-6E11-49C8-89AB-9D657D76464A}"/>
              </a:ext>
            </a:extLst>
          </p:cNvPr>
          <p:cNvSpPr>
            <a:spLocks noGrp="1"/>
          </p:cNvSpPr>
          <p:nvPr>
            <p:ph type="dt" sz="half" idx="10"/>
          </p:nvPr>
        </p:nvSpPr>
        <p:spPr/>
        <p:txBody>
          <a:bodyPr/>
          <a:lstStyle/>
          <a:p>
            <a:fld id="{72BE2318-8186-4F4E-8FB7-F47601059732}" type="datetimeFigureOut">
              <a:rPr lang="es-PE" smtClean="0"/>
              <a:t>22/10/20</a:t>
            </a:fld>
            <a:endParaRPr lang="es-PE"/>
          </a:p>
        </p:txBody>
      </p:sp>
      <p:sp>
        <p:nvSpPr>
          <p:cNvPr id="6" name="Marcador de pie de página 5">
            <a:extLst>
              <a:ext uri="{FF2B5EF4-FFF2-40B4-BE49-F238E27FC236}">
                <a16:creationId xmlns:a16="http://schemas.microsoft.com/office/drawing/2014/main" id="{046B7ECC-6583-4F86-923B-87E08A23B917}"/>
              </a:ext>
            </a:extLst>
          </p:cNvPr>
          <p:cNvSpPr>
            <a:spLocks noGrp="1"/>
          </p:cNvSpPr>
          <p:nvPr>
            <p:ph type="ftr" sz="quarter" idx="11"/>
          </p:nvPr>
        </p:nvSpPr>
        <p:spPr/>
        <p:txBody>
          <a:bodyPr/>
          <a:lstStyle/>
          <a:p>
            <a:endParaRPr lang="es-PE"/>
          </a:p>
        </p:txBody>
      </p:sp>
      <p:sp>
        <p:nvSpPr>
          <p:cNvPr id="7" name="Marcador de número de diapositiva 6">
            <a:extLst>
              <a:ext uri="{FF2B5EF4-FFF2-40B4-BE49-F238E27FC236}">
                <a16:creationId xmlns:a16="http://schemas.microsoft.com/office/drawing/2014/main" id="{3538EC6E-F92E-4332-B0D0-3626887BB566}"/>
              </a:ext>
            </a:extLst>
          </p:cNvPr>
          <p:cNvSpPr>
            <a:spLocks noGrp="1"/>
          </p:cNvSpPr>
          <p:nvPr>
            <p:ph type="sldNum" sz="quarter" idx="12"/>
          </p:nvPr>
        </p:nvSpPr>
        <p:spPr/>
        <p:txBody>
          <a:bodyPr/>
          <a:lstStyle/>
          <a:p>
            <a:fld id="{54135AD6-E5D3-463B-BCAC-C4B745C0A093}" type="slidenum">
              <a:rPr lang="es-PE" smtClean="0"/>
              <a:t>‹Nº›</a:t>
            </a:fld>
            <a:endParaRPr lang="es-PE"/>
          </a:p>
        </p:txBody>
      </p:sp>
    </p:spTree>
    <p:extLst>
      <p:ext uri="{BB962C8B-B14F-4D97-AF65-F5344CB8AC3E}">
        <p14:creationId xmlns:p14="http://schemas.microsoft.com/office/powerpoint/2010/main" val="14858254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9528433E-E045-4ABE-B509-010B61D9C30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PE"/>
          </a:p>
        </p:txBody>
      </p:sp>
      <p:sp>
        <p:nvSpPr>
          <p:cNvPr id="3" name="Marcador de texto 2">
            <a:extLst>
              <a:ext uri="{FF2B5EF4-FFF2-40B4-BE49-F238E27FC236}">
                <a16:creationId xmlns:a16="http://schemas.microsoft.com/office/drawing/2014/main" id="{C5BA63D7-F063-4A2C-B4D5-57C5271D1C8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fecha 3">
            <a:extLst>
              <a:ext uri="{FF2B5EF4-FFF2-40B4-BE49-F238E27FC236}">
                <a16:creationId xmlns:a16="http://schemas.microsoft.com/office/drawing/2014/main" id="{D6F6335A-B84C-4E8C-94AB-5A16E608031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BE2318-8186-4F4E-8FB7-F47601059732}" type="datetimeFigureOut">
              <a:rPr lang="es-PE" smtClean="0"/>
              <a:t>22/10/20</a:t>
            </a:fld>
            <a:endParaRPr lang="es-PE"/>
          </a:p>
        </p:txBody>
      </p:sp>
      <p:sp>
        <p:nvSpPr>
          <p:cNvPr id="5" name="Marcador de pie de página 4">
            <a:extLst>
              <a:ext uri="{FF2B5EF4-FFF2-40B4-BE49-F238E27FC236}">
                <a16:creationId xmlns:a16="http://schemas.microsoft.com/office/drawing/2014/main" id="{ACE60276-A015-4BF8-8A6E-6FC957F58C5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PE"/>
          </a:p>
        </p:txBody>
      </p:sp>
      <p:sp>
        <p:nvSpPr>
          <p:cNvPr id="6" name="Marcador de número de diapositiva 5">
            <a:extLst>
              <a:ext uri="{FF2B5EF4-FFF2-40B4-BE49-F238E27FC236}">
                <a16:creationId xmlns:a16="http://schemas.microsoft.com/office/drawing/2014/main" id="{261F5EEB-2E71-458A-AB4F-691BBF2779E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4135AD6-E5D3-463B-BCAC-C4B745C0A093}" type="slidenum">
              <a:rPr lang="es-PE" smtClean="0"/>
              <a:t>‹Nº›</a:t>
            </a:fld>
            <a:endParaRPr lang="es-PE"/>
          </a:p>
        </p:txBody>
      </p:sp>
    </p:spTree>
    <p:extLst>
      <p:ext uri="{BB962C8B-B14F-4D97-AF65-F5344CB8AC3E}">
        <p14:creationId xmlns:p14="http://schemas.microsoft.com/office/powerpoint/2010/main" val="39760498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P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3"/><Relationship Id="rId1" Type="http://schemas.openxmlformats.org/officeDocument/2006/relationships/audio" Target="NULL" TargetMode="External"/><Relationship Id="rId5" Type="http://schemas.openxmlformats.org/officeDocument/2006/relationships/image" Target="../media/image2.png"/><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g"/><Relationship Id="rId7" Type="http://schemas.openxmlformats.org/officeDocument/2006/relationships/image" Target="../media/image22.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1.jpg"/><Relationship Id="rId5" Type="http://schemas.openxmlformats.org/officeDocument/2006/relationships/image" Target="../media/image20.jpg"/><Relationship Id="rId4" Type="http://schemas.openxmlformats.org/officeDocument/2006/relationships/image" Target="../media/image19.jpeg"/></Relationships>
</file>

<file path=ppt/slides/_rels/slide1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DAD943E8-CF62-264E-9E24-D7D7914BADF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642" y="0"/>
            <a:ext cx="12339142" cy="6921487"/>
          </a:xfrm>
          <a:prstGeom prst="rect">
            <a:avLst/>
          </a:prstGeom>
        </p:spPr>
      </p:pic>
      <p:sp>
        <p:nvSpPr>
          <p:cNvPr id="2" name="CuadroTexto 1">
            <a:extLst>
              <a:ext uri="{FF2B5EF4-FFF2-40B4-BE49-F238E27FC236}">
                <a16:creationId xmlns:a16="http://schemas.microsoft.com/office/drawing/2014/main" id="{14423A62-FB87-9843-BCBE-89DA5D01216F}"/>
              </a:ext>
            </a:extLst>
          </p:cNvPr>
          <p:cNvSpPr txBox="1"/>
          <p:nvPr/>
        </p:nvSpPr>
        <p:spPr>
          <a:xfrm>
            <a:off x="493987" y="3565634"/>
            <a:ext cx="5055476" cy="1938992"/>
          </a:xfrm>
          <a:prstGeom prst="rect">
            <a:avLst/>
          </a:prstGeom>
          <a:noFill/>
        </p:spPr>
        <p:txBody>
          <a:bodyPr wrap="square" rtlCol="0">
            <a:spAutoFit/>
          </a:bodyPr>
          <a:lstStyle/>
          <a:p>
            <a:r>
              <a:rPr lang="es-PE" sz="4000" dirty="0" err="1">
                <a:solidFill>
                  <a:schemeClr val="bg1"/>
                </a:solidFill>
                <a:latin typeface="Arial" panose="020B0604020202020204" pitchFamily="34" charset="0"/>
                <a:cs typeface="Arial" panose="020B0604020202020204" pitchFamily="34" charset="0"/>
              </a:rPr>
              <a:t>Breed</a:t>
            </a:r>
            <a:r>
              <a:rPr lang="es-PE" sz="4000" dirty="0">
                <a:solidFill>
                  <a:schemeClr val="bg1"/>
                </a:solidFill>
                <a:latin typeface="Arial" panose="020B0604020202020204" pitchFamily="34" charset="0"/>
                <a:cs typeface="Arial" panose="020B0604020202020204" pitchFamily="34" charset="0"/>
              </a:rPr>
              <a:t>:</a:t>
            </a:r>
          </a:p>
          <a:p>
            <a:r>
              <a:rPr lang="es-PE" sz="4000" b="1" dirty="0">
                <a:solidFill>
                  <a:schemeClr val="bg1"/>
                </a:solidFill>
                <a:latin typeface="Arial Black" panose="020B0604020202020204" pitchFamily="34" charset="0"/>
                <a:cs typeface="Arial Black" panose="020B0604020202020204" pitchFamily="34" charset="0"/>
              </a:rPr>
              <a:t>THE PERUVIAN HAIRLESS DOG</a:t>
            </a:r>
          </a:p>
        </p:txBody>
      </p:sp>
      <p:sp>
        <p:nvSpPr>
          <p:cNvPr id="3" name="CuadroTexto 2">
            <a:extLst>
              <a:ext uri="{FF2B5EF4-FFF2-40B4-BE49-F238E27FC236}">
                <a16:creationId xmlns:a16="http://schemas.microsoft.com/office/drawing/2014/main" id="{F9B8D894-A63C-A64E-A5E6-CA16F2B6BD0E}"/>
              </a:ext>
            </a:extLst>
          </p:cNvPr>
          <p:cNvSpPr txBox="1"/>
          <p:nvPr/>
        </p:nvSpPr>
        <p:spPr>
          <a:xfrm>
            <a:off x="493987" y="6198309"/>
            <a:ext cx="2159566" cy="338554"/>
          </a:xfrm>
          <a:prstGeom prst="rect">
            <a:avLst/>
          </a:prstGeom>
          <a:noFill/>
        </p:spPr>
        <p:txBody>
          <a:bodyPr wrap="none" rtlCol="0">
            <a:spAutoFit/>
          </a:bodyPr>
          <a:lstStyle/>
          <a:p>
            <a:r>
              <a:rPr lang="es-PE" sz="1600" dirty="0">
                <a:solidFill>
                  <a:schemeClr val="bg1"/>
                </a:solidFill>
                <a:latin typeface="Arial" panose="020B0604020202020204" pitchFamily="34" charset="0"/>
                <a:cs typeface="Arial" panose="020B0604020202020204" pitchFamily="34" charset="0"/>
              </a:rPr>
              <a:t>FCI-Standard </a:t>
            </a:r>
            <a:r>
              <a:rPr lang="es-PE" sz="1600" dirty="0" err="1">
                <a:solidFill>
                  <a:schemeClr val="bg1"/>
                </a:solidFill>
                <a:latin typeface="Arial" panose="020B0604020202020204" pitchFamily="34" charset="0"/>
                <a:cs typeface="Arial" panose="020B0604020202020204" pitchFamily="34" charset="0"/>
              </a:rPr>
              <a:t>N°</a:t>
            </a:r>
            <a:r>
              <a:rPr lang="es-PE" sz="1600" dirty="0">
                <a:solidFill>
                  <a:schemeClr val="bg1"/>
                </a:solidFill>
                <a:latin typeface="Arial" panose="020B0604020202020204" pitchFamily="34" charset="0"/>
                <a:cs typeface="Arial" panose="020B0604020202020204" pitchFamily="34" charset="0"/>
              </a:rPr>
              <a:t> 310 </a:t>
            </a:r>
            <a:endParaRPr lang="es-PE" dirty="0"/>
          </a:p>
        </p:txBody>
      </p:sp>
      <p:sp>
        <p:nvSpPr>
          <p:cNvPr id="5" name="CuadroTexto 4">
            <a:extLst>
              <a:ext uri="{FF2B5EF4-FFF2-40B4-BE49-F238E27FC236}">
                <a16:creationId xmlns:a16="http://schemas.microsoft.com/office/drawing/2014/main" id="{B4541F73-57A0-F141-BB4F-6387CB81864F}"/>
              </a:ext>
            </a:extLst>
          </p:cNvPr>
          <p:cNvSpPr txBox="1"/>
          <p:nvPr/>
        </p:nvSpPr>
        <p:spPr>
          <a:xfrm>
            <a:off x="2765967" y="6198309"/>
            <a:ext cx="1667444" cy="338554"/>
          </a:xfrm>
          <a:prstGeom prst="rect">
            <a:avLst/>
          </a:prstGeom>
          <a:noFill/>
        </p:spPr>
        <p:txBody>
          <a:bodyPr wrap="none" rtlCol="0">
            <a:spAutoFit/>
          </a:bodyPr>
          <a:lstStyle/>
          <a:p>
            <a:r>
              <a:rPr lang="es-PE" sz="1600" dirty="0">
                <a:solidFill>
                  <a:schemeClr val="bg1"/>
                </a:solidFill>
                <a:latin typeface="Arial" panose="020B0604020202020204" pitchFamily="34" charset="0"/>
                <a:cs typeface="Arial" panose="020B0604020202020204" pitchFamily="34" charset="0"/>
              </a:rPr>
              <a:t>13.08.2013 / EN</a:t>
            </a:r>
          </a:p>
        </p:txBody>
      </p:sp>
      <p:pic>
        <p:nvPicPr>
          <p:cNvPr id="10" name="1 La Flor de la Canela - Frank Pourcel">
            <a:hlinkClick r:id="" action="ppaction://media"/>
            <a:extLst>
              <a:ext uri="{FF2B5EF4-FFF2-40B4-BE49-F238E27FC236}">
                <a16:creationId xmlns:a16="http://schemas.microsoft.com/office/drawing/2014/main" id="{E1BE4FCB-20D4-4502-A66E-D1FCF3543216}"/>
              </a:ext>
            </a:extLst>
          </p:cNvPr>
          <p:cNvPicPr>
            <a:picLocks noChangeAspect="1"/>
          </p:cNvPicPr>
          <p:nvPr>
            <a:audioFile r:link="rId1"/>
            <p:extLst>
              <p:ext uri="{DAA4B4D4-6D71-4841-9C94-3DE7FCFB9230}">
                <p14:media xmlns:p14="http://schemas.microsoft.com/office/powerpoint/2010/main" r:embed="rId2">
                  <p14:trim end="7059"/>
                </p14:media>
              </p:ext>
            </p:extLst>
          </p:nvPr>
        </p:nvPicPr>
        <p:blipFill>
          <a:blip r:embed="rId5"/>
          <a:stretch>
            <a:fillRect/>
          </a:stretch>
        </p:blipFill>
        <p:spPr>
          <a:xfrm>
            <a:off x="5631021" y="6062786"/>
            <a:ext cx="609600" cy="609600"/>
          </a:xfrm>
          <a:prstGeom prst="rect">
            <a:avLst/>
          </a:prstGeom>
        </p:spPr>
      </p:pic>
    </p:spTree>
    <p:extLst>
      <p:ext uri="{BB962C8B-B14F-4D97-AF65-F5344CB8AC3E}">
        <p14:creationId xmlns:p14="http://schemas.microsoft.com/office/powerpoint/2010/main" val="224790929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remove" display="0">
                  <p:stCondLst>
                    <p:cond delay="indefinite"/>
                  </p:stCondLst>
                  <p:endCondLst>
                    <p:cond evt="onStopAudio" delay="0">
                      <p:tgtEl>
                        <p:sldTgt/>
                      </p:tgtEl>
                    </p:cond>
                  </p:endCondLst>
                </p:cTn>
                <p:tgtEl>
                  <p:spTgt spid="10"/>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B6CF50E4-E271-1C44-9F72-9859FE3BA192}"/>
              </a:ext>
            </a:extLst>
          </p:cNvPr>
          <p:cNvSpPr txBox="1"/>
          <p:nvPr/>
        </p:nvSpPr>
        <p:spPr>
          <a:xfrm>
            <a:off x="10034560" y="1537161"/>
            <a:ext cx="1778051" cy="276999"/>
          </a:xfrm>
          <a:prstGeom prst="rect">
            <a:avLst/>
          </a:prstGeom>
          <a:noFill/>
        </p:spPr>
        <p:txBody>
          <a:bodyPr wrap="none" rtlCol="0">
            <a:spAutoFit/>
          </a:bodyPr>
          <a:lstStyle/>
          <a:p>
            <a:r>
              <a:rPr lang="es-PE" sz="1200" i="1" dirty="0">
                <a:solidFill>
                  <a:schemeClr val="bg1"/>
                </a:solidFill>
                <a:latin typeface="Pier Sans Light" pitchFamily="2" charset="77"/>
              </a:rPr>
              <a:t>Retocador: Dany Sotelo</a:t>
            </a:r>
          </a:p>
        </p:txBody>
      </p:sp>
      <p:pic>
        <p:nvPicPr>
          <p:cNvPr id="15" name="Imagen 14">
            <a:extLst>
              <a:ext uri="{FF2B5EF4-FFF2-40B4-BE49-F238E27FC236}">
                <a16:creationId xmlns:a16="http://schemas.microsoft.com/office/drawing/2014/main" id="{F0445553-ECAF-7448-945D-7A719998B29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6796" y="-54244"/>
            <a:ext cx="12334119" cy="6912245"/>
          </a:xfrm>
          <a:prstGeom prst="rect">
            <a:avLst/>
          </a:prstGeom>
        </p:spPr>
      </p:pic>
      <p:sp>
        <p:nvSpPr>
          <p:cNvPr id="16" name="CuadroTexto 15">
            <a:extLst>
              <a:ext uri="{FF2B5EF4-FFF2-40B4-BE49-F238E27FC236}">
                <a16:creationId xmlns:a16="http://schemas.microsoft.com/office/drawing/2014/main" id="{38BF13BF-939E-6049-B8D7-618AE815E932}"/>
              </a:ext>
            </a:extLst>
          </p:cNvPr>
          <p:cNvSpPr txBox="1"/>
          <p:nvPr/>
        </p:nvSpPr>
        <p:spPr>
          <a:xfrm>
            <a:off x="3734765" y="656785"/>
            <a:ext cx="2928394" cy="523220"/>
          </a:xfrm>
          <a:prstGeom prst="rect">
            <a:avLst/>
          </a:prstGeom>
          <a:noFill/>
        </p:spPr>
        <p:txBody>
          <a:bodyPr wrap="square" rtlCol="0">
            <a:spAutoFit/>
          </a:bodyPr>
          <a:lstStyle/>
          <a:p>
            <a:r>
              <a:rPr lang="es-PE" sz="2800" b="1" dirty="0" err="1">
                <a:solidFill>
                  <a:srgbClr val="9D9154"/>
                </a:solidFill>
                <a:latin typeface="Arial" panose="020B0604020202020204" pitchFamily="34" charset="0"/>
                <a:cs typeface="Arial" panose="020B0604020202020204" pitchFamily="34" charset="0"/>
              </a:rPr>
              <a:t>Muzzle</a:t>
            </a:r>
            <a:endParaRPr lang="es-PE" sz="2800" b="1" dirty="0">
              <a:solidFill>
                <a:srgbClr val="9D9154"/>
              </a:solidFill>
              <a:latin typeface="Arial" panose="020B0604020202020204" pitchFamily="34" charset="0"/>
              <a:cs typeface="Arial" panose="020B0604020202020204" pitchFamily="34" charset="0"/>
            </a:endParaRPr>
          </a:p>
        </p:txBody>
      </p:sp>
      <p:sp>
        <p:nvSpPr>
          <p:cNvPr id="17" name="CuadroTexto 16">
            <a:extLst>
              <a:ext uri="{FF2B5EF4-FFF2-40B4-BE49-F238E27FC236}">
                <a16:creationId xmlns:a16="http://schemas.microsoft.com/office/drawing/2014/main" id="{7CED8AA6-83B3-1140-B02D-22752251FAEE}"/>
              </a:ext>
            </a:extLst>
          </p:cNvPr>
          <p:cNvSpPr txBox="1"/>
          <p:nvPr/>
        </p:nvSpPr>
        <p:spPr>
          <a:xfrm>
            <a:off x="3734765" y="1281433"/>
            <a:ext cx="7932515" cy="338554"/>
          </a:xfrm>
          <a:prstGeom prst="rect">
            <a:avLst/>
          </a:prstGeom>
          <a:noFill/>
        </p:spPr>
        <p:txBody>
          <a:bodyPr wrap="square" rtlCol="0">
            <a:spAutoFit/>
          </a:bodyPr>
          <a:lstStyle/>
          <a:p>
            <a:r>
              <a:rPr lang="en-US" sz="1600" dirty="0">
                <a:solidFill>
                  <a:schemeClr val="tx1">
                    <a:lumMod val="75000"/>
                    <a:lumOff val="25000"/>
                  </a:schemeClr>
                </a:solidFill>
                <a:latin typeface="Arial" panose="020B0604020202020204" pitchFamily="34" charset="0"/>
                <a:cs typeface="Arial" panose="020B0604020202020204" pitchFamily="34" charset="0"/>
              </a:rPr>
              <a:t>Seen in profile, the nasal bridge is straight. </a:t>
            </a:r>
            <a:endParaRPr lang="es-PE" sz="1600"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8" name="CuadroTexto 7">
            <a:extLst>
              <a:ext uri="{FF2B5EF4-FFF2-40B4-BE49-F238E27FC236}">
                <a16:creationId xmlns:a16="http://schemas.microsoft.com/office/drawing/2014/main" id="{9D716867-4205-7945-943D-A08185948B55}"/>
              </a:ext>
            </a:extLst>
          </p:cNvPr>
          <p:cNvSpPr txBox="1"/>
          <p:nvPr/>
        </p:nvSpPr>
        <p:spPr>
          <a:xfrm>
            <a:off x="594135" y="965529"/>
            <a:ext cx="2548459" cy="954107"/>
          </a:xfrm>
          <a:prstGeom prst="rect">
            <a:avLst/>
          </a:prstGeom>
          <a:noFill/>
        </p:spPr>
        <p:txBody>
          <a:bodyPr wrap="square" rtlCol="0">
            <a:spAutoFit/>
          </a:bodyPr>
          <a:lstStyle/>
          <a:p>
            <a:r>
              <a:rPr lang="es-PE" sz="2800" b="1" dirty="0">
                <a:solidFill>
                  <a:schemeClr val="bg1"/>
                </a:solidFill>
                <a:latin typeface="Arial" panose="020B0604020202020204" pitchFamily="34" charset="0"/>
                <a:cs typeface="Arial" panose="020B0604020202020204" pitchFamily="34" charset="0"/>
              </a:rPr>
              <a:t>02.</a:t>
            </a:r>
          </a:p>
          <a:p>
            <a:r>
              <a:rPr lang="es-PE" sz="2800" b="1" dirty="0">
                <a:solidFill>
                  <a:schemeClr val="bg1"/>
                </a:solidFill>
                <a:latin typeface="Arial" panose="020B0604020202020204" pitchFamily="34" charset="0"/>
                <a:cs typeface="Arial" panose="020B0604020202020204" pitchFamily="34" charset="0"/>
              </a:rPr>
              <a:t>Facial </a:t>
            </a:r>
            <a:r>
              <a:rPr lang="es-PE" sz="2800" b="1" dirty="0" err="1">
                <a:solidFill>
                  <a:schemeClr val="bg1"/>
                </a:solidFill>
                <a:latin typeface="Arial" panose="020B0604020202020204" pitchFamily="34" charset="0"/>
                <a:cs typeface="Arial" panose="020B0604020202020204" pitchFamily="34" charset="0"/>
              </a:rPr>
              <a:t>region</a:t>
            </a:r>
            <a:endParaRPr lang="es-PE" sz="2800" b="1" dirty="0">
              <a:solidFill>
                <a:schemeClr val="bg1"/>
              </a:solidFill>
              <a:latin typeface="Arial" panose="020B0604020202020204" pitchFamily="34" charset="0"/>
              <a:cs typeface="Arial" panose="020B0604020202020204" pitchFamily="34" charset="0"/>
            </a:endParaRPr>
          </a:p>
        </p:txBody>
      </p:sp>
      <p:sp>
        <p:nvSpPr>
          <p:cNvPr id="11" name="Rectángulo redondeado 10">
            <a:extLst>
              <a:ext uri="{FF2B5EF4-FFF2-40B4-BE49-F238E27FC236}">
                <a16:creationId xmlns:a16="http://schemas.microsoft.com/office/drawing/2014/main" id="{58BABC6B-3AFA-9A44-93AA-5116C639C068}"/>
              </a:ext>
            </a:extLst>
          </p:cNvPr>
          <p:cNvSpPr/>
          <p:nvPr/>
        </p:nvSpPr>
        <p:spPr>
          <a:xfrm>
            <a:off x="5252162" y="2300134"/>
            <a:ext cx="1763210" cy="646616"/>
          </a:xfrm>
          <a:prstGeom prst="roundRect">
            <a:avLst/>
          </a:prstGeom>
          <a:solidFill>
            <a:srgbClr val="9C9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solidFill>
                <a:sysClr val="windowText" lastClr="000000"/>
              </a:solidFill>
            </a:endParaRPr>
          </a:p>
        </p:txBody>
      </p:sp>
      <p:sp>
        <p:nvSpPr>
          <p:cNvPr id="12" name="CuadroTexto 11">
            <a:extLst>
              <a:ext uri="{FF2B5EF4-FFF2-40B4-BE49-F238E27FC236}">
                <a16:creationId xmlns:a16="http://schemas.microsoft.com/office/drawing/2014/main" id="{F2B3905A-FE7F-A44C-92BB-790375E8F9A0}"/>
              </a:ext>
            </a:extLst>
          </p:cNvPr>
          <p:cNvSpPr txBox="1"/>
          <p:nvPr/>
        </p:nvSpPr>
        <p:spPr>
          <a:xfrm>
            <a:off x="5272431" y="2361832"/>
            <a:ext cx="1763209" cy="523220"/>
          </a:xfrm>
          <a:prstGeom prst="rect">
            <a:avLst/>
          </a:prstGeom>
          <a:noFill/>
        </p:spPr>
        <p:txBody>
          <a:bodyPr wrap="square" rtlCol="0">
            <a:spAutoFit/>
          </a:bodyPr>
          <a:lstStyle/>
          <a:p>
            <a:pPr algn="ctr"/>
            <a:r>
              <a:rPr lang="es-PE" sz="1400" dirty="0">
                <a:solidFill>
                  <a:schemeClr val="bg1"/>
                </a:solidFill>
                <a:latin typeface="Arial" panose="020B0604020202020204" pitchFamily="34" charset="0"/>
                <a:cs typeface="Arial" panose="020B0604020202020204" pitchFamily="34" charset="0"/>
              </a:rPr>
              <a:t>STRAIGHT SUPERIOR LINE</a:t>
            </a:r>
          </a:p>
        </p:txBody>
      </p:sp>
      <p:sp>
        <p:nvSpPr>
          <p:cNvPr id="13" name="Rectángulo redondeado 12">
            <a:extLst>
              <a:ext uri="{FF2B5EF4-FFF2-40B4-BE49-F238E27FC236}">
                <a16:creationId xmlns:a16="http://schemas.microsoft.com/office/drawing/2014/main" id="{D3E21906-5D05-5141-8360-E6C94F198AAD}"/>
              </a:ext>
            </a:extLst>
          </p:cNvPr>
          <p:cNvSpPr/>
          <p:nvPr/>
        </p:nvSpPr>
        <p:spPr>
          <a:xfrm>
            <a:off x="8249651" y="2298409"/>
            <a:ext cx="2237011" cy="646616"/>
          </a:xfrm>
          <a:prstGeom prst="roundRect">
            <a:avLst/>
          </a:prstGeom>
          <a:solidFill>
            <a:srgbClr val="9C9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solidFill>
                <a:sysClr val="windowText" lastClr="000000"/>
              </a:solidFill>
            </a:endParaRPr>
          </a:p>
        </p:txBody>
      </p:sp>
      <p:sp>
        <p:nvSpPr>
          <p:cNvPr id="14" name="CuadroTexto 13">
            <a:extLst>
              <a:ext uri="{FF2B5EF4-FFF2-40B4-BE49-F238E27FC236}">
                <a16:creationId xmlns:a16="http://schemas.microsoft.com/office/drawing/2014/main" id="{E827E181-1235-5442-A29D-1C02A3AADB85}"/>
              </a:ext>
            </a:extLst>
          </p:cNvPr>
          <p:cNvSpPr txBox="1"/>
          <p:nvPr/>
        </p:nvSpPr>
        <p:spPr>
          <a:xfrm>
            <a:off x="8269921" y="2360107"/>
            <a:ext cx="2216741" cy="523220"/>
          </a:xfrm>
          <a:prstGeom prst="rect">
            <a:avLst/>
          </a:prstGeom>
          <a:noFill/>
        </p:spPr>
        <p:txBody>
          <a:bodyPr wrap="square" rtlCol="0">
            <a:spAutoFit/>
          </a:bodyPr>
          <a:lstStyle/>
          <a:p>
            <a:pPr algn="ctr"/>
            <a:r>
              <a:rPr lang="es-PE" sz="1400" dirty="0">
                <a:solidFill>
                  <a:schemeClr val="bg1"/>
                </a:solidFill>
                <a:latin typeface="Arial" panose="020B0604020202020204" pitchFamily="34" charset="0"/>
                <a:cs typeface="Arial" panose="020B0604020202020204" pitchFamily="34" charset="0"/>
              </a:rPr>
              <a:t>APPROXIMATELY MUZZLE´S ANGLES</a:t>
            </a:r>
          </a:p>
        </p:txBody>
      </p:sp>
    </p:spTree>
    <p:extLst>
      <p:ext uri="{BB962C8B-B14F-4D97-AF65-F5344CB8AC3E}">
        <p14:creationId xmlns:p14="http://schemas.microsoft.com/office/powerpoint/2010/main" val="4216073469"/>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CuadroTexto 9">
            <a:extLst>
              <a:ext uri="{FF2B5EF4-FFF2-40B4-BE49-F238E27FC236}">
                <a16:creationId xmlns:a16="http://schemas.microsoft.com/office/drawing/2014/main" id="{88A23458-20A5-DC4A-9425-A003F6554523}"/>
              </a:ext>
            </a:extLst>
          </p:cNvPr>
          <p:cNvSpPr txBox="1"/>
          <p:nvPr/>
        </p:nvSpPr>
        <p:spPr>
          <a:xfrm>
            <a:off x="915042" y="3111309"/>
            <a:ext cx="550183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PE" sz="28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Lips</a:t>
            </a:r>
            <a:endParaRPr kumimoji="0" lang="es-PE" sz="2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2" name="CuadroTexto 11">
            <a:extLst>
              <a:ext uri="{FF2B5EF4-FFF2-40B4-BE49-F238E27FC236}">
                <a16:creationId xmlns:a16="http://schemas.microsoft.com/office/drawing/2014/main" id="{82F21AA2-B0EC-C74F-9B49-52040D52836F}"/>
              </a:ext>
            </a:extLst>
          </p:cNvPr>
          <p:cNvSpPr txBox="1"/>
          <p:nvPr/>
        </p:nvSpPr>
        <p:spPr>
          <a:xfrm>
            <a:off x="929110" y="3694686"/>
            <a:ext cx="3305266" cy="584775"/>
          </a:xfrm>
          <a:prstGeom prst="rect">
            <a:avLst/>
          </a:prstGeom>
          <a:noFill/>
        </p:spPr>
        <p:txBody>
          <a:bodyPr wrap="square" rtlCol="0">
            <a:spAutoFit/>
          </a:bodyPr>
          <a:lstStyle/>
          <a:p>
            <a:pPr lvl="0" algn="just">
              <a:defRPr/>
            </a:pPr>
            <a:r>
              <a:rPr lang="en-US" sz="1600" dirty="0">
                <a:solidFill>
                  <a:prstClr val="white"/>
                </a:solidFill>
                <a:latin typeface="Arial" panose="020B0604020202020204" pitchFamily="34" charset="0"/>
                <a:cs typeface="Arial" panose="020B0604020202020204" pitchFamily="34" charset="0"/>
              </a:rPr>
              <a:t>They must be as tight as possible and close to the gums. </a:t>
            </a:r>
          </a:p>
        </p:txBody>
      </p:sp>
      <p:sp>
        <p:nvSpPr>
          <p:cNvPr id="5" name="CuadroTexto 4">
            <a:extLst>
              <a:ext uri="{FF2B5EF4-FFF2-40B4-BE49-F238E27FC236}">
                <a16:creationId xmlns:a16="http://schemas.microsoft.com/office/drawing/2014/main" id="{488116C2-CBEF-764A-9E26-B16C864740EB}"/>
              </a:ext>
            </a:extLst>
          </p:cNvPr>
          <p:cNvSpPr txBox="1"/>
          <p:nvPr/>
        </p:nvSpPr>
        <p:spPr>
          <a:xfrm>
            <a:off x="521147" y="1362369"/>
            <a:ext cx="2548459"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PE" sz="2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02.</a:t>
            </a:r>
          </a:p>
          <a:p>
            <a:r>
              <a:rPr lang="es-PE" sz="2800" b="1" dirty="0">
                <a:solidFill>
                  <a:schemeClr val="bg1"/>
                </a:solidFill>
                <a:latin typeface="Arial" panose="020B0604020202020204" pitchFamily="34" charset="0"/>
                <a:cs typeface="Arial" panose="020B0604020202020204" pitchFamily="34" charset="0"/>
              </a:rPr>
              <a:t>Facial </a:t>
            </a:r>
            <a:r>
              <a:rPr lang="es-PE" sz="2800" b="1" dirty="0" err="1">
                <a:solidFill>
                  <a:schemeClr val="bg1"/>
                </a:solidFill>
                <a:latin typeface="Arial" panose="020B0604020202020204" pitchFamily="34" charset="0"/>
                <a:cs typeface="Arial" panose="020B0604020202020204" pitchFamily="34" charset="0"/>
              </a:rPr>
              <a:t>region</a:t>
            </a:r>
            <a:endParaRPr lang="es-PE" sz="28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81997221"/>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9F3F2FF3-7FA8-4009-AE2D-5F25E33A8E15}"/>
              </a:ext>
            </a:extLst>
          </p:cNvPr>
          <p:cNvPicPr>
            <a:picLocks noChangeAspect="1"/>
          </p:cNvPicPr>
          <p:nvPr/>
        </p:nvPicPr>
        <p:blipFill>
          <a:blip r:embed="rId3"/>
          <a:stretch>
            <a:fillRect/>
          </a:stretch>
        </p:blipFill>
        <p:spPr>
          <a:xfrm>
            <a:off x="0" y="0"/>
            <a:ext cx="12192000" cy="6857999"/>
          </a:xfrm>
          <a:prstGeom prst="rect">
            <a:avLst/>
          </a:prstGeom>
        </p:spPr>
      </p:pic>
      <p:sp>
        <p:nvSpPr>
          <p:cNvPr id="8" name="CuadroTexto 7">
            <a:extLst>
              <a:ext uri="{FF2B5EF4-FFF2-40B4-BE49-F238E27FC236}">
                <a16:creationId xmlns:a16="http://schemas.microsoft.com/office/drawing/2014/main" id="{76E21FA7-7ADA-E948-9AEB-32AA45D70E43}"/>
              </a:ext>
            </a:extLst>
          </p:cNvPr>
          <p:cNvSpPr txBox="1"/>
          <p:nvPr/>
        </p:nvSpPr>
        <p:spPr>
          <a:xfrm>
            <a:off x="8009681" y="739328"/>
            <a:ext cx="4326190" cy="461665"/>
          </a:xfrm>
          <a:prstGeom prst="rect">
            <a:avLst/>
          </a:prstGeom>
          <a:noFill/>
        </p:spPr>
        <p:txBody>
          <a:bodyPr wrap="square" rtlCol="0">
            <a:spAutoFit/>
          </a:bodyPr>
          <a:lstStyle/>
          <a:p>
            <a:r>
              <a:rPr lang="es-PE" sz="2400" b="1" dirty="0" err="1">
                <a:solidFill>
                  <a:srgbClr val="9D9154"/>
                </a:solidFill>
                <a:latin typeface="Arial" panose="020B0604020202020204" pitchFamily="34" charset="0"/>
                <a:cs typeface="Arial" panose="020B0604020202020204" pitchFamily="34" charset="0"/>
              </a:rPr>
              <a:t>Jaws</a:t>
            </a:r>
            <a:r>
              <a:rPr lang="es-PE" sz="2400" b="1" dirty="0">
                <a:solidFill>
                  <a:srgbClr val="9D9154"/>
                </a:solidFill>
                <a:latin typeface="Arial" panose="020B0604020202020204" pitchFamily="34" charset="0"/>
                <a:cs typeface="Arial" panose="020B0604020202020204" pitchFamily="34" charset="0"/>
              </a:rPr>
              <a:t> / </a:t>
            </a:r>
            <a:r>
              <a:rPr lang="es-PE" sz="2400" b="1" dirty="0" err="1">
                <a:solidFill>
                  <a:srgbClr val="9D9154"/>
                </a:solidFill>
                <a:latin typeface="Arial" panose="020B0604020202020204" pitchFamily="34" charset="0"/>
                <a:cs typeface="Arial" panose="020B0604020202020204" pitchFamily="34" charset="0"/>
              </a:rPr>
              <a:t>Teeth</a:t>
            </a:r>
            <a:endParaRPr lang="es-PE" sz="2400" b="1" dirty="0">
              <a:solidFill>
                <a:srgbClr val="9D9154"/>
              </a:solidFill>
              <a:latin typeface="Arial" panose="020B0604020202020204" pitchFamily="34" charset="0"/>
              <a:cs typeface="Arial" panose="020B0604020202020204" pitchFamily="34" charset="0"/>
            </a:endParaRPr>
          </a:p>
        </p:txBody>
      </p:sp>
      <p:sp>
        <p:nvSpPr>
          <p:cNvPr id="9" name="CuadroTexto 8">
            <a:extLst>
              <a:ext uri="{FF2B5EF4-FFF2-40B4-BE49-F238E27FC236}">
                <a16:creationId xmlns:a16="http://schemas.microsoft.com/office/drawing/2014/main" id="{3D355547-1CFB-DC4F-B605-83617CAE8479}"/>
              </a:ext>
            </a:extLst>
          </p:cNvPr>
          <p:cNvSpPr txBox="1"/>
          <p:nvPr/>
        </p:nvSpPr>
        <p:spPr>
          <a:xfrm>
            <a:off x="8009680" y="1385660"/>
            <a:ext cx="3669175" cy="1815882"/>
          </a:xfrm>
          <a:prstGeom prst="rect">
            <a:avLst/>
          </a:prstGeom>
          <a:noFill/>
        </p:spPr>
        <p:txBody>
          <a:bodyPr wrap="square" rtlCol="0">
            <a:spAutoFit/>
          </a:bodyPr>
          <a:lstStyle/>
          <a:p>
            <a:pPr algn="just"/>
            <a:r>
              <a:rPr lang="en-US" sz="1600" dirty="0">
                <a:solidFill>
                  <a:schemeClr val="tx1">
                    <a:lumMod val="75000"/>
                    <a:lumOff val="25000"/>
                  </a:schemeClr>
                </a:solidFill>
                <a:latin typeface="Arial" panose="020B0604020202020204" pitchFamily="34" charset="0"/>
                <a:cs typeface="Arial" panose="020B0604020202020204" pitchFamily="34" charset="0"/>
              </a:rPr>
              <a:t>The incisors should fit in scissor bite. In the hairless variety the absence of one or more teeth is accepted. In the coated variety the dentition must be complete with teeth normally developed and in a normal position. The jaw is not strongly developed. </a:t>
            </a:r>
            <a:endParaRPr lang="es-PE" sz="1600"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5" name="CuadroTexto 4">
            <a:extLst>
              <a:ext uri="{FF2B5EF4-FFF2-40B4-BE49-F238E27FC236}">
                <a16:creationId xmlns:a16="http://schemas.microsoft.com/office/drawing/2014/main" id="{312E897C-543C-C846-9DD6-592C40B6D55F}"/>
              </a:ext>
            </a:extLst>
          </p:cNvPr>
          <p:cNvSpPr txBox="1"/>
          <p:nvPr/>
        </p:nvSpPr>
        <p:spPr>
          <a:xfrm>
            <a:off x="667708" y="970161"/>
            <a:ext cx="2548459" cy="954107"/>
          </a:xfrm>
          <a:prstGeom prst="rect">
            <a:avLst/>
          </a:prstGeom>
          <a:noFill/>
        </p:spPr>
        <p:txBody>
          <a:bodyPr wrap="square" rtlCol="0">
            <a:spAutoFit/>
          </a:bodyPr>
          <a:lstStyle/>
          <a:p>
            <a:r>
              <a:rPr lang="es-PE" sz="2800" b="1" dirty="0">
                <a:solidFill>
                  <a:schemeClr val="bg1"/>
                </a:solidFill>
                <a:latin typeface="Arial" panose="020B0604020202020204" pitchFamily="34" charset="0"/>
                <a:cs typeface="Arial" panose="020B0604020202020204" pitchFamily="34" charset="0"/>
              </a:rPr>
              <a:t>02.</a:t>
            </a:r>
          </a:p>
          <a:p>
            <a:r>
              <a:rPr lang="es-PE" sz="2800" b="1" dirty="0">
                <a:solidFill>
                  <a:schemeClr val="bg1"/>
                </a:solidFill>
                <a:latin typeface="Arial" panose="020B0604020202020204" pitchFamily="34" charset="0"/>
                <a:cs typeface="Arial" panose="020B0604020202020204" pitchFamily="34" charset="0"/>
              </a:rPr>
              <a:t>Facial </a:t>
            </a:r>
            <a:r>
              <a:rPr lang="es-PE" sz="2800" b="1" dirty="0" err="1">
                <a:solidFill>
                  <a:schemeClr val="bg1"/>
                </a:solidFill>
                <a:latin typeface="Arial" panose="020B0604020202020204" pitchFamily="34" charset="0"/>
                <a:cs typeface="Arial" panose="020B0604020202020204" pitchFamily="34" charset="0"/>
              </a:rPr>
              <a:t>region</a:t>
            </a:r>
            <a:endParaRPr lang="es-PE" sz="24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40562373"/>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F336C8EB-8B82-874B-B64A-1B92EBC9F57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1318" y="-32872"/>
            <a:ext cx="12354634" cy="6923742"/>
          </a:xfrm>
          <a:prstGeom prst="rect">
            <a:avLst/>
          </a:prstGeom>
        </p:spPr>
      </p:pic>
      <p:sp>
        <p:nvSpPr>
          <p:cNvPr id="7" name="CuadroTexto 6">
            <a:extLst>
              <a:ext uri="{FF2B5EF4-FFF2-40B4-BE49-F238E27FC236}">
                <a16:creationId xmlns:a16="http://schemas.microsoft.com/office/drawing/2014/main" id="{94CC5A55-1A87-3248-B984-7E287ED735F5}"/>
              </a:ext>
            </a:extLst>
          </p:cNvPr>
          <p:cNvSpPr txBox="1"/>
          <p:nvPr/>
        </p:nvSpPr>
        <p:spPr>
          <a:xfrm>
            <a:off x="3750199" y="746272"/>
            <a:ext cx="5501831" cy="461665"/>
          </a:xfrm>
          <a:prstGeom prst="rect">
            <a:avLst/>
          </a:prstGeom>
          <a:noFill/>
        </p:spPr>
        <p:txBody>
          <a:bodyPr wrap="square" rtlCol="0">
            <a:spAutoFit/>
          </a:bodyPr>
          <a:lstStyle/>
          <a:p>
            <a:r>
              <a:rPr lang="es-PE" sz="2400" b="1" dirty="0" err="1">
                <a:solidFill>
                  <a:srgbClr val="9D9154"/>
                </a:solidFill>
                <a:latin typeface="Arial" panose="020B0604020202020204" pitchFamily="34" charset="0"/>
                <a:cs typeface="Arial" panose="020B0604020202020204" pitchFamily="34" charset="0"/>
              </a:rPr>
              <a:t>Jaws</a:t>
            </a:r>
            <a:r>
              <a:rPr lang="es-PE" sz="2400" b="1" dirty="0">
                <a:solidFill>
                  <a:srgbClr val="9D9154"/>
                </a:solidFill>
                <a:latin typeface="Arial" panose="020B0604020202020204" pitchFamily="34" charset="0"/>
                <a:cs typeface="Arial" panose="020B0604020202020204" pitchFamily="34" charset="0"/>
              </a:rPr>
              <a:t> / </a:t>
            </a:r>
            <a:r>
              <a:rPr lang="es-PE" sz="2400" b="1" dirty="0" err="1">
                <a:solidFill>
                  <a:srgbClr val="9D9154"/>
                </a:solidFill>
                <a:latin typeface="Arial" panose="020B0604020202020204" pitchFamily="34" charset="0"/>
                <a:cs typeface="Arial" panose="020B0604020202020204" pitchFamily="34" charset="0"/>
              </a:rPr>
              <a:t>Teeth</a:t>
            </a:r>
            <a:endParaRPr lang="es-PE" sz="2400" b="1" dirty="0">
              <a:solidFill>
                <a:srgbClr val="9D9154"/>
              </a:solidFill>
              <a:latin typeface="Arial" panose="020B0604020202020204" pitchFamily="34" charset="0"/>
              <a:cs typeface="Arial" panose="020B0604020202020204" pitchFamily="34" charset="0"/>
            </a:endParaRPr>
          </a:p>
        </p:txBody>
      </p:sp>
      <p:sp>
        <p:nvSpPr>
          <p:cNvPr id="5" name="CuadroTexto 4">
            <a:extLst>
              <a:ext uri="{FF2B5EF4-FFF2-40B4-BE49-F238E27FC236}">
                <a16:creationId xmlns:a16="http://schemas.microsoft.com/office/drawing/2014/main" id="{9E4637A4-AF74-B44F-B4DE-5EA0B2E0F212}"/>
              </a:ext>
            </a:extLst>
          </p:cNvPr>
          <p:cNvSpPr txBox="1"/>
          <p:nvPr/>
        </p:nvSpPr>
        <p:spPr>
          <a:xfrm>
            <a:off x="667708" y="970161"/>
            <a:ext cx="2548459" cy="954107"/>
          </a:xfrm>
          <a:prstGeom prst="rect">
            <a:avLst/>
          </a:prstGeom>
          <a:noFill/>
        </p:spPr>
        <p:txBody>
          <a:bodyPr wrap="square" rtlCol="0">
            <a:spAutoFit/>
          </a:bodyPr>
          <a:lstStyle/>
          <a:p>
            <a:r>
              <a:rPr lang="es-PE" sz="2800" b="1" dirty="0">
                <a:solidFill>
                  <a:schemeClr val="bg1"/>
                </a:solidFill>
                <a:latin typeface="Arial" panose="020B0604020202020204" pitchFamily="34" charset="0"/>
                <a:cs typeface="Arial" panose="020B0604020202020204" pitchFamily="34" charset="0"/>
              </a:rPr>
              <a:t>02.</a:t>
            </a:r>
          </a:p>
          <a:p>
            <a:r>
              <a:rPr lang="es-PE" sz="2800" b="1" dirty="0">
                <a:solidFill>
                  <a:schemeClr val="bg1"/>
                </a:solidFill>
                <a:latin typeface="Arial" panose="020B0604020202020204" pitchFamily="34" charset="0"/>
                <a:cs typeface="Arial" panose="020B0604020202020204" pitchFamily="34" charset="0"/>
              </a:rPr>
              <a:t>Facial </a:t>
            </a:r>
            <a:r>
              <a:rPr lang="es-PE" sz="2800" b="1" dirty="0" err="1">
                <a:solidFill>
                  <a:schemeClr val="bg1"/>
                </a:solidFill>
                <a:latin typeface="Arial" panose="020B0604020202020204" pitchFamily="34" charset="0"/>
                <a:cs typeface="Arial" panose="020B0604020202020204" pitchFamily="34" charset="0"/>
              </a:rPr>
              <a:t>region</a:t>
            </a:r>
            <a:endParaRPr lang="es-PE" sz="2800" b="1" dirty="0">
              <a:solidFill>
                <a:schemeClr val="bg1"/>
              </a:solidFill>
              <a:latin typeface="Arial" panose="020B0604020202020204" pitchFamily="34" charset="0"/>
              <a:cs typeface="Arial" panose="020B0604020202020204" pitchFamily="34" charset="0"/>
            </a:endParaRPr>
          </a:p>
        </p:txBody>
      </p:sp>
      <p:cxnSp>
        <p:nvCxnSpPr>
          <p:cNvPr id="18" name="Conector recto 17">
            <a:extLst>
              <a:ext uri="{FF2B5EF4-FFF2-40B4-BE49-F238E27FC236}">
                <a16:creationId xmlns:a16="http://schemas.microsoft.com/office/drawing/2014/main" id="{720697CB-56A8-DB4B-A028-28AF8CB99E94}"/>
              </a:ext>
            </a:extLst>
          </p:cNvPr>
          <p:cNvCxnSpPr>
            <a:cxnSpLocks/>
          </p:cNvCxnSpPr>
          <p:nvPr/>
        </p:nvCxnSpPr>
        <p:spPr>
          <a:xfrm>
            <a:off x="808534" y="2001212"/>
            <a:ext cx="0" cy="2820408"/>
          </a:xfrm>
          <a:prstGeom prst="line">
            <a:avLst/>
          </a:prstGeom>
          <a:ln w="34925">
            <a:solidFill>
              <a:schemeClr val="bg1"/>
            </a:solidFill>
          </a:ln>
        </p:spPr>
        <p:style>
          <a:lnRef idx="1">
            <a:schemeClr val="accent1"/>
          </a:lnRef>
          <a:fillRef idx="0">
            <a:schemeClr val="accent1"/>
          </a:fillRef>
          <a:effectRef idx="0">
            <a:schemeClr val="accent1"/>
          </a:effectRef>
          <a:fontRef idx="minor">
            <a:schemeClr val="tx1"/>
          </a:fontRef>
        </p:style>
      </p:cxnSp>
      <p:sp>
        <p:nvSpPr>
          <p:cNvPr id="20" name="Rectángulo redondeado 19">
            <a:extLst>
              <a:ext uri="{FF2B5EF4-FFF2-40B4-BE49-F238E27FC236}">
                <a16:creationId xmlns:a16="http://schemas.microsoft.com/office/drawing/2014/main" id="{E1867359-BFC5-5140-9E57-ED2D7979C7AA}"/>
              </a:ext>
            </a:extLst>
          </p:cNvPr>
          <p:cNvSpPr/>
          <p:nvPr/>
        </p:nvSpPr>
        <p:spPr>
          <a:xfrm>
            <a:off x="4233605" y="1583528"/>
            <a:ext cx="1763210" cy="324091"/>
          </a:xfrm>
          <a:prstGeom prst="roundRect">
            <a:avLst/>
          </a:prstGeom>
          <a:solidFill>
            <a:srgbClr val="9C9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solidFill>
                <a:sysClr val="windowText" lastClr="000000"/>
              </a:solidFill>
            </a:endParaRPr>
          </a:p>
        </p:txBody>
      </p:sp>
      <p:sp>
        <p:nvSpPr>
          <p:cNvPr id="21" name="CuadroTexto 20">
            <a:extLst>
              <a:ext uri="{FF2B5EF4-FFF2-40B4-BE49-F238E27FC236}">
                <a16:creationId xmlns:a16="http://schemas.microsoft.com/office/drawing/2014/main" id="{6E9793E2-541D-614D-91E2-BBD68EC54037}"/>
              </a:ext>
            </a:extLst>
          </p:cNvPr>
          <p:cNvSpPr txBox="1"/>
          <p:nvPr/>
        </p:nvSpPr>
        <p:spPr>
          <a:xfrm>
            <a:off x="4233605" y="1583528"/>
            <a:ext cx="1763209" cy="307777"/>
          </a:xfrm>
          <a:prstGeom prst="rect">
            <a:avLst/>
          </a:prstGeom>
          <a:noFill/>
        </p:spPr>
        <p:txBody>
          <a:bodyPr wrap="square" rtlCol="0">
            <a:spAutoFit/>
          </a:bodyPr>
          <a:lstStyle/>
          <a:p>
            <a:pPr algn="ctr"/>
            <a:r>
              <a:rPr lang="es-PE" sz="1400" dirty="0">
                <a:solidFill>
                  <a:schemeClr val="bg1"/>
                </a:solidFill>
                <a:latin typeface="Arial" panose="020B0604020202020204" pitchFamily="34" charset="0"/>
                <a:cs typeface="Arial" panose="020B0604020202020204" pitchFamily="34" charset="0"/>
              </a:rPr>
              <a:t>CORRECT BITE</a:t>
            </a:r>
          </a:p>
        </p:txBody>
      </p:sp>
      <p:sp>
        <p:nvSpPr>
          <p:cNvPr id="22" name="Rectángulo redondeado 21">
            <a:extLst>
              <a:ext uri="{FF2B5EF4-FFF2-40B4-BE49-F238E27FC236}">
                <a16:creationId xmlns:a16="http://schemas.microsoft.com/office/drawing/2014/main" id="{E5390007-CCE5-1147-8F4A-042E5EE57E38}"/>
              </a:ext>
            </a:extLst>
          </p:cNvPr>
          <p:cNvSpPr/>
          <p:nvPr/>
        </p:nvSpPr>
        <p:spPr>
          <a:xfrm>
            <a:off x="8377180" y="1646126"/>
            <a:ext cx="1763210" cy="324091"/>
          </a:xfrm>
          <a:prstGeom prst="roundRect">
            <a:avLst/>
          </a:prstGeom>
          <a:solidFill>
            <a:srgbClr val="9C9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solidFill>
                <a:sysClr val="windowText" lastClr="000000"/>
              </a:solidFill>
            </a:endParaRPr>
          </a:p>
        </p:txBody>
      </p:sp>
      <p:sp>
        <p:nvSpPr>
          <p:cNvPr id="23" name="CuadroTexto 22">
            <a:extLst>
              <a:ext uri="{FF2B5EF4-FFF2-40B4-BE49-F238E27FC236}">
                <a16:creationId xmlns:a16="http://schemas.microsoft.com/office/drawing/2014/main" id="{0E7ECCE0-E440-2B4D-8C57-B25ED79463FB}"/>
              </a:ext>
            </a:extLst>
          </p:cNvPr>
          <p:cNvSpPr txBox="1"/>
          <p:nvPr/>
        </p:nvSpPr>
        <p:spPr>
          <a:xfrm>
            <a:off x="8377180" y="1646126"/>
            <a:ext cx="1763209" cy="307777"/>
          </a:xfrm>
          <a:prstGeom prst="rect">
            <a:avLst/>
          </a:prstGeom>
          <a:noFill/>
        </p:spPr>
        <p:txBody>
          <a:bodyPr wrap="square" rtlCol="0">
            <a:spAutoFit/>
          </a:bodyPr>
          <a:lstStyle/>
          <a:p>
            <a:pPr algn="ctr"/>
            <a:r>
              <a:rPr lang="es-PE" sz="1400" dirty="0">
                <a:solidFill>
                  <a:schemeClr val="bg1"/>
                </a:solidFill>
                <a:latin typeface="Arial" panose="020B0604020202020204" pitchFamily="34" charset="0"/>
                <a:cs typeface="Arial" panose="020B0604020202020204" pitchFamily="34" charset="0"/>
              </a:rPr>
              <a:t>INCORRECT BITE</a:t>
            </a:r>
          </a:p>
        </p:txBody>
      </p:sp>
      <p:sp>
        <p:nvSpPr>
          <p:cNvPr id="24" name="CuadroTexto 23">
            <a:extLst>
              <a:ext uri="{FF2B5EF4-FFF2-40B4-BE49-F238E27FC236}">
                <a16:creationId xmlns:a16="http://schemas.microsoft.com/office/drawing/2014/main" id="{AC6F78A5-7F77-7C4C-91F5-F8788CD06BD2}"/>
              </a:ext>
            </a:extLst>
          </p:cNvPr>
          <p:cNvSpPr txBox="1"/>
          <p:nvPr/>
        </p:nvSpPr>
        <p:spPr>
          <a:xfrm>
            <a:off x="3629867" y="4417137"/>
            <a:ext cx="978153" cy="276999"/>
          </a:xfrm>
          <a:prstGeom prst="rect">
            <a:avLst/>
          </a:prstGeom>
          <a:noFill/>
        </p:spPr>
        <p:txBody>
          <a:bodyPr wrap="none" rtlCol="0">
            <a:spAutoFit/>
          </a:bodyPr>
          <a:lstStyle/>
          <a:p>
            <a:pPr algn="ctr"/>
            <a:r>
              <a:rPr lang="en-US" sz="1200" dirty="0">
                <a:latin typeface="Arial" panose="020B0604020202020204" pitchFamily="34" charset="0"/>
                <a:cs typeface="Arial" panose="020B0604020202020204" pitchFamily="34" charset="0"/>
              </a:rPr>
              <a:t>Scissor bite</a:t>
            </a:r>
            <a:endParaRPr lang="es-PE" sz="1200" dirty="0">
              <a:latin typeface="Arial" panose="020B0604020202020204" pitchFamily="34" charset="0"/>
              <a:cs typeface="Arial" panose="020B0604020202020204" pitchFamily="34" charset="0"/>
            </a:endParaRPr>
          </a:p>
        </p:txBody>
      </p:sp>
      <p:sp>
        <p:nvSpPr>
          <p:cNvPr id="26" name="CuadroTexto 25">
            <a:extLst>
              <a:ext uri="{FF2B5EF4-FFF2-40B4-BE49-F238E27FC236}">
                <a16:creationId xmlns:a16="http://schemas.microsoft.com/office/drawing/2014/main" id="{1F58E32D-4183-4945-A8D5-995934BF96CF}"/>
              </a:ext>
            </a:extLst>
          </p:cNvPr>
          <p:cNvSpPr txBox="1"/>
          <p:nvPr/>
        </p:nvSpPr>
        <p:spPr>
          <a:xfrm>
            <a:off x="8838636" y="2168916"/>
            <a:ext cx="840295" cy="276999"/>
          </a:xfrm>
          <a:prstGeom prst="rect">
            <a:avLst/>
          </a:prstGeom>
          <a:noFill/>
        </p:spPr>
        <p:txBody>
          <a:bodyPr wrap="none" rtlCol="0">
            <a:spAutoFit/>
          </a:bodyPr>
          <a:lstStyle/>
          <a:p>
            <a:pPr algn="ctr"/>
            <a:r>
              <a:rPr lang="en-US" sz="1200" dirty="0">
                <a:latin typeface="Arial" panose="020B0604020202020204" pitchFamily="34" charset="0"/>
                <a:cs typeface="Arial" panose="020B0604020202020204" pitchFamily="34" charset="0"/>
              </a:rPr>
              <a:t>Level bite</a:t>
            </a:r>
            <a:endParaRPr lang="es-PE" sz="1200" dirty="0">
              <a:latin typeface="Arial" panose="020B0604020202020204" pitchFamily="34" charset="0"/>
              <a:cs typeface="Arial" panose="020B0604020202020204" pitchFamily="34" charset="0"/>
            </a:endParaRPr>
          </a:p>
        </p:txBody>
      </p:sp>
      <p:sp>
        <p:nvSpPr>
          <p:cNvPr id="27" name="CuadroTexto 26">
            <a:extLst>
              <a:ext uri="{FF2B5EF4-FFF2-40B4-BE49-F238E27FC236}">
                <a16:creationId xmlns:a16="http://schemas.microsoft.com/office/drawing/2014/main" id="{D9094618-3B83-9644-A7F1-7410C8F4206B}"/>
              </a:ext>
            </a:extLst>
          </p:cNvPr>
          <p:cNvSpPr txBox="1"/>
          <p:nvPr/>
        </p:nvSpPr>
        <p:spPr>
          <a:xfrm>
            <a:off x="7531685" y="4439512"/>
            <a:ext cx="1181735" cy="276999"/>
          </a:xfrm>
          <a:prstGeom prst="rect">
            <a:avLst/>
          </a:prstGeom>
          <a:noFill/>
        </p:spPr>
        <p:txBody>
          <a:bodyPr wrap="none" rtlCol="0">
            <a:spAutoFit/>
          </a:bodyPr>
          <a:lstStyle/>
          <a:p>
            <a:pPr algn="ctr"/>
            <a:r>
              <a:rPr lang="en-US" sz="1200" dirty="0">
                <a:latin typeface="Arial" panose="020B0604020202020204" pitchFamily="34" charset="0"/>
                <a:cs typeface="Arial" panose="020B0604020202020204" pitchFamily="34" charset="0"/>
              </a:rPr>
              <a:t>Undershot bite</a:t>
            </a:r>
            <a:endParaRPr lang="es-PE" sz="1200" dirty="0">
              <a:latin typeface="Arial" panose="020B0604020202020204" pitchFamily="34" charset="0"/>
              <a:cs typeface="Arial" panose="020B0604020202020204" pitchFamily="34" charset="0"/>
            </a:endParaRPr>
          </a:p>
        </p:txBody>
      </p:sp>
      <p:sp>
        <p:nvSpPr>
          <p:cNvPr id="28" name="CuadroTexto 27">
            <a:extLst>
              <a:ext uri="{FF2B5EF4-FFF2-40B4-BE49-F238E27FC236}">
                <a16:creationId xmlns:a16="http://schemas.microsoft.com/office/drawing/2014/main" id="{5845BB40-7B65-1F4D-B8E7-796D825D1DA7}"/>
              </a:ext>
            </a:extLst>
          </p:cNvPr>
          <p:cNvSpPr txBox="1"/>
          <p:nvPr/>
        </p:nvSpPr>
        <p:spPr>
          <a:xfrm>
            <a:off x="9591199" y="4431853"/>
            <a:ext cx="1098379" cy="276999"/>
          </a:xfrm>
          <a:prstGeom prst="rect">
            <a:avLst/>
          </a:prstGeom>
          <a:noFill/>
        </p:spPr>
        <p:txBody>
          <a:bodyPr wrap="none" rtlCol="0">
            <a:spAutoFit/>
          </a:bodyPr>
          <a:lstStyle/>
          <a:p>
            <a:pPr algn="ctr"/>
            <a:r>
              <a:rPr lang="en-US" sz="1200" dirty="0">
                <a:latin typeface="Arial" panose="020B0604020202020204" pitchFamily="34" charset="0"/>
                <a:cs typeface="Arial" panose="020B0604020202020204" pitchFamily="34" charset="0"/>
              </a:rPr>
              <a:t>Overshot bite</a:t>
            </a:r>
            <a:endParaRPr lang="es-PE"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94570581"/>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F336C8EB-8B82-874B-B64A-1B92EBC9F57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1318" y="-32873"/>
            <a:ext cx="12354634" cy="6923743"/>
          </a:xfrm>
          <a:prstGeom prst="rect">
            <a:avLst/>
          </a:prstGeom>
        </p:spPr>
      </p:pic>
      <p:sp>
        <p:nvSpPr>
          <p:cNvPr id="7" name="CuadroTexto 6">
            <a:extLst>
              <a:ext uri="{FF2B5EF4-FFF2-40B4-BE49-F238E27FC236}">
                <a16:creationId xmlns:a16="http://schemas.microsoft.com/office/drawing/2014/main" id="{143F3D64-6DD5-0247-9D52-A89C94F85C81}"/>
              </a:ext>
            </a:extLst>
          </p:cNvPr>
          <p:cNvSpPr txBox="1"/>
          <p:nvPr/>
        </p:nvSpPr>
        <p:spPr>
          <a:xfrm>
            <a:off x="3750199" y="746272"/>
            <a:ext cx="5501831" cy="461665"/>
          </a:xfrm>
          <a:prstGeom prst="rect">
            <a:avLst/>
          </a:prstGeom>
          <a:noFill/>
        </p:spPr>
        <p:txBody>
          <a:bodyPr wrap="square" rtlCol="0">
            <a:spAutoFit/>
          </a:bodyPr>
          <a:lstStyle/>
          <a:p>
            <a:r>
              <a:rPr lang="es-PE" sz="2400" b="1" dirty="0" err="1">
                <a:solidFill>
                  <a:srgbClr val="9D9154"/>
                </a:solidFill>
                <a:latin typeface="Arial" panose="020B0604020202020204" pitchFamily="34" charset="0"/>
                <a:cs typeface="Arial" panose="020B0604020202020204" pitchFamily="34" charset="0"/>
              </a:rPr>
              <a:t>Jaws</a:t>
            </a:r>
            <a:r>
              <a:rPr lang="es-PE" sz="2400" b="1" dirty="0">
                <a:solidFill>
                  <a:srgbClr val="9D9154"/>
                </a:solidFill>
                <a:latin typeface="Arial" panose="020B0604020202020204" pitchFamily="34" charset="0"/>
                <a:cs typeface="Arial" panose="020B0604020202020204" pitchFamily="34" charset="0"/>
              </a:rPr>
              <a:t> / </a:t>
            </a:r>
            <a:r>
              <a:rPr lang="es-PE" sz="2400" b="1" dirty="0" err="1">
                <a:solidFill>
                  <a:srgbClr val="9D9154"/>
                </a:solidFill>
                <a:latin typeface="Arial" panose="020B0604020202020204" pitchFamily="34" charset="0"/>
                <a:cs typeface="Arial" panose="020B0604020202020204" pitchFamily="34" charset="0"/>
              </a:rPr>
              <a:t>Teeth</a:t>
            </a:r>
            <a:endParaRPr lang="es-PE" sz="2400" b="1" dirty="0">
              <a:solidFill>
                <a:srgbClr val="9D9154"/>
              </a:solidFill>
              <a:latin typeface="Arial" panose="020B0604020202020204" pitchFamily="34" charset="0"/>
              <a:cs typeface="Arial" panose="020B0604020202020204" pitchFamily="34" charset="0"/>
            </a:endParaRPr>
          </a:p>
        </p:txBody>
      </p:sp>
      <p:sp>
        <p:nvSpPr>
          <p:cNvPr id="5" name="CuadroTexto 4">
            <a:extLst>
              <a:ext uri="{FF2B5EF4-FFF2-40B4-BE49-F238E27FC236}">
                <a16:creationId xmlns:a16="http://schemas.microsoft.com/office/drawing/2014/main" id="{EDE538FB-FB95-D742-A639-80A22CBCDCB7}"/>
              </a:ext>
            </a:extLst>
          </p:cNvPr>
          <p:cNvSpPr txBox="1"/>
          <p:nvPr/>
        </p:nvSpPr>
        <p:spPr>
          <a:xfrm>
            <a:off x="667708" y="970161"/>
            <a:ext cx="2548459" cy="954107"/>
          </a:xfrm>
          <a:prstGeom prst="rect">
            <a:avLst/>
          </a:prstGeom>
          <a:noFill/>
        </p:spPr>
        <p:txBody>
          <a:bodyPr wrap="square" rtlCol="0">
            <a:spAutoFit/>
          </a:bodyPr>
          <a:lstStyle/>
          <a:p>
            <a:r>
              <a:rPr lang="es-PE" sz="2800" b="1" dirty="0">
                <a:solidFill>
                  <a:schemeClr val="bg1"/>
                </a:solidFill>
                <a:latin typeface="Arial" panose="020B0604020202020204" pitchFamily="34" charset="0"/>
                <a:cs typeface="Arial" panose="020B0604020202020204" pitchFamily="34" charset="0"/>
              </a:rPr>
              <a:t>02.</a:t>
            </a:r>
          </a:p>
          <a:p>
            <a:r>
              <a:rPr lang="es-PE" sz="2800" b="1" dirty="0">
                <a:solidFill>
                  <a:schemeClr val="bg1"/>
                </a:solidFill>
                <a:latin typeface="Arial" panose="020B0604020202020204" pitchFamily="34" charset="0"/>
                <a:cs typeface="Arial" panose="020B0604020202020204" pitchFamily="34" charset="0"/>
              </a:rPr>
              <a:t>Facial </a:t>
            </a:r>
            <a:r>
              <a:rPr lang="es-PE" sz="2800" b="1" dirty="0" err="1">
                <a:solidFill>
                  <a:schemeClr val="bg1"/>
                </a:solidFill>
                <a:latin typeface="Arial" panose="020B0604020202020204" pitchFamily="34" charset="0"/>
                <a:cs typeface="Arial" panose="020B0604020202020204" pitchFamily="34" charset="0"/>
              </a:rPr>
              <a:t>region</a:t>
            </a:r>
            <a:endParaRPr lang="es-PE" sz="2800" b="1" dirty="0">
              <a:solidFill>
                <a:schemeClr val="bg1"/>
              </a:solidFill>
              <a:latin typeface="Arial" panose="020B0604020202020204" pitchFamily="34" charset="0"/>
              <a:cs typeface="Arial" panose="020B0604020202020204" pitchFamily="34" charset="0"/>
            </a:endParaRPr>
          </a:p>
        </p:txBody>
      </p:sp>
      <p:sp>
        <p:nvSpPr>
          <p:cNvPr id="19" name="Rectángulo redondeado 18">
            <a:extLst>
              <a:ext uri="{FF2B5EF4-FFF2-40B4-BE49-F238E27FC236}">
                <a16:creationId xmlns:a16="http://schemas.microsoft.com/office/drawing/2014/main" id="{3C3CDAEB-94AF-B74B-8FAF-A29FF091F43F}"/>
              </a:ext>
            </a:extLst>
          </p:cNvPr>
          <p:cNvSpPr/>
          <p:nvPr/>
        </p:nvSpPr>
        <p:spPr>
          <a:xfrm>
            <a:off x="4737905" y="1728865"/>
            <a:ext cx="1763210" cy="324091"/>
          </a:xfrm>
          <a:prstGeom prst="roundRect">
            <a:avLst/>
          </a:prstGeom>
          <a:solidFill>
            <a:srgbClr val="9C9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solidFill>
                <a:sysClr val="windowText" lastClr="000000"/>
              </a:solidFill>
            </a:endParaRPr>
          </a:p>
        </p:txBody>
      </p:sp>
      <p:sp>
        <p:nvSpPr>
          <p:cNvPr id="22" name="CuadroTexto 21">
            <a:extLst>
              <a:ext uri="{FF2B5EF4-FFF2-40B4-BE49-F238E27FC236}">
                <a16:creationId xmlns:a16="http://schemas.microsoft.com/office/drawing/2014/main" id="{9DDA22CC-67E1-6449-8B64-00409DB52444}"/>
              </a:ext>
            </a:extLst>
          </p:cNvPr>
          <p:cNvSpPr txBox="1"/>
          <p:nvPr/>
        </p:nvSpPr>
        <p:spPr>
          <a:xfrm>
            <a:off x="4737905" y="1728865"/>
            <a:ext cx="1763209" cy="307777"/>
          </a:xfrm>
          <a:prstGeom prst="rect">
            <a:avLst/>
          </a:prstGeom>
          <a:noFill/>
        </p:spPr>
        <p:txBody>
          <a:bodyPr wrap="square" rtlCol="0">
            <a:spAutoFit/>
          </a:bodyPr>
          <a:lstStyle/>
          <a:p>
            <a:pPr algn="ctr"/>
            <a:r>
              <a:rPr lang="es-PE" sz="1400" dirty="0">
                <a:solidFill>
                  <a:schemeClr val="bg1"/>
                </a:solidFill>
                <a:latin typeface="Arial" panose="020B0604020202020204" pitchFamily="34" charset="0"/>
                <a:cs typeface="Arial" panose="020B0604020202020204" pitchFamily="34" charset="0"/>
              </a:rPr>
              <a:t>LOWER TEETH</a:t>
            </a:r>
          </a:p>
        </p:txBody>
      </p:sp>
      <p:sp>
        <p:nvSpPr>
          <p:cNvPr id="23" name="Rectángulo redondeado 22">
            <a:extLst>
              <a:ext uri="{FF2B5EF4-FFF2-40B4-BE49-F238E27FC236}">
                <a16:creationId xmlns:a16="http://schemas.microsoft.com/office/drawing/2014/main" id="{DA1286BE-20A4-D544-BA35-21FB5FD7B877}"/>
              </a:ext>
            </a:extLst>
          </p:cNvPr>
          <p:cNvSpPr/>
          <p:nvPr/>
        </p:nvSpPr>
        <p:spPr>
          <a:xfrm>
            <a:off x="8684871" y="1728865"/>
            <a:ext cx="1763210" cy="324091"/>
          </a:xfrm>
          <a:prstGeom prst="roundRect">
            <a:avLst/>
          </a:prstGeom>
          <a:solidFill>
            <a:srgbClr val="9C9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solidFill>
                <a:sysClr val="windowText" lastClr="000000"/>
              </a:solidFill>
            </a:endParaRPr>
          </a:p>
        </p:txBody>
      </p:sp>
      <p:sp>
        <p:nvSpPr>
          <p:cNvPr id="24" name="CuadroTexto 23">
            <a:extLst>
              <a:ext uri="{FF2B5EF4-FFF2-40B4-BE49-F238E27FC236}">
                <a16:creationId xmlns:a16="http://schemas.microsoft.com/office/drawing/2014/main" id="{7273AD13-CFE6-1D4C-A588-A6039E21C06F}"/>
              </a:ext>
            </a:extLst>
          </p:cNvPr>
          <p:cNvSpPr txBox="1"/>
          <p:nvPr/>
        </p:nvSpPr>
        <p:spPr>
          <a:xfrm>
            <a:off x="8684871" y="1728865"/>
            <a:ext cx="1763209" cy="307777"/>
          </a:xfrm>
          <a:prstGeom prst="rect">
            <a:avLst/>
          </a:prstGeom>
          <a:noFill/>
        </p:spPr>
        <p:txBody>
          <a:bodyPr wrap="square" rtlCol="0">
            <a:spAutoFit/>
          </a:bodyPr>
          <a:lstStyle/>
          <a:p>
            <a:pPr algn="ctr"/>
            <a:r>
              <a:rPr lang="es-PE" sz="1400" dirty="0">
                <a:solidFill>
                  <a:schemeClr val="bg1"/>
                </a:solidFill>
                <a:latin typeface="Arial" panose="020B0604020202020204" pitchFamily="34" charset="0"/>
                <a:cs typeface="Arial" panose="020B0604020202020204" pitchFamily="34" charset="0"/>
              </a:rPr>
              <a:t>UPPER TEETH</a:t>
            </a:r>
          </a:p>
        </p:txBody>
      </p:sp>
      <p:sp>
        <p:nvSpPr>
          <p:cNvPr id="2" name="CuadroTexto 1">
            <a:extLst>
              <a:ext uri="{FF2B5EF4-FFF2-40B4-BE49-F238E27FC236}">
                <a16:creationId xmlns:a16="http://schemas.microsoft.com/office/drawing/2014/main" id="{E62613AA-2042-1D49-B05A-AE64FEF7D69C}"/>
              </a:ext>
            </a:extLst>
          </p:cNvPr>
          <p:cNvSpPr txBox="1"/>
          <p:nvPr/>
        </p:nvSpPr>
        <p:spPr>
          <a:xfrm>
            <a:off x="5382342" y="2898627"/>
            <a:ext cx="713657" cy="276999"/>
          </a:xfrm>
          <a:prstGeom prst="rect">
            <a:avLst/>
          </a:prstGeom>
          <a:noFill/>
        </p:spPr>
        <p:txBody>
          <a:bodyPr wrap="none" rtlCol="0">
            <a:spAutoFit/>
          </a:bodyPr>
          <a:lstStyle/>
          <a:p>
            <a:pPr algn="ctr"/>
            <a:r>
              <a:rPr lang="es-PE" sz="1200" dirty="0">
                <a:latin typeface="Arial" panose="020B0604020202020204" pitchFamily="34" charset="0"/>
                <a:cs typeface="Arial" panose="020B0604020202020204" pitchFamily="34" charset="0"/>
              </a:rPr>
              <a:t>Incisors</a:t>
            </a:r>
          </a:p>
        </p:txBody>
      </p:sp>
      <p:sp>
        <p:nvSpPr>
          <p:cNvPr id="25" name="CuadroTexto 24">
            <a:extLst>
              <a:ext uri="{FF2B5EF4-FFF2-40B4-BE49-F238E27FC236}">
                <a16:creationId xmlns:a16="http://schemas.microsoft.com/office/drawing/2014/main" id="{71E22012-0F2B-2148-93D7-7882AEA55A79}"/>
              </a:ext>
            </a:extLst>
          </p:cNvPr>
          <p:cNvSpPr txBox="1"/>
          <p:nvPr/>
        </p:nvSpPr>
        <p:spPr>
          <a:xfrm>
            <a:off x="5404783" y="3221792"/>
            <a:ext cx="668774" cy="276999"/>
          </a:xfrm>
          <a:prstGeom prst="rect">
            <a:avLst/>
          </a:prstGeom>
          <a:noFill/>
        </p:spPr>
        <p:txBody>
          <a:bodyPr wrap="none" rtlCol="0">
            <a:spAutoFit/>
          </a:bodyPr>
          <a:lstStyle/>
          <a:p>
            <a:pPr algn="ctr"/>
            <a:r>
              <a:rPr lang="es-PE" sz="1200" dirty="0">
                <a:latin typeface="Arial" panose="020B0604020202020204" pitchFamily="34" charset="0"/>
                <a:cs typeface="Arial" panose="020B0604020202020204" pitchFamily="34" charset="0"/>
              </a:rPr>
              <a:t>Canine</a:t>
            </a:r>
          </a:p>
        </p:txBody>
      </p:sp>
      <p:sp>
        <p:nvSpPr>
          <p:cNvPr id="26" name="CuadroTexto 25">
            <a:extLst>
              <a:ext uri="{FF2B5EF4-FFF2-40B4-BE49-F238E27FC236}">
                <a16:creationId xmlns:a16="http://schemas.microsoft.com/office/drawing/2014/main" id="{B06372AD-1629-814B-B489-C0A4BAADDB7F}"/>
              </a:ext>
            </a:extLst>
          </p:cNvPr>
          <p:cNvSpPr txBox="1"/>
          <p:nvPr/>
        </p:nvSpPr>
        <p:spPr>
          <a:xfrm>
            <a:off x="5297384" y="4133787"/>
            <a:ext cx="883575" cy="276999"/>
          </a:xfrm>
          <a:prstGeom prst="rect">
            <a:avLst/>
          </a:prstGeom>
          <a:noFill/>
        </p:spPr>
        <p:txBody>
          <a:bodyPr wrap="none" rtlCol="0">
            <a:spAutoFit/>
          </a:bodyPr>
          <a:lstStyle/>
          <a:p>
            <a:pPr algn="ctr"/>
            <a:r>
              <a:rPr lang="es-PE" sz="1200" dirty="0">
                <a:latin typeface="Arial" panose="020B0604020202020204" pitchFamily="34" charset="0"/>
                <a:cs typeface="Arial" panose="020B0604020202020204" pitchFamily="34" charset="0"/>
              </a:rPr>
              <a:t>Premolars</a:t>
            </a:r>
          </a:p>
        </p:txBody>
      </p:sp>
      <p:sp>
        <p:nvSpPr>
          <p:cNvPr id="27" name="CuadroTexto 26">
            <a:extLst>
              <a:ext uri="{FF2B5EF4-FFF2-40B4-BE49-F238E27FC236}">
                <a16:creationId xmlns:a16="http://schemas.microsoft.com/office/drawing/2014/main" id="{A2588370-15E1-C84C-9FFA-2A41B91B7383}"/>
              </a:ext>
            </a:extLst>
          </p:cNvPr>
          <p:cNvSpPr txBox="1"/>
          <p:nvPr/>
        </p:nvSpPr>
        <p:spPr>
          <a:xfrm>
            <a:off x="5416808" y="5233382"/>
            <a:ext cx="644727" cy="276999"/>
          </a:xfrm>
          <a:prstGeom prst="rect">
            <a:avLst/>
          </a:prstGeom>
          <a:noFill/>
        </p:spPr>
        <p:txBody>
          <a:bodyPr wrap="none" rtlCol="0">
            <a:spAutoFit/>
          </a:bodyPr>
          <a:lstStyle/>
          <a:p>
            <a:pPr algn="ctr"/>
            <a:r>
              <a:rPr lang="es-PE" sz="1200" dirty="0">
                <a:latin typeface="Arial" panose="020B0604020202020204" pitchFamily="34" charset="0"/>
                <a:cs typeface="Arial" panose="020B0604020202020204" pitchFamily="34" charset="0"/>
              </a:rPr>
              <a:t>Molars</a:t>
            </a:r>
          </a:p>
        </p:txBody>
      </p:sp>
      <p:sp>
        <p:nvSpPr>
          <p:cNvPr id="28" name="CuadroTexto 27">
            <a:extLst>
              <a:ext uri="{FF2B5EF4-FFF2-40B4-BE49-F238E27FC236}">
                <a16:creationId xmlns:a16="http://schemas.microsoft.com/office/drawing/2014/main" id="{E9321324-43C7-BC4D-BCD6-C683597B4742}"/>
              </a:ext>
            </a:extLst>
          </p:cNvPr>
          <p:cNvSpPr txBox="1"/>
          <p:nvPr/>
        </p:nvSpPr>
        <p:spPr>
          <a:xfrm>
            <a:off x="9259861" y="2898627"/>
            <a:ext cx="713657" cy="276999"/>
          </a:xfrm>
          <a:prstGeom prst="rect">
            <a:avLst/>
          </a:prstGeom>
          <a:noFill/>
        </p:spPr>
        <p:txBody>
          <a:bodyPr wrap="none" rtlCol="0">
            <a:spAutoFit/>
          </a:bodyPr>
          <a:lstStyle/>
          <a:p>
            <a:pPr algn="ctr"/>
            <a:r>
              <a:rPr lang="es-PE" sz="1200" dirty="0">
                <a:latin typeface="Arial" panose="020B0604020202020204" pitchFamily="34" charset="0"/>
                <a:cs typeface="Arial" panose="020B0604020202020204" pitchFamily="34" charset="0"/>
              </a:rPr>
              <a:t>Incisors</a:t>
            </a:r>
          </a:p>
        </p:txBody>
      </p:sp>
      <p:sp>
        <p:nvSpPr>
          <p:cNvPr id="29" name="CuadroTexto 28">
            <a:extLst>
              <a:ext uri="{FF2B5EF4-FFF2-40B4-BE49-F238E27FC236}">
                <a16:creationId xmlns:a16="http://schemas.microsoft.com/office/drawing/2014/main" id="{809611A5-DBB5-6043-BCB5-5D743A3E0334}"/>
              </a:ext>
            </a:extLst>
          </p:cNvPr>
          <p:cNvSpPr txBox="1"/>
          <p:nvPr/>
        </p:nvSpPr>
        <p:spPr>
          <a:xfrm>
            <a:off x="9282302" y="3221792"/>
            <a:ext cx="668774" cy="276999"/>
          </a:xfrm>
          <a:prstGeom prst="rect">
            <a:avLst/>
          </a:prstGeom>
          <a:noFill/>
        </p:spPr>
        <p:txBody>
          <a:bodyPr wrap="none" rtlCol="0">
            <a:spAutoFit/>
          </a:bodyPr>
          <a:lstStyle/>
          <a:p>
            <a:pPr algn="ctr"/>
            <a:r>
              <a:rPr lang="es-PE" sz="1200" dirty="0">
                <a:latin typeface="Arial" panose="020B0604020202020204" pitchFamily="34" charset="0"/>
                <a:cs typeface="Arial" panose="020B0604020202020204" pitchFamily="34" charset="0"/>
              </a:rPr>
              <a:t>Canine</a:t>
            </a:r>
          </a:p>
        </p:txBody>
      </p:sp>
      <p:sp>
        <p:nvSpPr>
          <p:cNvPr id="30" name="CuadroTexto 29">
            <a:extLst>
              <a:ext uri="{FF2B5EF4-FFF2-40B4-BE49-F238E27FC236}">
                <a16:creationId xmlns:a16="http://schemas.microsoft.com/office/drawing/2014/main" id="{A6C1721A-7432-2941-AD23-35F6770099D1}"/>
              </a:ext>
            </a:extLst>
          </p:cNvPr>
          <p:cNvSpPr txBox="1"/>
          <p:nvPr/>
        </p:nvSpPr>
        <p:spPr>
          <a:xfrm>
            <a:off x="9174903" y="4133787"/>
            <a:ext cx="883575" cy="276999"/>
          </a:xfrm>
          <a:prstGeom prst="rect">
            <a:avLst/>
          </a:prstGeom>
          <a:noFill/>
        </p:spPr>
        <p:txBody>
          <a:bodyPr wrap="none" rtlCol="0">
            <a:spAutoFit/>
          </a:bodyPr>
          <a:lstStyle/>
          <a:p>
            <a:pPr algn="ctr"/>
            <a:r>
              <a:rPr lang="es-PE" sz="1200" dirty="0">
                <a:latin typeface="Arial" panose="020B0604020202020204" pitchFamily="34" charset="0"/>
                <a:cs typeface="Arial" panose="020B0604020202020204" pitchFamily="34" charset="0"/>
              </a:rPr>
              <a:t>Premolars</a:t>
            </a:r>
          </a:p>
        </p:txBody>
      </p:sp>
      <p:sp>
        <p:nvSpPr>
          <p:cNvPr id="31" name="CuadroTexto 30">
            <a:extLst>
              <a:ext uri="{FF2B5EF4-FFF2-40B4-BE49-F238E27FC236}">
                <a16:creationId xmlns:a16="http://schemas.microsoft.com/office/drawing/2014/main" id="{1CAE83BB-C0BB-514D-9EDE-EA1F6CFC01BF}"/>
              </a:ext>
            </a:extLst>
          </p:cNvPr>
          <p:cNvSpPr txBox="1"/>
          <p:nvPr/>
        </p:nvSpPr>
        <p:spPr>
          <a:xfrm>
            <a:off x="9294327" y="5233382"/>
            <a:ext cx="644727" cy="276999"/>
          </a:xfrm>
          <a:prstGeom prst="rect">
            <a:avLst/>
          </a:prstGeom>
          <a:noFill/>
        </p:spPr>
        <p:txBody>
          <a:bodyPr wrap="none" rtlCol="0">
            <a:spAutoFit/>
          </a:bodyPr>
          <a:lstStyle/>
          <a:p>
            <a:pPr algn="ctr"/>
            <a:r>
              <a:rPr lang="es-PE" sz="1200" dirty="0">
                <a:latin typeface="Arial" panose="020B0604020202020204" pitchFamily="34" charset="0"/>
                <a:cs typeface="Arial" panose="020B0604020202020204" pitchFamily="34" charset="0"/>
              </a:rPr>
              <a:t>Molars</a:t>
            </a:r>
          </a:p>
        </p:txBody>
      </p:sp>
      <p:sp>
        <p:nvSpPr>
          <p:cNvPr id="18" name="Rectángulo redondeado 17">
            <a:extLst>
              <a:ext uri="{FF2B5EF4-FFF2-40B4-BE49-F238E27FC236}">
                <a16:creationId xmlns:a16="http://schemas.microsoft.com/office/drawing/2014/main" id="{5CA3B50D-1083-B749-93F8-3C6098221875}"/>
              </a:ext>
            </a:extLst>
          </p:cNvPr>
          <p:cNvSpPr/>
          <p:nvPr/>
        </p:nvSpPr>
        <p:spPr>
          <a:xfrm>
            <a:off x="6180959" y="6097554"/>
            <a:ext cx="3167605" cy="324091"/>
          </a:xfrm>
          <a:prstGeom prst="roundRect">
            <a:avLst/>
          </a:prstGeom>
          <a:solidFill>
            <a:srgbClr val="9C9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solidFill>
                <a:sysClr val="windowText" lastClr="000000"/>
              </a:solidFill>
            </a:endParaRPr>
          </a:p>
        </p:txBody>
      </p:sp>
      <p:sp>
        <p:nvSpPr>
          <p:cNvPr id="20" name="CuadroTexto 19">
            <a:extLst>
              <a:ext uri="{FF2B5EF4-FFF2-40B4-BE49-F238E27FC236}">
                <a16:creationId xmlns:a16="http://schemas.microsoft.com/office/drawing/2014/main" id="{A3DB015C-CA3E-E940-998F-CB2E948B8969}"/>
              </a:ext>
            </a:extLst>
          </p:cNvPr>
          <p:cNvSpPr txBox="1"/>
          <p:nvPr/>
        </p:nvSpPr>
        <p:spPr>
          <a:xfrm>
            <a:off x="6180961" y="6097554"/>
            <a:ext cx="3167604" cy="307777"/>
          </a:xfrm>
          <a:prstGeom prst="rect">
            <a:avLst/>
          </a:prstGeom>
          <a:noFill/>
        </p:spPr>
        <p:txBody>
          <a:bodyPr wrap="square" rtlCol="0">
            <a:spAutoFit/>
          </a:bodyPr>
          <a:lstStyle/>
          <a:p>
            <a:pPr algn="ctr"/>
            <a:r>
              <a:rPr lang="es-PE" sz="1400" dirty="0">
                <a:solidFill>
                  <a:schemeClr val="bg1"/>
                </a:solidFill>
                <a:latin typeface="Arial" panose="020B0604020202020204" pitchFamily="34" charset="0"/>
                <a:cs typeface="Arial" panose="020B0604020202020204" pitchFamily="34" charset="0"/>
              </a:rPr>
              <a:t>Dental composition of coated variety</a:t>
            </a:r>
          </a:p>
        </p:txBody>
      </p:sp>
    </p:spTree>
    <p:extLst>
      <p:ext uri="{BB962C8B-B14F-4D97-AF65-F5344CB8AC3E}">
        <p14:creationId xmlns:p14="http://schemas.microsoft.com/office/powerpoint/2010/main" val="199446340"/>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uadroTexto 2">
            <a:extLst>
              <a:ext uri="{FF2B5EF4-FFF2-40B4-BE49-F238E27FC236}">
                <a16:creationId xmlns:a16="http://schemas.microsoft.com/office/drawing/2014/main" id="{79F75064-A3E2-B347-ADDE-B46280BE0682}"/>
              </a:ext>
            </a:extLst>
          </p:cNvPr>
          <p:cNvSpPr txBox="1"/>
          <p:nvPr/>
        </p:nvSpPr>
        <p:spPr>
          <a:xfrm>
            <a:off x="6773297" y="746272"/>
            <a:ext cx="5501831" cy="461665"/>
          </a:xfrm>
          <a:prstGeom prst="rect">
            <a:avLst/>
          </a:prstGeom>
          <a:noFill/>
        </p:spPr>
        <p:txBody>
          <a:bodyPr wrap="square" rtlCol="0">
            <a:spAutoFit/>
          </a:bodyPr>
          <a:lstStyle/>
          <a:p>
            <a:r>
              <a:rPr lang="es-PE" sz="2400" b="1" dirty="0" err="1">
                <a:solidFill>
                  <a:srgbClr val="9D9154"/>
                </a:solidFill>
                <a:latin typeface="Arial" panose="020B0604020202020204" pitchFamily="34" charset="0"/>
                <a:cs typeface="Arial" panose="020B0604020202020204" pitchFamily="34" charset="0"/>
              </a:rPr>
              <a:t>Cheeks</a:t>
            </a:r>
            <a:endParaRPr lang="es-PE" sz="2400" b="1" dirty="0">
              <a:solidFill>
                <a:srgbClr val="9D9154"/>
              </a:solidFill>
              <a:latin typeface="Arial" panose="020B0604020202020204" pitchFamily="34" charset="0"/>
              <a:cs typeface="Arial" panose="020B0604020202020204" pitchFamily="34" charset="0"/>
            </a:endParaRPr>
          </a:p>
        </p:txBody>
      </p:sp>
      <p:sp>
        <p:nvSpPr>
          <p:cNvPr id="4" name="CuadroTexto 3">
            <a:extLst>
              <a:ext uri="{FF2B5EF4-FFF2-40B4-BE49-F238E27FC236}">
                <a16:creationId xmlns:a16="http://schemas.microsoft.com/office/drawing/2014/main" id="{3931FB99-D3F0-A54D-BAF6-A7B1DBB31D47}"/>
              </a:ext>
            </a:extLst>
          </p:cNvPr>
          <p:cNvSpPr txBox="1"/>
          <p:nvPr/>
        </p:nvSpPr>
        <p:spPr>
          <a:xfrm>
            <a:off x="6801582" y="1316209"/>
            <a:ext cx="7932515" cy="323165"/>
          </a:xfrm>
          <a:prstGeom prst="rect">
            <a:avLst/>
          </a:prstGeom>
          <a:noFill/>
        </p:spPr>
        <p:txBody>
          <a:bodyPr wrap="square" rtlCol="0">
            <a:spAutoFit/>
          </a:bodyPr>
          <a:lstStyle/>
          <a:p>
            <a:r>
              <a:rPr lang="fr-FR" sz="1500" dirty="0" err="1">
                <a:solidFill>
                  <a:schemeClr val="tx1">
                    <a:lumMod val="75000"/>
                    <a:lumOff val="25000"/>
                  </a:schemeClr>
                </a:solidFill>
                <a:latin typeface="Arial" panose="020B0604020202020204" pitchFamily="34" charset="0"/>
                <a:cs typeface="Arial" panose="020B0604020202020204" pitchFamily="34" charset="0"/>
              </a:rPr>
              <a:t>Developed</a:t>
            </a:r>
            <a:r>
              <a:rPr lang="fr-FR" sz="1500" dirty="0">
                <a:solidFill>
                  <a:schemeClr val="tx1">
                    <a:lumMod val="75000"/>
                    <a:lumOff val="25000"/>
                  </a:schemeClr>
                </a:solidFill>
                <a:latin typeface="Arial" panose="020B0604020202020204" pitchFamily="34" charset="0"/>
                <a:cs typeface="Arial" panose="020B0604020202020204" pitchFamily="34" charset="0"/>
              </a:rPr>
              <a:t> </a:t>
            </a:r>
            <a:r>
              <a:rPr lang="fr-FR" sz="1500" dirty="0" err="1">
                <a:solidFill>
                  <a:schemeClr val="tx1">
                    <a:lumMod val="75000"/>
                    <a:lumOff val="25000"/>
                  </a:schemeClr>
                </a:solidFill>
                <a:latin typeface="Arial" panose="020B0604020202020204" pitchFamily="34" charset="0"/>
                <a:cs typeface="Arial" panose="020B0604020202020204" pitchFamily="34" charset="0"/>
              </a:rPr>
              <a:t>without</a:t>
            </a:r>
            <a:r>
              <a:rPr lang="fr-FR" sz="1500" dirty="0">
                <a:solidFill>
                  <a:schemeClr val="tx1">
                    <a:lumMod val="75000"/>
                    <a:lumOff val="25000"/>
                  </a:schemeClr>
                </a:solidFill>
                <a:latin typeface="Arial" panose="020B0604020202020204" pitchFamily="34" charset="0"/>
                <a:cs typeface="Arial" panose="020B0604020202020204" pitchFamily="34" charset="0"/>
              </a:rPr>
              <a:t> </a:t>
            </a:r>
            <a:r>
              <a:rPr lang="fr-FR" sz="1500" dirty="0" err="1">
                <a:solidFill>
                  <a:schemeClr val="tx1">
                    <a:lumMod val="75000"/>
                    <a:lumOff val="25000"/>
                  </a:schemeClr>
                </a:solidFill>
                <a:latin typeface="Arial" panose="020B0604020202020204" pitchFamily="34" charset="0"/>
                <a:cs typeface="Arial" panose="020B0604020202020204" pitchFamily="34" charset="0"/>
              </a:rPr>
              <a:t>exaggeration</a:t>
            </a:r>
            <a:r>
              <a:rPr lang="fr-FR" sz="1500" dirty="0">
                <a:solidFill>
                  <a:schemeClr val="tx1">
                    <a:lumMod val="75000"/>
                    <a:lumOff val="25000"/>
                  </a:schemeClr>
                </a:solidFill>
                <a:latin typeface="Arial" panose="020B0604020202020204" pitchFamily="34" charset="0"/>
                <a:cs typeface="Arial" panose="020B0604020202020204" pitchFamily="34" charset="0"/>
              </a:rPr>
              <a:t>. </a:t>
            </a:r>
            <a:endParaRPr lang="es-PE" sz="1500" dirty="0">
              <a:solidFill>
                <a:schemeClr val="tx1">
                  <a:lumMod val="75000"/>
                  <a:lumOff val="25000"/>
                </a:schemeClr>
              </a:solidFill>
              <a:latin typeface="Metric Bold" panose="020B0503030202060203" pitchFamily="34" charset="77"/>
            </a:endParaRPr>
          </a:p>
        </p:txBody>
      </p:sp>
      <p:sp>
        <p:nvSpPr>
          <p:cNvPr id="5" name="CuadroTexto 4">
            <a:extLst>
              <a:ext uri="{FF2B5EF4-FFF2-40B4-BE49-F238E27FC236}">
                <a16:creationId xmlns:a16="http://schemas.microsoft.com/office/drawing/2014/main" id="{568DC4E6-9725-4AD8-A2FF-3CC98A467460}"/>
              </a:ext>
            </a:extLst>
          </p:cNvPr>
          <p:cNvSpPr txBox="1"/>
          <p:nvPr/>
        </p:nvSpPr>
        <p:spPr>
          <a:xfrm>
            <a:off x="667708" y="970161"/>
            <a:ext cx="2548459"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PE" sz="2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02.</a:t>
            </a:r>
          </a:p>
          <a:p>
            <a:r>
              <a:rPr lang="es-PE" sz="2800" b="1" dirty="0">
                <a:solidFill>
                  <a:schemeClr val="bg1"/>
                </a:solidFill>
                <a:latin typeface="Arial" panose="020B0604020202020204" pitchFamily="34" charset="0"/>
                <a:cs typeface="Arial" panose="020B0604020202020204" pitchFamily="34" charset="0"/>
              </a:rPr>
              <a:t>Facial </a:t>
            </a:r>
            <a:r>
              <a:rPr lang="es-PE" sz="2800" b="1" dirty="0" err="1">
                <a:solidFill>
                  <a:schemeClr val="bg1"/>
                </a:solidFill>
                <a:latin typeface="Arial" panose="020B0604020202020204" pitchFamily="34" charset="0"/>
                <a:cs typeface="Arial" panose="020B0604020202020204" pitchFamily="34" charset="0"/>
              </a:rPr>
              <a:t>region</a:t>
            </a:r>
            <a:endParaRPr lang="es-PE" sz="28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189919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F336C8EB-8B82-874B-B64A-1B92EBC9F57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1318" y="-39307"/>
            <a:ext cx="12354635" cy="6936612"/>
          </a:xfrm>
          <a:prstGeom prst="rect">
            <a:avLst/>
          </a:prstGeom>
        </p:spPr>
      </p:pic>
      <p:sp>
        <p:nvSpPr>
          <p:cNvPr id="13" name="CuadroTexto 12">
            <a:extLst>
              <a:ext uri="{FF2B5EF4-FFF2-40B4-BE49-F238E27FC236}">
                <a16:creationId xmlns:a16="http://schemas.microsoft.com/office/drawing/2014/main" id="{977DA71F-4F9B-8243-A8B1-E4AD44CE169A}"/>
              </a:ext>
            </a:extLst>
          </p:cNvPr>
          <p:cNvSpPr txBox="1"/>
          <p:nvPr/>
        </p:nvSpPr>
        <p:spPr>
          <a:xfrm>
            <a:off x="3625507" y="715713"/>
            <a:ext cx="5501831" cy="461665"/>
          </a:xfrm>
          <a:prstGeom prst="rect">
            <a:avLst/>
          </a:prstGeom>
          <a:noFill/>
        </p:spPr>
        <p:txBody>
          <a:bodyPr wrap="square" rtlCol="0">
            <a:spAutoFit/>
          </a:bodyPr>
          <a:lstStyle/>
          <a:p>
            <a:pPr>
              <a:defRPr/>
            </a:pPr>
            <a:r>
              <a:rPr lang="es-PE" sz="2400" b="1" dirty="0" err="1">
                <a:solidFill>
                  <a:srgbClr val="9D9154"/>
                </a:solidFill>
                <a:latin typeface="Arial" panose="020B0604020202020204" pitchFamily="34" charset="0"/>
                <a:cs typeface="Arial" panose="020B0604020202020204" pitchFamily="34" charset="0"/>
              </a:rPr>
              <a:t>Eyes</a:t>
            </a:r>
            <a:endParaRPr lang="es-PE" sz="2400" b="1" dirty="0">
              <a:solidFill>
                <a:srgbClr val="9D9154"/>
              </a:solidFill>
              <a:latin typeface="Arial" panose="020B0604020202020204" pitchFamily="34" charset="0"/>
              <a:cs typeface="Arial" panose="020B0604020202020204" pitchFamily="34" charset="0"/>
            </a:endParaRPr>
          </a:p>
        </p:txBody>
      </p:sp>
      <p:sp>
        <p:nvSpPr>
          <p:cNvPr id="15" name="CuadroTexto 14">
            <a:extLst>
              <a:ext uri="{FF2B5EF4-FFF2-40B4-BE49-F238E27FC236}">
                <a16:creationId xmlns:a16="http://schemas.microsoft.com/office/drawing/2014/main" id="{50B72E30-E78A-244F-BF88-822189C51D34}"/>
              </a:ext>
            </a:extLst>
          </p:cNvPr>
          <p:cNvSpPr txBox="1"/>
          <p:nvPr/>
        </p:nvSpPr>
        <p:spPr>
          <a:xfrm>
            <a:off x="3625507" y="1149548"/>
            <a:ext cx="7932515" cy="1938992"/>
          </a:xfrm>
          <a:prstGeom prst="rect">
            <a:avLst/>
          </a:prstGeom>
          <a:noFill/>
        </p:spPr>
        <p:txBody>
          <a:bodyPr wrap="square" rtlCol="0">
            <a:spAutoFit/>
          </a:bodyPr>
          <a:lstStyle/>
          <a:p>
            <a:pPr lvl="0" algn="just">
              <a:defRPr/>
            </a:pPr>
            <a:r>
              <a:rPr lang="en-US" sz="1500" dirty="0">
                <a:solidFill>
                  <a:prstClr val="black">
                    <a:lumMod val="75000"/>
                    <a:lumOff val="25000"/>
                  </a:prstClr>
                </a:solidFill>
                <a:latin typeface="Arial" panose="020B0604020202020204" pitchFamily="34" charset="0"/>
                <a:cs typeface="Arial" panose="020B0604020202020204" pitchFamily="34" charset="0"/>
              </a:rPr>
              <a:t>Alert and intelligent expression. The eyes must be of average dimensions, slightly almond shaped, neither deep-set nor prominent, normally and regularly placed, i.e. neither too close together nor too wide apart. The </a:t>
            </a:r>
            <a:r>
              <a:rPr lang="en-US" sz="1500" dirty="0" err="1">
                <a:solidFill>
                  <a:prstClr val="black">
                    <a:lumMod val="75000"/>
                    <a:lumOff val="25000"/>
                  </a:prstClr>
                </a:solidFill>
                <a:latin typeface="Arial" panose="020B0604020202020204" pitchFamily="34" charset="0"/>
                <a:cs typeface="Arial" panose="020B0604020202020204" pitchFamily="34" charset="0"/>
              </a:rPr>
              <a:t>colour</a:t>
            </a:r>
            <a:r>
              <a:rPr lang="en-US" sz="1500" dirty="0">
                <a:solidFill>
                  <a:prstClr val="black">
                    <a:lumMod val="75000"/>
                    <a:lumOff val="25000"/>
                  </a:prstClr>
                </a:solidFill>
                <a:latin typeface="Arial" panose="020B0604020202020204" pitchFamily="34" charset="0"/>
                <a:cs typeface="Arial" panose="020B0604020202020204" pitchFamily="34" charset="0"/>
              </a:rPr>
              <a:t> can vary from black, going through all shades of brown to yellow, in harmony with the skin </a:t>
            </a:r>
            <a:r>
              <a:rPr lang="en-US" sz="1500" dirty="0" err="1">
                <a:solidFill>
                  <a:prstClr val="black">
                    <a:lumMod val="75000"/>
                    <a:lumOff val="25000"/>
                  </a:prstClr>
                </a:solidFill>
                <a:latin typeface="Arial" panose="020B0604020202020204" pitchFamily="34" charset="0"/>
                <a:cs typeface="Arial" panose="020B0604020202020204" pitchFamily="34" charset="0"/>
              </a:rPr>
              <a:t>colour</a:t>
            </a:r>
            <a:r>
              <a:rPr lang="en-US" sz="1500" dirty="0">
                <a:solidFill>
                  <a:prstClr val="black">
                    <a:lumMod val="75000"/>
                    <a:lumOff val="25000"/>
                  </a:prstClr>
                </a:solidFill>
                <a:latin typeface="Arial" panose="020B0604020202020204" pitchFamily="34" charset="0"/>
                <a:cs typeface="Arial" panose="020B0604020202020204" pitchFamily="34" charset="0"/>
              </a:rPr>
              <a:t> in the naked variety and with the coat in the variety with hair. In any case, both eyes must be of the same </a:t>
            </a:r>
            <a:r>
              <a:rPr lang="en-US" sz="1500" dirty="0" err="1">
                <a:solidFill>
                  <a:prstClr val="black">
                    <a:lumMod val="75000"/>
                    <a:lumOff val="25000"/>
                  </a:prstClr>
                </a:solidFill>
                <a:latin typeface="Arial" panose="020B0604020202020204" pitchFamily="34" charset="0"/>
                <a:cs typeface="Arial" panose="020B0604020202020204" pitchFamily="34" charset="0"/>
              </a:rPr>
              <a:t>colour</a:t>
            </a:r>
            <a:r>
              <a:rPr lang="en-US" sz="1500" dirty="0">
                <a:solidFill>
                  <a:prstClr val="black">
                    <a:lumMod val="75000"/>
                    <a:lumOff val="25000"/>
                  </a:prstClr>
                </a:solidFill>
                <a:latin typeface="Arial" panose="020B0604020202020204" pitchFamily="34" charset="0"/>
                <a:cs typeface="Arial" panose="020B0604020202020204" pitchFamily="34" charset="0"/>
              </a:rPr>
              <a:t>. </a:t>
            </a:r>
          </a:p>
          <a:p>
            <a:pPr lvl="0" algn="just">
              <a:defRPr/>
            </a:pPr>
            <a:endParaRPr lang="en-US" sz="1500" dirty="0">
              <a:solidFill>
                <a:prstClr val="black">
                  <a:lumMod val="75000"/>
                  <a:lumOff val="25000"/>
                </a:prstClr>
              </a:solidFill>
              <a:latin typeface="Arial" panose="020B0604020202020204" pitchFamily="34" charset="0"/>
              <a:cs typeface="Arial" panose="020B0604020202020204" pitchFamily="34" charset="0"/>
            </a:endParaRPr>
          </a:p>
          <a:p>
            <a:pPr lvl="0" algn="just">
              <a:defRPr/>
            </a:pPr>
            <a:r>
              <a:rPr lang="en-US" sz="1500" dirty="0">
                <a:solidFill>
                  <a:prstClr val="black">
                    <a:lumMod val="75000"/>
                    <a:lumOff val="25000"/>
                  </a:prstClr>
                </a:solidFill>
                <a:latin typeface="Arial" panose="020B0604020202020204" pitchFamily="34" charset="0"/>
                <a:cs typeface="Arial" panose="020B0604020202020204" pitchFamily="34" charset="0"/>
              </a:rPr>
              <a:t>The </a:t>
            </a:r>
            <a:r>
              <a:rPr lang="en-US" sz="1500" dirty="0" err="1">
                <a:solidFill>
                  <a:prstClr val="black">
                    <a:lumMod val="75000"/>
                    <a:lumOff val="25000"/>
                  </a:prstClr>
                </a:solidFill>
                <a:latin typeface="Arial" panose="020B0604020202020204" pitchFamily="34" charset="0"/>
                <a:cs typeface="Arial" panose="020B0604020202020204" pitchFamily="34" charset="0"/>
              </a:rPr>
              <a:t>colour</a:t>
            </a:r>
            <a:r>
              <a:rPr lang="en-US" sz="1500" dirty="0">
                <a:solidFill>
                  <a:prstClr val="black">
                    <a:lumMod val="75000"/>
                    <a:lumOff val="25000"/>
                  </a:prstClr>
                </a:solidFill>
                <a:latin typeface="Arial" panose="020B0604020202020204" pitchFamily="34" charset="0"/>
                <a:cs typeface="Arial" panose="020B0604020202020204" pitchFamily="34" charset="0"/>
              </a:rPr>
              <a:t> of the eyelids may go from black to pink in subjects with light </a:t>
            </a:r>
            <a:r>
              <a:rPr lang="en-US" sz="1500" dirty="0" err="1">
                <a:solidFill>
                  <a:prstClr val="black">
                    <a:lumMod val="75000"/>
                    <a:lumOff val="25000"/>
                  </a:prstClr>
                </a:solidFill>
                <a:latin typeface="Arial" panose="020B0604020202020204" pitchFamily="34" charset="0"/>
                <a:cs typeface="Arial" panose="020B0604020202020204" pitchFamily="34" charset="0"/>
              </a:rPr>
              <a:t>coloured</a:t>
            </a:r>
            <a:r>
              <a:rPr lang="en-US" sz="1500" dirty="0">
                <a:solidFill>
                  <a:prstClr val="black">
                    <a:lumMod val="75000"/>
                    <a:lumOff val="25000"/>
                  </a:prstClr>
                </a:solidFill>
                <a:latin typeface="Arial" panose="020B0604020202020204" pitchFamily="34" charset="0"/>
                <a:cs typeface="Arial" panose="020B0604020202020204" pitchFamily="34" charset="0"/>
              </a:rPr>
              <a:t> face. The light pink </a:t>
            </a:r>
            <a:r>
              <a:rPr lang="en-US" sz="1500" dirty="0" err="1">
                <a:solidFill>
                  <a:prstClr val="black">
                    <a:lumMod val="75000"/>
                    <a:lumOff val="25000"/>
                  </a:prstClr>
                </a:solidFill>
                <a:latin typeface="Arial" panose="020B0604020202020204" pitchFamily="34" charset="0"/>
                <a:cs typeface="Arial" panose="020B0604020202020204" pitchFamily="34" charset="0"/>
              </a:rPr>
              <a:t>colours</a:t>
            </a:r>
            <a:r>
              <a:rPr lang="en-US" sz="1500" dirty="0">
                <a:solidFill>
                  <a:prstClr val="black">
                    <a:lumMod val="75000"/>
                    <a:lumOff val="25000"/>
                  </a:prstClr>
                </a:solidFill>
                <a:latin typeface="Arial" panose="020B0604020202020204" pitchFamily="34" charset="0"/>
                <a:cs typeface="Arial" panose="020B0604020202020204" pitchFamily="34" charset="0"/>
              </a:rPr>
              <a:t> are admitted but not sought after. </a:t>
            </a:r>
          </a:p>
        </p:txBody>
      </p:sp>
      <p:sp>
        <p:nvSpPr>
          <p:cNvPr id="8" name="CuadroTexto 7">
            <a:extLst>
              <a:ext uri="{FF2B5EF4-FFF2-40B4-BE49-F238E27FC236}">
                <a16:creationId xmlns:a16="http://schemas.microsoft.com/office/drawing/2014/main" id="{AFB43F84-E55E-784A-B261-62DC37327D9A}"/>
              </a:ext>
            </a:extLst>
          </p:cNvPr>
          <p:cNvSpPr txBox="1"/>
          <p:nvPr/>
        </p:nvSpPr>
        <p:spPr>
          <a:xfrm>
            <a:off x="667708" y="970161"/>
            <a:ext cx="2548459"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PE" sz="2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02.</a:t>
            </a:r>
          </a:p>
          <a:p>
            <a:r>
              <a:rPr lang="es-PE" sz="2800" b="1" dirty="0">
                <a:solidFill>
                  <a:schemeClr val="bg1"/>
                </a:solidFill>
                <a:latin typeface="Arial" panose="020B0604020202020204" pitchFamily="34" charset="0"/>
                <a:cs typeface="Arial" panose="020B0604020202020204" pitchFamily="34" charset="0"/>
              </a:rPr>
              <a:t>Facial </a:t>
            </a:r>
            <a:r>
              <a:rPr lang="es-PE" sz="2800" b="1" dirty="0" err="1">
                <a:solidFill>
                  <a:schemeClr val="bg1"/>
                </a:solidFill>
                <a:latin typeface="Arial" panose="020B0604020202020204" pitchFamily="34" charset="0"/>
                <a:cs typeface="Arial" panose="020B0604020202020204" pitchFamily="34" charset="0"/>
              </a:rPr>
              <a:t>region</a:t>
            </a:r>
            <a:endParaRPr lang="es-PE" sz="2800" b="1" dirty="0">
              <a:solidFill>
                <a:schemeClr val="bg1"/>
              </a:solidFill>
              <a:latin typeface="Arial" panose="020B0604020202020204" pitchFamily="34" charset="0"/>
              <a:cs typeface="Arial" panose="020B0604020202020204" pitchFamily="34" charset="0"/>
            </a:endParaRPr>
          </a:p>
        </p:txBody>
      </p:sp>
      <p:pic>
        <p:nvPicPr>
          <p:cNvPr id="6" name="Imagen 5" descr="Imagen que contiene animal, mamífero, viendo, cara&#10;&#10;Descripción generada automáticamente">
            <a:extLst>
              <a:ext uri="{FF2B5EF4-FFF2-40B4-BE49-F238E27FC236}">
                <a16:creationId xmlns:a16="http://schemas.microsoft.com/office/drawing/2014/main" id="{95251FE0-9A1B-484D-9AE3-EEA0A7A62880}"/>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820689" y="4188941"/>
            <a:ext cx="1732139" cy="1440109"/>
          </a:xfrm>
          <a:prstGeom prst="rect">
            <a:avLst/>
          </a:prstGeom>
        </p:spPr>
      </p:pic>
      <p:pic>
        <p:nvPicPr>
          <p:cNvPr id="3" name="Imagen 2">
            <a:extLst>
              <a:ext uri="{FF2B5EF4-FFF2-40B4-BE49-F238E27FC236}">
                <a16:creationId xmlns:a16="http://schemas.microsoft.com/office/drawing/2014/main" id="{15884BEE-341B-EB43-9E14-341A7CF55AA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16903" y="4191174"/>
            <a:ext cx="1771988" cy="1437876"/>
          </a:xfrm>
          <a:prstGeom prst="rect">
            <a:avLst/>
          </a:prstGeom>
        </p:spPr>
      </p:pic>
      <p:pic>
        <p:nvPicPr>
          <p:cNvPr id="9" name="Imagen 8">
            <a:extLst>
              <a:ext uri="{FF2B5EF4-FFF2-40B4-BE49-F238E27FC236}">
                <a16:creationId xmlns:a16="http://schemas.microsoft.com/office/drawing/2014/main" id="{261ECAFE-B0E0-524A-A166-10C10CD8A30C}"/>
              </a:ext>
            </a:extLst>
          </p:cNvPr>
          <p:cNvPicPr>
            <a:picLocks noChangeAspect="1"/>
          </p:cNvPicPr>
          <p:nvPr/>
        </p:nvPicPr>
        <p:blipFill rotWithShape="1">
          <a:blip r:embed="rId6">
            <a:extLst>
              <a:ext uri="{28A0092B-C50C-407E-A947-70E740481C1C}">
                <a14:useLocalDpi xmlns:a14="http://schemas.microsoft.com/office/drawing/2010/main" val="0"/>
              </a:ext>
            </a:extLst>
          </a:blip>
          <a:srcRect l="2325" t="2241"/>
          <a:stretch/>
        </p:blipFill>
        <p:spPr>
          <a:xfrm>
            <a:off x="9659764" y="4188941"/>
            <a:ext cx="1773353" cy="1440230"/>
          </a:xfrm>
          <a:prstGeom prst="rect">
            <a:avLst/>
          </a:prstGeom>
        </p:spPr>
      </p:pic>
      <p:pic>
        <p:nvPicPr>
          <p:cNvPr id="14" name="Picture 2" descr="C:\Users\abel\Documents\PSP\Power Point - Exposicion\PsPP - ALV 2018\4d0823ff-29ff-4694-8a20-13fd82b13dba - Copy.jpg">
            <a:extLst>
              <a:ext uri="{FF2B5EF4-FFF2-40B4-BE49-F238E27FC236}">
                <a16:creationId xmlns:a16="http://schemas.microsoft.com/office/drawing/2014/main" id="{69FE4435-127E-402E-B02A-BDBC7E27C4A8}"/>
              </a:ext>
            </a:extLst>
          </p:cNvPr>
          <p:cNvPicPr>
            <a:picLocks noChangeAspect="1" noChangeArrowheads="1"/>
          </p:cNvPicPr>
          <p:nvPr/>
        </p:nvPicPr>
        <p:blipFill rotWithShape="1">
          <a:blip r:embed="rId7" cstate="print"/>
          <a:srcRect l="2520" t="-1" r="2135" b="9698"/>
          <a:stretch/>
        </p:blipFill>
        <p:spPr bwMode="auto">
          <a:xfrm>
            <a:off x="3669956" y="3468831"/>
            <a:ext cx="1940011" cy="2709548"/>
          </a:xfrm>
          <a:prstGeom prst="rect">
            <a:avLst/>
          </a:prstGeom>
          <a:noFill/>
        </p:spPr>
      </p:pic>
    </p:spTree>
    <p:extLst>
      <p:ext uri="{BB962C8B-B14F-4D97-AF65-F5344CB8AC3E}">
        <p14:creationId xmlns:p14="http://schemas.microsoft.com/office/powerpoint/2010/main" val="385140422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F336C8EB-8B82-874B-B64A-1B92EBC9F57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1317" y="-32872"/>
            <a:ext cx="12354633" cy="6923742"/>
          </a:xfrm>
          <a:prstGeom prst="rect">
            <a:avLst/>
          </a:prstGeom>
        </p:spPr>
      </p:pic>
      <p:sp>
        <p:nvSpPr>
          <p:cNvPr id="6" name="CuadroTexto 5">
            <a:extLst>
              <a:ext uri="{FF2B5EF4-FFF2-40B4-BE49-F238E27FC236}">
                <a16:creationId xmlns:a16="http://schemas.microsoft.com/office/drawing/2014/main" id="{EA34EDD3-B8C8-0641-828A-C6A32143141A}"/>
              </a:ext>
            </a:extLst>
          </p:cNvPr>
          <p:cNvSpPr txBox="1"/>
          <p:nvPr/>
        </p:nvSpPr>
        <p:spPr>
          <a:xfrm>
            <a:off x="3750199" y="746272"/>
            <a:ext cx="5501831" cy="461665"/>
          </a:xfrm>
          <a:prstGeom prst="rect">
            <a:avLst/>
          </a:prstGeom>
          <a:noFill/>
        </p:spPr>
        <p:txBody>
          <a:bodyPr wrap="square" rtlCol="0">
            <a:spAutoFit/>
          </a:bodyPr>
          <a:lstStyle/>
          <a:p>
            <a:r>
              <a:rPr lang="es-PE" sz="2400" b="1" dirty="0" err="1">
                <a:solidFill>
                  <a:srgbClr val="9D9154"/>
                </a:solidFill>
                <a:latin typeface="Arial" panose="020B0604020202020204" pitchFamily="34" charset="0"/>
                <a:cs typeface="Arial" panose="020B0604020202020204" pitchFamily="34" charset="0"/>
              </a:rPr>
              <a:t>Ears</a:t>
            </a:r>
            <a:endParaRPr lang="es-PE" sz="2400" b="1" dirty="0">
              <a:solidFill>
                <a:srgbClr val="9D9154"/>
              </a:solidFill>
              <a:latin typeface="Arial" panose="020B0604020202020204" pitchFamily="34" charset="0"/>
              <a:cs typeface="Arial" panose="020B0604020202020204" pitchFamily="34" charset="0"/>
            </a:endParaRPr>
          </a:p>
        </p:txBody>
      </p:sp>
      <p:sp>
        <p:nvSpPr>
          <p:cNvPr id="7" name="CuadroTexto 6">
            <a:extLst>
              <a:ext uri="{FF2B5EF4-FFF2-40B4-BE49-F238E27FC236}">
                <a16:creationId xmlns:a16="http://schemas.microsoft.com/office/drawing/2014/main" id="{F7AF3F4B-9673-0849-8F26-5E1C7C0246B9}"/>
              </a:ext>
            </a:extLst>
          </p:cNvPr>
          <p:cNvSpPr txBox="1"/>
          <p:nvPr/>
        </p:nvSpPr>
        <p:spPr>
          <a:xfrm>
            <a:off x="3750199" y="1285101"/>
            <a:ext cx="7932515" cy="1323439"/>
          </a:xfrm>
          <a:prstGeom prst="rect">
            <a:avLst/>
          </a:prstGeom>
          <a:noFill/>
        </p:spPr>
        <p:txBody>
          <a:bodyPr wrap="square" rtlCol="0">
            <a:spAutoFit/>
          </a:bodyPr>
          <a:lstStyle/>
          <a:p>
            <a:pPr algn="just"/>
            <a:r>
              <a:rPr lang="en-US" sz="1600" dirty="0">
                <a:solidFill>
                  <a:schemeClr val="tx1">
                    <a:lumMod val="75000"/>
                    <a:lumOff val="25000"/>
                  </a:schemeClr>
                </a:solidFill>
                <a:latin typeface="Arial" panose="020B0604020202020204" pitchFamily="34" charset="0"/>
                <a:cs typeface="Arial" panose="020B0604020202020204" pitchFamily="34" charset="0"/>
              </a:rPr>
              <a:t>The ears must be pricked when the dog is attentive, whereas at rest, they are laid towards the back. The ears are of medium length; broad at the base, tapering progressively towards the tip, ending almost pointed. The ear set starts on the upper part of the skull to end laterally and obliquely. In erect position, the axes of the ears form a variable angle from 50° to near 90°. </a:t>
            </a:r>
            <a:endParaRPr lang="es-PE" sz="1600" dirty="0">
              <a:solidFill>
                <a:schemeClr val="tx1">
                  <a:lumMod val="75000"/>
                  <a:lumOff val="25000"/>
                </a:schemeClr>
              </a:solidFill>
              <a:latin typeface="Metric Bold" panose="020B0503030202060203" pitchFamily="34" charset="77"/>
            </a:endParaRPr>
          </a:p>
        </p:txBody>
      </p:sp>
      <p:sp>
        <p:nvSpPr>
          <p:cNvPr id="5" name="CuadroTexto 4">
            <a:extLst>
              <a:ext uri="{FF2B5EF4-FFF2-40B4-BE49-F238E27FC236}">
                <a16:creationId xmlns:a16="http://schemas.microsoft.com/office/drawing/2014/main" id="{5980CAD1-A4EF-944C-AA59-95AE38AE19C7}"/>
              </a:ext>
            </a:extLst>
          </p:cNvPr>
          <p:cNvSpPr txBox="1"/>
          <p:nvPr/>
        </p:nvSpPr>
        <p:spPr>
          <a:xfrm>
            <a:off x="667708" y="970161"/>
            <a:ext cx="2548459" cy="954107"/>
          </a:xfrm>
          <a:prstGeom prst="rect">
            <a:avLst/>
          </a:prstGeom>
          <a:noFill/>
        </p:spPr>
        <p:txBody>
          <a:bodyPr wrap="square" rtlCol="0">
            <a:spAutoFit/>
          </a:bodyPr>
          <a:lstStyle/>
          <a:p>
            <a:r>
              <a:rPr lang="es-PE" sz="2800" b="1" dirty="0">
                <a:solidFill>
                  <a:schemeClr val="bg1"/>
                </a:solidFill>
                <a:latin typeface="Arial" panose="020B0604020202020204" pitchFamily="34" charset="0"/>
                <a:cs typeface="Arial" panose="020B0604020202020204" pitchFamily="34" charset="0"/>
              </a:rPr>
              <a:t>02.</a:t>
            </a:r>
          </a:p>
          <a:p>
            <a:r>
              <a:rPr lang="es-PE" sz="2800" b="1" dirty="0">
                <a:solidFill>
                  <a:schemeClr val="bg1"/>
                </a:solidFill>
                <a:latin typeface="Arial" panose="020B0604020202020204" pitchFamily="34" charset="0"/>
                <a:cs typeface="Arial" panose="020B0604020202020204" pitchFamily="34" charset="0"/>
              </a:rPr>
              <a:t>Facial </a:t>
            </a:r>
            <a:r>
              <a:rPr lang="es-PE" sz="2800" b="1" dirty="0" err="1">
                <a:solidFill>
                  <a:schemeClr val="bg1"/>
                </a:solidFill>
                <a:latin typeface="Arial" panose="020B0604020202020204" pitchFamily="34" charset="0"/>
                <a:cs typeface="Arial" panose="020B0604020202020204" pitchFamily="34" charset="0"/>
              </a:rPr>
              <a:t>region</a:t>
            </a:r>
            <a:endParaRPr lang="es-PE" sz="2800" b="1" dirty="0">
              <a:solidFill>
                <a:schemeClr val="bg1"/>
              </a:solidFill>
              <a:latin typeface="Arial" panose="020B0604020202020204" pitchFamily="34" charset="0"/>
              <a:cs typeface="Arial" panose="020B0604020202020204" pitchFamily="34" charset="0"/>
            </a:endParaRPr>
          </a:p>
        </p:txBody>
      </p:sp>
      <p:sp>
        <p:nvSpPr>
          <p:cNvPr id="8" name="Rectángulo redondeado 7">
            <a:extLst>
              <a:ext uri="{FF2B5EF4-FFF2-40B4-BE49-F238E27FC236}">
                <a16:creationId xmlns:a16="http://schemas.microsoft.com/office/drawing/2014/main" id="{038BA1A5-36A8-F34F-A22E-D0635FF08861}"/>
              </a:ext>
            </a:extLst>
          </p:cNvPr>
          <p:cNvSpPr/>
          <p:nvPr/>
        </p:nvSpPr>
        <p:spPr>
          <a:xfrm>
            <a:off x="5274201" y="5744558"/>
            <a:ext cx="5305062" cy="429247"/>
          </a:xfrm>
          <a:prstGeom prst="roundRect">
            <a:avLst/>
          </a:prstGeom>
          <a:solidFill>
            <a:srgbClr val="9C9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solidFill>
                <a:sysClr val="windowText" lastClr="000000"/>
              </a:solidFill>
            </a:endParaRPr>
          </a:p>
        </p:txBody>
      </p:sp>
      <p:sp>
        <p:nvSpPr>
          <p:cNvPr id="9" name="CuadroTexto 8">
            <a:extLst>
              <a:ext uri="{FF2B5EF4-FFF2-40B4-BE49-F238E27FC236}">
                <a16:creationId xmlns:a16="http://schemas.microsoft.com/office/drawing/2014/main" id="{437523DF-F813-B44B-ACAD-5A3A844A1F8F}"/>
              </a:ext>
            </a:extLst>
          </p:cNvPr>
          <p:cNvSpPr txBox="1"/>
          <p:nvPr/>
        </p:nvSpPr>
        <p:spPr>
          <a:xfrm>
            <a:off x="5274203" y="5803951"/>
            <a:ext cx="5305062" cy="307777"/>
          </a:xfrm>
          <a:prstGeom prst="rect">
            <a:avLst/>
          </a:prstGeom>
          <a:noFill/>
        </p:spPr>
        <p:txBody>
          <a:bodyPr wrap="square" rtlCol="0">
            <a:spAutoFit/>
          </a:bodyPr>
          <a:lstStyle/>
          <a:p>
            <a:pPr algn="ctr"/>
            <a:r>
              <a:rPr lang="es-PE" sz="1400" dirty="0">
                <a:solidFill>
                  <a:schemeClr val="bg1"/>
                </a:solidFill>
                <a:latin typeface="Arial" panose="020B0604020202020204" pitchFamily="34" charset="0"/>
                <a:cs typeface="Arial" panose="020B0604020202020204" pitchFamily="34" charset="0"/>
              </a:rPr>
              <a:t>X and Y axes form an Isosceles triangle with the tip of </a:t>
            </a:r>
            <a:r>
              <a:rPr lang="es-PE" sz="1400" dirty="0" err="1">
                <a:solidFill>
                  <a:schemeClr val="bg1"/>
                </a:solidFill>
                <a:latin typeface="Arial" panose="020B0604020202020204" pitchFamily="34" charset="0"/>
                <a:cs typeface="Arial" panose="020B0604020202020204" pitchFamily="34" charset="0"/>
              </a:rPr>
              <a:t>the</a:t>
            </a:r>
            <a:r>
              <a:rPr lang="es-PE" sz="1400" dirty="0">
                <a:solidFill>
                  <a:schemeClr val="bg1"/>
                </a:solidFill>
                <a:latin typeface="Arial" panose="020B0604020202020204" pitchFamily="34" charset="0"/>
                <a:cs typeface="Arial" panose="020B0604020202020204" pitchFamily="34" charset="0"/>
              </a:rPr>
              <a:t> </a:t>
            </a:r>
            <a:r>
              <a:rPr lang="es-PE" sz="1400" dirty="0" err="1">
                <a:solidFill>
                  <a:schemeClr val="bg1"/>
                </a:solidFill>
                <a:latin typeface="Arial" panose="020B0604020202020204" pitchFamily="34" charset="0"/>
                <a:cs typeface="Arial" panose="020B0604020202020204" pitchFamily="34" charset="0"/>
              </a:rPr>
              <a:t>nose</a:t>
            </a:r>
            <a:r>
              <a:rPr lang="es-PE" sz="1400" dirty="0">
                <a:solidFill>
                  <a:schemeClr val="bg1"/>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629074925"/>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n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CuadroTexto 10">
            <a:extLst>
              <a:ext uri="{FF2B5EF4-FFF2-40B4-BE49-F238E27FC236}">
                <a16:creationId xmlns:a16="http://schemas.microsoft.com/office/drawing/2014/main" id="{7B66970A-CCC5-4884-ACBB-CAA903E4BCE5}"/>
              </a:ext>
            </a:extLst>
          </p:cNvPr>
          <p:cNvSpPr txBox="1"/>
          <p:nvPr/>
        </p:nvSpPr>
        <p:spPr>
          <a:xfrm>
            <a:off x="4227838" y="5431535"/>
            <a:ext cx="355116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PE" sz="2400" b="0" i="0" u="none" strike="noStrike" kern="1200" cap="none" spc="0" normalizeH="0" baseline="0" noProof="0" dirty="0">
                <a:ln>
                  <a:noFill/>
                </a:ln>
                <a:solidFill>
                  <a:prstClr val="white"/>
                </a:solidFill>
                <a:effectLst/>
                <a:uLnTx/>
                <a:uFillTx/>
                <a:latin typeface="Calibri" panose="020F0502020204030204"/>
                <a:ea typeface="+mn-ea"/>
                <a:cs typeface="+mn-cs"/>
              </a:rPr>
              <a:t>FRONT AND LATERAL VIEW</a:t>
            </a:r>
          </a:p>
        </p:txBody>
      </p:sp>
      <p:sp>
        <p:nvSpPr>
          <p:cNvPr id="13" name="CuadroTexto 12">
            <a:extLst>
              <a:ext uri="{FF2B5EF4-FFF2-40B4-BE49-F238E27FC236}">
                <a16:creationId xmlns:a16="http://schemas.microsoft.com/office/drawing/2014/main" id="{43CB1023-E5D7-1E4B-8533-5D632C439328}"/>
              </a:ext>
            </a:extLst>
          </p:cNvPr>
          <p:cNvSpPr txBox="1"/>
          <p:nvPr/>
        </p:nvSpPr>
        <p:spPr>
          <a:xfrm>
            <a:off x="4627261" y="4866846"/>
            <a:ext cx="293747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PE" sz="28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Correct</a:t>
            </a:r>
            <a:r>
              <a:rPr kumimoji="0" lang="es-PE" sz="2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Head</a:t>
            </a:r>
          </a:p>
        </p:txBody>
      </p:sp>
    </p:spTree>
    <p:extLst>
      <p:ext uri="{BB962C8B-B14F-4D97-AF65-F5344CB8AC3E}">
        <p14:creationId xmlns:p14="http://schemas.microsoft.com/office/powerpoint/2010/main" val="31985273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id="{CEF7DE50-6382-9744-BC34-F3A98568E1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uadroTexto 2">
            <a:extLst>
              <a:ext uri="{FF2B5EF4-FFF2-40B4-BE49-F238E27FC236}">
                <a16:creationId xmlns:a16="http://schemas.microsoft.com/office/drawing/2014/main" id="{43CB1023-E5D7-1E4B-8533-5D632C439328}"/>
              </a:ext>
            </a:extLst>
          </p:cNvPr>
          <p:cNvSpPr txBox="1"/>
          <p:nvPr/>
        </p:nvSpPr>
        <p:spPr>
          <a:xfrm>
            <a:off x="416690" y="543600"/>
            <a:ext cx="5501831" cy="523220"/>
          </a:xfrm>
          <a:prstGeom prst="rect">
            <a:avLst/>
          </a:prstGeom>
          <a:noFill/>
        </p:spPr>
        <p:txBody>
          <a:bodyPr wrap="square" rtlCol="0">
            <a:spAutoFit/>
          </a:bodyPr>
          <a:lstStyle/>
          <a:p>
            <a:r>
              <a:rPr lang="es-PE" sz="2800" b="1" dirty="0" err="1">
                <a:solidFill>
                  <a:schemeClr val="bg1"/>
                </a:solidFill>
                <a:latin typeface="Arial" panose="020B0604020202020204" pitchFamily="34" charset="0"/>
                <a:cs typeface="Arial" panose="020B0604020202020204" pitchFamily="34" charset="0"/>
              </a:rPr>
              <a:t>Neck</a:t>
            </a:r>
            <a:endParaRPr lang="es-PE" sz="2800" b="1" dirty="0">
              <a:solidFill>
                <a:schemeClr val="bg1"/>
              </a:solidFill>
              <a:latin typeface="Arial" panose="020B0604020202020204" pitchFamily="34" charset="0"/>
              <a:cs typeface="Arial" panose="020B0604020202020204" pitchFamily="34" charset="0"/>
            </a:endParaRPr>
          </a:p>
        </p:txBody>
      </p:sp>
      <p:sp>
        <p:nvSpPr>
          <p:cNvPr id="2" name="CuadroTexto 1">
            <a:extLst>
              <a:ext uri="{FF2B5EF4-FFF2-40B4-BE49-F238E27FC236}">
                <a16:creationId xmlns:a16="http://schemas.microsoft.com/office/drawing/2014/main" id="{675CAE85-71A7-274D-BB1F-77D3AFD3A8D3}"/>
              </a:ext>
            </a:extLst>
          </p:cNvPr>
          <p:cNvSpPr txBox="1"/>
          <p:nvPr/>
        </p:nvSpPr>
        <p:spPr>
          <a:xfrm>
            <a:off x="659889" y="1504708"/>
            <a:ext cx="3151825" cy="338554"/>
          </a:xfrm>
          <a:prstGeom prst="rect">
            <a:avLst/>
          </a:prstGeom>
          <a:noFill/>
        </p:spPr>
        <p:txBody>
          <a:bodyPr wrap="none" rtlCol="0">
            <a:spAutoFit/>
          </a:bodyPr>
          <a:lstStyle/>
          <a:p>
            <a:r>
              <a:rPr lang="es-PE" sz="1600" b="1" dirty="0">
                <a:solidFill>
                  <a:schemeClr val="bg1"/>
                </a:solidFill>
                <a:latin typeface="Arial" panose="020B0604020202020204" pitchFamily="34" charset="0"/>
                <a:cs typeface="Arial" panose="020B0604020202020204" pitchFamily="34" charset="0"/>
              </a:rPr>
              <a:t>Upper profile: </a:t>
            </a:r>
            <a:r>
              <a:rPr lang="es-PE" sz="1600" dirty="0">
                <a:solidFill>
                  <a:schemeClr val="bg1"/>
                </a:solidFill>
                <a:latin typeface="Arial" panose="020B0604020202020204" pitchFamily="34" charset="0"/>
                <a:cs typeface="Arial" panose="020B0604020202020204" pitchFamily="34" charset="0"/>
              </a:rPr>
              <a:t>Curved (convex).</a:t>
            </a:r>
          </a:p>
        </p:txBody>
      </p:sp>
      <p:sp>
        <p:nvSpPr>
          <p:cNvPr id="5" name="CuadroTexto 4">
            <a:extLst>
              <a:ext uri="{FF2B5EF4-FFF2-40B4-BE49-F238E27FC236}">
                <a16:creationId xmlns:a16="http://schemas.microsoft.com/office/drawing/2014/main" id="{1F348E99-2F9F-D844-A344-408223DA6EAF}"/>
              </a:ext>
            </a:extLst>
          </p:cNvPr>
          <p:cNvSpPr txBox="1"/>
          <p:nvPr/>
        </p:nvSpPr>
        <p:spPr>
          <a:xfrm>
            <a:off x="659889" y="2472818"/>
            <a:ext cx="4122318" cy="584775"/>
          </a:xfrm>
          <a:prstGeom prst="rect">
            <a:avLst/>
          </a:prstGeom>
          <a:noFill/>
        </p:spPr>
        <p:txBody>
          <a:bodyPr wrap="square" rtlCol="0">
            <a:spAutoFit/>
          </a:bodyPr>
          <a:lstStyle/>
          <a:p>
            <a:r>
              <a:rPr lang="fr-FR" sz="1600" b="1" dirty="0" err="1">
                <a:solidFill>
                  <a:schemeClr val="bg1"/>
                </a:solidFill>
                <a:latin typeface="Arial" panose="020B0604020202020204" pitchFamily="34" charset="0"/>
                <a:cs typeface="Arial" panose="020B0604020202020204" pitchFamily="34" charset="0"/>
              </a:rPr>
              <a:t>Length</a:t>
            </a:r>
            <a:r>
              <a:rPr lang="fr-FR" sz="1600" b="1" dirty="0">
                <a:solidFill>
                  <a:schemeClr val="bg1"/>
                </a:solidFill>
                <a:latin typeface="Arial" panose="020B0604020202020204" pitchFamily="34" charset="0"/>
                <a:cs typeface="Arial" panose="020B0604020202020204" pitchFamily="34" charset="0"/>
              </a:rPr>
              <a:t>: </a:t>
            </a:r>
            <a:r>
              <a:rPr lang="en-US" sz="1600" dirty="0">
                <a:solidFill>
                  <a:schemeClr val="bg1"/>
                </a:solidFill>
                <a:latin typeface="Arial" panose="020B0604020202020204" pitchFamily="34" charset="0"/>
                <a:cs typeface="Arial" panose="020B0604020202020204" pitchFamily="34" charset="0"/>
              </a:rPr>
              <a:t>Approximately the same length as the head. </a:t>
            </a:r>
            <a:endParaRPr lang="es-PE" dirty="0"/>
          </a:p>
        </p:txBody>
      </p:sp>
      <p:sp>
        <p:nvSpPr>
          <p:cNvPr id="6" name="CuadroTexto 5">
            <a:extLst>
              <a:ext uri="{FF2B5EF4-FFF2-40B4-BE49-F238E27FC236}">
                <a16:creationId xmlns:a16="http://schemas.microsoft.com/office/drawing/2014/main" id="{952EDC79-ECAD-394B-9BA2-5A7B1A5AA2C5}"/>
              </a:ext>
            </a:extLst>
          </p:cNvPr>
          <p:cNvSpPr txBox="1"/>
          <p:nvPr/>
        </p:nvSpPr>
        <p:spPr>
          <a:xfrm>
            <a:off x="659890" y="3595298"/>
            <a:ext cx="4122318" cy="584775"/>
          </a:xfrm>
          <a:prstGeom prst="rect">
            <a:avLst/>
          </a:prstGeom>
          <a:noFill/>
        </p:spPr>
        <p:txBody>
          <a:bodyPr wrap="square" rtlCol="0">
            <a:spAutoFit/>
          </a:bodyPr>
          <a:lstStyle/>
          <a:p>
            <a:r>
              <a:rPr lang="fr-FR" sz="1600" b="1" dirty="0">
                <a:solidFill>
                  <a:schemeClr val="bg1"/>
                </a:solidFill>
                <a:latin typeface="Arial" panose="020B0604020202020204" pitchFamily="34" charset="0"/>
                <a:cs typeface="Arial" panose="020B0604020202020204" pitchFamily="34" charset="0"/>
              </a:rPr>
              <a:t>Shape: </a:t>
            </a:r>
            <a:r>
              <a:rPr lang="en-US" sz="1600" dirty="0">
                <a:solidFill>
                  <a:schemeClr val="bg1"/>
                </a:solidFill>
                <a:latin typeface="Arial" panose="020B0604020202020204" pitchFamily="34" charset="0"/>
                <a:cs typeface="Arial" panose="020B0604020202020204" pitchFamily="34" charset="0"/>
              </a:rPr>
              <a:t>Near to a truncated cone shape, supple, with good musculature. </a:t>
            </a:r>
            <a:endParaRPr lang="es-PE" dirty="0"/>
          </a:p>
        </p:txBody>
      </p:sp>
      <p:sp>
        <p:nvSpPr>
          <p:cNvPr id="7" name="CuadroTexto 6">
            <a:extLst>
              <a:ext uri="{FF2B5EF4-FFF2-40B4-BE49-F238E27FC236}">
                <a16:creationId xmlns:a16="http://schemas.microsoft.com/office/drawing/2014/main" id="{8A609678-A5FA-CB41-8AAB-ED9529F3F79E}"/>
              </a:ext>
            </a:extLst>
          </p:cNvPr>
          <p:cNvSpPr txBox="1"/>
          <p:nvPr/>
        </p:nvSpPr>
        <p:spPr>
          <a:xfrm>
            <a:off x="659889" y="4671744"/>
            <a:ext cx="4122318" cy="584775"/>
          </a:xfrm>
          <a:prstGeom prst="rect">
            <a:avLst/>
          </a:prstGeom>
          <a:noFill/>
        </p:spPr>
        <p:txBody>
          <a:bodyPr wrap="square" rtlCol="0">
            <a:spAutoFit/>
          </a:bodyPr>
          <a:lstStyle/>
          <a:p>
            <a:r>
              <a:rPr lang="fr-FR" sz="1600" b="1" dirty="0">
                <a:solidFill>
                  <a:schemeClr val="bg1"/>
                </a:solidFill>
                <a:latin typeface="Arial" panose="020B0604020202020204" pitchFamily="34" charset="0"/>
                <a:cs typeface="Arial" panose="020B0604020202020204" pitchFamily="34" charset="0"/>
              </a:rPr>
              <a:t>Skin: </a:t>
            </a:r>
            <a:r>
              <a:rPr lang="en-US" sz="1600" dirty="0">
                <a:solidFill>
                  <a:schemeClr val="bg1"/>
                </a:solidFill>
                <a:latin typeface="Arial" panose="020B0604020202020204" pitchFamily="34" charset="0"/>
                <a:cs typeface="Arial" panose="020B0604020202020204" pitchFamily="34" charset="0"/>
              </a:rPr>
              <a:t>Fine, smooth, elastic and really close to the subcutaneous tissues. No dewlap. </a:t>
            </a:r>
            <a:endParaRPr lang="es-PE" dirty="0"/>
          </a:p>
        </p:txBody>
      </p:sp>
      <p:sp>
        <p:nvSpPr>
          <p:cNvPr id="14" name="Rectángulo redondeado 13">
            <a:extLst>
              <a:ext uri="{FF2B5EF4-FFF2-40B4-BE49-F238E27FC236}">
                <a16:creationId xmlns:a16="http://schemas.microsoft.com/office/drawing/2014/main" id="{DBA98BF1-5C49-0347-9A69-EAE47102B75B}"/>
              </a:ext>
            </a:extLst>
          </p:cNvPr>
          <p:cNvSpPr/>
          <p:nvPr/>
        </p:nvSpPr>
        <p:spPr>
          <a:xfrm>
            <a:off x="5791521" y="317064"/>
            <a:ext cx="1270051" cy="324091"/>
          </a:xfrm>
          <a:prstGeom prst="roundRect">
            <a:avLst/>
          </a:prstGeom>
          <a:solidFill>
            <a:srgbClr val="9C9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solidFill>
                <a:sysClr val="windowText" lastClr="000000"/>
              </a:solidFill>
            </a:endParaRPr>
          </a:p>
        </p:txBody>
      </p:sp>
      <p:sp>
        <p:nvSpPr>
          <p:cNvPr id="15" name="CuadroTexto 14">
            <a:extLst>
              <a:ext uri="{FF2B5EF4-FFF2-40B4-BE49-F238E27FC236}">
                <a16:creationId xmlns:a16="http://schemas.microsoft.com/office/drawing/2014/main" id="{42498765-51E6-E840-99AB-B1BEE5DAEC02}"/>
              </a:ext>
            </a:extLst>
          </p:cNvPr>
          <p:cNvSpPr txBox="1"/>
          <p:nvPr/>
        </p:nvSpPr>
        <p:spPr>
          <a:xfrm>
            <a:off x="5791521" y="317064"/>
            <a:ext cx="1270051" cy="307777"/>
          </a:xfrm>
          <a:prstGeom prst="rect">
            <a:avLst/>
          </a:prstGeom>
          <a:noFill/>
        </p:spPr>
        <p:txBody>
          <a:bodyPr wrap="square" rtlCol="0">
            <a:spAutoFit/>
          </a:bodyPr>
          <a:lstStyle/>
          <a:p>
            <a:pPr algn="ctr"/>
            <a:r>
              <a:rPr lang="es-PE" sz="1400" dirty="0">
                <a:solidFill>
                  <a:schemeClr val="bg1"/>
                </a:solidFill>
                <a:latin typeface="Arial" panose="020B0604020202020204" pitchFamily="34" charset="0"/>
                <a:cs typeface="Arial" panose="020B0604020202020204" pitchFamily="34" charset="0"/>
              </a:rPr>
              <a:t>CORRECT</a:t>
            </a:r>
          </a:p>
        </p:txBody>
      </p:sp>
      <p:sp>
        <p:nvSpPr>
          <p:cNvPr id="16" name="Rectángulo redondeado 15">
            <a:extLst>
              <a:ext uri="{FF2B5EF4-FFF2-40B4-BE49-F238E27FC236}">
                <a16:creationId xmlns:a16="http://schemas.microsoft.com/office/drawing/2014/main" id="{7237A3B9-5D7F-CB4A-A25B-520672D66394}"/>
              </a:ext>
            </a:extLst>
          </p:cNvPr>
          <p:cNvSpPr/>
          <p:nvPr/>
        </p:nvSpPr>
        <p:spPr>
          <a:xfrm>
            <a:off x="7423552" y="317064"/>
            <a:ext cx="1270051" cy="324091"/>
          </a:xfrm>
          <a:prstGeom prst="roundRect">
            <a:avLst/>
          </a:prstGeom>
          <a:solidFill>
            <a:srgbClr val="9C9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solidFill>
                <a:sysClr val="windowText" lastClr="000000"/>
              </a:solidFill>
            </a:endParaRPr>
          </a:p>
        </p:txBody>
      </p:sp>
      <p:sp>
        <p:nvSpPr>
          <p:cNvPr id="17" name="CuadroTexto 16">
            <a:extLst>
              <a:ext uri="{FF2B5EF4-FFF2-40B4-BE49-F238E27FC236}">
                <a16:creationId xmlns:a16="http://schemas.microsoft.com/office/drawing/2014/main" id="{9B6EC8E4-5C33-4F40-8197-7069F5394B35}"/>
              </a:ext>
            </a:extLst>
          </p:cNvPr>
          <p:cNvSpPr txBox="1"/>
          <p:nvPr/>
        </p:nvSpPr>
        <p:spPr>
          <a:xfrm>
            <a:off x="7423552" y="317064"/>
            <a:ext cx="1270051" cy="307777"/>
          </a:xfrm>
          <a:prstGeom prst="rect">
            <a:avLst/>
          </a:prstGeom>
          <a:noFill/>
        </p:spPr>
        <p:txBody>
          <a:bodyPr wrap="square" rtlCol="0">
            <a:spAutoFit/>
          </a:bodyPr>
          <a:lstStyle/>
          <a:p>
            <a:pPr algn="ctr"/>
            <a:r>
              <a:rPr lang="es-PE" sz="1400" dirty="0">
                <a:solidFill>
                  <a:schemeClr val="bg1"/>
                </a:solidFill>
                <a:latin typeface="Arial" panose="020B0604020202020204" pitchFamily="34" charset="0"/>
                <a:cs typeface="Arial" panose="020B0604020202020204" pitchFamily="34" charset="0"/>
              </a:rPr>
              <a:t>SHORT</a:t>
            </a:r>
          </a:p>
        </p:txBody>
      </p:sp>
      <p:sp>
        <p:nvSpPr>
          <p:cNvPr id="22" name="Rectángulo redondeado 21">
            <a:extLst>
              <a:ext uri="{FF2B5EF4-FFF2-40B4-BE49-F238E27FC236}">
                <a16:creationId xmlns:a16="http://schemas.microsoft.com/office/drawing/2014/main" id="{6069697C-4D29-F447-B861-5D5D12960623}"/>
              </a:ext>
            </a:extLst>
          </p:cNvPr>
          <p:cNvSpPr/>
          <p:nvPr/>
        </p:nvSpPr>
        <p:spPr>
          <a:xfrm>
            <a:off x="8986134" y="317064"/>
            <a:ext cx="1270051" cy="324091"/>
          </a:xfrm>
          <a:prstGeom prst="roundRect">
            <a:avLst/>
          </a:prstGeom>
          <a:solidFill>
            <a:srgbClr val="9C9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solidFill>
                <a:sysClr val="windowText" lastClr="000000"/>
              </a:solidFill>
            </a:endParaRPr>
          </a:p>
        </p:txBody>
      </p:sp>
      <p:sp>
        <p:nvSpPr>
          <p:cNvPr id="23" name="CuadroTexto 22">
            <a:extLst>
              <a:ext uri="{FF2B5EF4-FFF2-40B4-BE49-F238E27FC236}">
                <a16:creationId xmlns:a16="http://schemas.microsoft.com/office/drawing/2014/main" id="{B9681236-D192-0645-BBEA-6BCB267C5F68}"/>
              </a:ext>
            </a:extLst>
          </p:cNvPr>
          <p:cNvSpPr txBox="1"/>
          <p:nvPr/>
        </p:nvSpPr>
        <p:spPr>
          <a:xfrm>
            <a:off x="8986134" y="317064"/>
            <a:ext cx="1270051" cy="307777"/>
          </a:xfrm>
          <a:prstGeom prst="rect">
            <a:avLst/>
          </a:prstGeom>
          <a:noFill/>
        </p:spPr>
        <p:txBody>
          <a:bodyPr wrap="square" rtlCol="0">
            <a:spAutoFit/>
          </a:bodyPr>
          <a:lstStyle/>
          <a:p>
            <a:pPr algn="ctr"/>
            <a:r>
              <a:rPr lang="es-PE" sz="1400" dirty="0">
                <a:solidFill>
                  <a:schemeClr val="bg1"/>
                </a:solidFill>
                <a:latin typeface="Arial" panose="020B0604020202020204" pitchFamily="34" charset="0"/>
                <a:cs typeface="Arial" panose="020B0604020202020204" pitchFamily="34" charset="0"/>
              </a:rPr>
              <a:t>SWAN</a:t>
            </a:r>
          </a:p>
        </p:txBody>
      </p:sp>
      <p:sp>
        <p:nvSpPr>
          <p:cNvPr id="24" name="Rectángulo redondeado 23">
            <a:extLst>
              <a:ext uri="{FF2B5EF4-FFF2-40B4-BE49-F238E27FC236}">
                <a16:creationId xmlns:a16="http://schemas.microsoft.com/office/drawing/2014/main" id="{6CF61D9B-C86C-D246-BD88-B37F5A16F707}"/>
              </a:ext>
            </a:extLst>
          </p:cNvPr>
          <p:cNvSpPr/>
          <p:nvPr/>
        </p:nvSpPr>
        <p:spPr>
          <a:xfrm>
            <a:off x="10618165" y="317064"/>
            <a:ext cx="1270051" cy="324091"/>
          </a:xfrm>
          <a:prstGeom prst="roundRect">
            <a:avLst/>
          </a:prstGeom>
          <a:solidFill>
            <a:srgbClr val="9C9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solidFill>
                <a:sysClr val="windowText" lastClr="000000"/>
              </a:solidFill>
            </a:endParaRPr>
          </a:p>
        </p:txBody>
      </p:sp>
      <p:sp>
        <p:nvSpPr>
          <p:cNvPr id="25" name="CuadroTexto 24">
            <a:extLst>
              <a:ext uri="{FF2B5EF4-FFF2-40B4-BE49-F238E27FC236}">
                <a16:creationId xmlns:a16="http://schemas.microsoft.com/office/drawing/2014/main" id="{C318E4F7-75A9-2F42-B731-C8B1DC644A59}"/>
              </a:ext>
            </a:extLst>
          </p:cNvPr>
          <p:cNvSpPr txBox="1"/>
          <p:nvPr/>
        </p:nvSpPr>
        <p:spPr>
          <a:xfrm>
            <a:off x="10618165" y="317064"/>
            <a:ext cx="1270051" cy="307777"/>
          </a:xfrm>
          <a:prstGeom prst="rect">
            <a:avLst/>
          </a:prstGeom>
          <a:noFill/>
        </p:spPr>
        <p:txBody>
          <a:bodyPr wrap="square" rtlCol="0">
            <a:spAutoFit/>
          </a:bodyPr>
          <a:lstStyle/>
          <a:p>
            <a:pPr algn="ctr"/>
            <a:r>
              <a:rPr lang="es-PE" sz="1400" dirty="0">
                <a:solidFill>
                  <a:schemeClr val="bg1"/>
                </a:solidFill>
                <a:latin typeface="Arial" panose="020B0604020202020204" pitchFamily="34" charset="0"/>
                <a:cs typeface="Arial" panose="020B0604020202020204" pitchFamily="34" charset="0"/>
              </a:rPr>
              <a:t>LONG</a:t>
            </a:r>
          </a:p>
        </p:txBody>
      </p:sp>
      <p:cxnSp>
        <p:nvCxnSpPr>
          <p:cNvPr id="33" name="Conector recto 32">
            <a:extLst>
              <a:ext uri="{FF2B5EF4-FFF2-40B4-BE49-F238E27FC236}">
                <a16:creationId xmlns:a16="http://schemas.microsoft.com/office/drawing/2014/main" id="{57D618BD-DB58-9A49-B397-0E291E589A26}"/>
              </a:ext>
            </a:extLst>
          </p:cNvPr>
          <p:cNvCxnSpPr>
            <a:cxnSpLocks/>
          </p:cNvCxnSpPr>
          <p:nvPr/>
        </p:nvCxnSpPr>
        <p:spPr>
          <a:xfrm>
            <a:off x="565466" y="1298200"/>
            <a:ext cx="0" cy="724564"/>
          </a:xfrm>
          <a:prstGeom prst="line">
            <a:avLst/>
          </a:prstGeom>
          <a:ln w="349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 name="Conector recto 37">
            <a:extLst>
              <a:ext uri="{FF2B5EF4-FFF2-40B4-BE49-F238E27FC236}">
                <a16:creationId xmlns:a16="http://schemas.microsoft.com/office/drawing/2014/main" id="{4AB370E5-87BD-604B-82DD-A0EDB151B95D}"/>
              </a:ext>
            </a:extLst>
          </p:cNvPr>
          <p:cNvCxnSpPr>
            <a:cxnSpLocks/>
          </p:cNvCxnSpPr>
          <p:nvPr/>
        </p:nvCxnSpPr>
        <p:spPr>
          <a:xfrm>
            <a:off x="565466" y="2377700"/>
            <a:ext cx="0" cy="724564"/>
          </a:xfrm>
          <a:prstGeom prst="line">
            <a:avLst/>
          </a:prstGeom>
          <a:ln w="349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Conector recto 39">
            <a:extLst>
              <a:ext uri="{FF2B5EF4-FFF2-40B4-BE49-F238E27FC236}">
                <a16:creationId xmlns:a16="http://schemas.microsoft.com/office/drawing/2014/main" id="{81BACACA-BF2F-9240-9377-3FAFE8E48D02}"/>
              </a:ext>
            </a:extLst>
          </p:cNvPr>
          <p:cNvCxnSpPr>
            <a:cxnSpLocks/>
          </p:cNvCxnSpPr>
          <p:nvPr/>
        </p:nvCxnSpPr>
        <p:spPr>
          <a:xfrm>
            <a:off x="565466" y="3482600"/>
            <a:ext cx="0" cy="724564"/>
          </a:xfrm>
          <a:prstGeom prst="line">
            <a:avLst/>
          </a:prstGeom>
          <a:ln w="349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 name="Conector recto 40">
            <a:extLst>
              <a:ext uri="{FF2B5EF4-FFF2-40B4-BE49-F238E27FC236}">
                <a16:creationId xmlns:a16="http://schemas.microsoft.com/office/drawing/2014/main" id="{98C80A41-66F9-274E-9CBC-143429ED7AA5}"/>
              </a:ext>
            </a:extLst>
          </p:cNvPr>
          <p:cNvCxnSpPr>
            <a:cxnSpLocks/>
          </p:cNvCxnSpPr>
          <p:nvPr/>
        </p:nvCxnSpPr>
        <p:spPr>
          <a:xfrm>
            <a:off x="565466" y="4600200"/>
            <a:ext cx="0" cy="724564"/>
          </a:xfrm>
          <a:prstGeom prst="line">
            <a:avLst/>
          </a:prstGeom>
          <a:ln w="349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7570757"/>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5CC35025-66FC-48A7-B613-DB10BCD2DA21}"/>
              </a:ext>
            </a:extLst>
          </p:cNvPr>
          <p:cNvPicPr>
            <a:picLocks noChangeAspect="1"/>
          </p:cNvPicPr>
          <p:nvPr/>
        </p:nvPicPr>
        <p:blipFill>
          <a:blip r:embed="rId2"/>
          <a:stretch>
            <a:fillRect/>
          </a:stretch>
        </p:blipFill>
        <p:spPr>
          <a:xfrm>
            <a:off x="0" y="0"/>
            <a:ext cx="12192000" cy="6857999"/>
          </a:xfrm>
          <a:prstGeom prst="rect">
            <a:avLst/>
          </a:prstGeom>
        </p:spPr>
      </p:pic>
      <p:sp>
        <p:nvSpPr>
          <p:cNvPr id="2" name="CuadroTexto 1">
            <a:extLst>
              <a:ext uri="{FF2B5EF4-FFF2-40B4-BE49-F238E27FC236}">
                <a16:creationId xmlns:a16="http://schemas.microsoft.com/office/drawing/2014/main" id="{0808A948-D7BC-3040-B35F-D765DFAB9225}"/>
              </a:ext>
            </a:extLst>
          </p:cNvPr>
          <p:cNvSpPr txBox="1"/>
          <p:nvPr/>
        </p:nvSpPr>
        <p:spPr>
          <a:xfrm>
            <a:off x="4456254" y="739141"/>
            <a:ext cx="5486399" cy="461665"/>
          </a:xfrm>
          <a:prstGeom prst="rect">
            <a:avLst/>
          </a:prstGeom>
          <a:noFill/>
        </p:spPr>
        <p:txBody>
          <a:bodyPr wrap="square" rtlCol="0">
            <a:spAutoFit/>
          </a:bodyPr>
          <a:lstStyle/>
          <a:p>
            <a:r>
              <a:rPr lang="es-PE" sz="2400" b="1" dirty="0" err="1">
                <a:solidFill>
                  <a:srgbClr val="9D9154"/>
                </a:solidFill>
                <a:latin typeface="Arial" panose="020B0604020202020204" pitchFamily="34" charset="0"/>
                <a:cs typeface="Arial" panose="020B0604020202020204" pitchFamily="34" charset="0"/>
              </a:rPr>
              <a:t>Brief</a:t>
            </a:r>
            <a:r>
              <a:rPr lang="es-PE" sz="2400" b="1" dirty="0">
                <a:solidFill>
                  <a:srgbClr val="9D9154"/>
                </a:solidFill>
                <a:latin typeface="Arial" panose="020B0604020202020204" pitchFamily="34" charset="0"/>
                <a:cs typeface="Arial" panose="020B0604020202020204" pitchFamily="34" charset="0"/>
              </a:rPr>
              <a:t> </a:t>
            </a:r>
            <a:r>
              <a:rPr lang="es-PE" sz="2400" b="1" dirty="0" err="1">
                <a:solidFill>
                  <a:srgbClr val="9D9154"/>
                </a:solidFill>
                <a:latin typeface="Arial" panose="020B0604020202020204" pitchFamily="34" charset="0"/>
                <a:cs typeface="Arial" panose="020B0604020202020204" pitchFamily="34" charset="0"/>
              </a:rPr>
              <a:t>historical</a:t>
            </a:r>
            <a:r>
              <a:rPr lang="es-PE" sz="2400" b="1" dirty="0">
                <a:solidFill>
                  <a:srgbClr val="9D9154"/>
                </a:solidFill>
                <a:latin typeface="Arial" panose="020B0604020202020204" pitchFamily="34" charset="0"/>
                <a:cs typeface="Arial" panose="020B0604020202020204" pitchFamily="34" charset="0"/>
              </a:rPr>
              <a:t> </a:t>
            </a:r>
            <a:r>
              <a:rPr lang="es-PE" sz="2400" b="1" dirty="0" err="1">
                <a:solidFill>
                  <a:srgbClr val="9D9154"/>
                </a:solidFill>
                <a:latin typeface="Arial" panose="020B0604020202020204" pitchFamily="34" charset="0"/>
                <a:cs typeface="Arial" panose="020B0604020202020204" pitchFamily="34" charset="0"/>
              </a:rPr>
              <a:t>summary</a:t>
            </a:r>
            <a:endParaRPr lang="es-PE" sz="2400" b="1" dirty="0">
              <a:solidFill>
                <a:srgbClr val="9D9154"/>
              </a:solidFill>
              <a:latin typeface="Arial" panose="020B0604020202020204" pitchFamily="34" charset="0"/>
              <a:cs typeface="Arial" panose="020B0604020202020204" pitchFamily="34" charset="0"/>
            </a:endParaRPr>
          </a:p>
        </p:txBody>
      </p:sp>
      <p:sp>
        <p:nvSpPr>
          <p:cNvPr id="3" name="CuadroTexto 2">
            <a:extLst>
              <a:ext uri="{FF2B5EF4-FFF2-40B4-BE49-F238E27FC236}">
                <a16:creationId xmlns:a16="http://schemas.microsoft.com/office/drawing/2014/main" id="{96947492-123D-4141-88E9-08E48A986E8C}"/>
              </a:ext>
            </a:extLst>
          </p:cNvPr>
          <p:cNvSpPr txBox="1"/>
          <p:nvPr/>
        </p:nvSpPr>
        <p:spPr>
          <a:xfrm>
            <a:off x="4456254" y="1620456"/>
            <a:ext cx="7176303" cy="2308324"/>
          </a:xfrm>
          <a:prstGeom prst="rect">
            <a:avLst/>
          </a:prstGeom>
          <a:noFill/>
        </p:spPr>
        <p:txBody>
          <a:bodyPr wrap="square" rtlCol="0" anchor="t" anchorCtr="0">
            <a:spAutoFit/>
          </a:bodyPr>
          <a:lstStyle/>
          <a:p>
            <a:pPr algn="just"/>
            <a:r>
              <a:rPr lang="en-US" sz="1600" dirty="0">
                <a:solidFill>
                  <a:schemeClr val="tx1">
                    <a:lumMod val="75000"/>
                    <a:lumOff val="25000"/>
                  </a:schemeClr>
                </a:solidFill>
                <a:latin typeface="Arial" panose="020B0604020202020204" pitchFamily="34" charset="0"/>
                <a:cs typeface="Arial" panose="020B0604020202020204" pitchFamily="34" charset="0"/>
              </a:rPr>
              <a:t>The Peruvian hairless dog, known as </a:t>
            </a:r>
            <a:r>
              <a:rPr lang="en-US" sz="1600" i="1" dirty="0">
                <a:solidFill>
                  <a:schemeClr val="tx1">
                    <a:lumMod val="75000"/>
                    <a:lumOff val="25000"/>
                  </a:schemeClr>
                </a:solidFill>
                <a:latin typeface="Arial" panose="020B0604020202020204" pitchFamily="34" charset="0"/>
                <a:cs typeface="Arial" panose="020B0604020202020204" pitchFamily="34" charset="0"/>
              </a:rPr>
              <a:t>“viringo”</a:t>
            </a:r>
            <a:r>
              <a:rPr lang="en-US" sz="1600" dirty="0">
                <a:solidFill>
                  <a:schemeClr val="tx1">
                    <a:lumMod val="75000"/>
                    <a:lumOff val="25000"/>
                  </a:schemeClr>
                </a:solidFill>
                <a:latin typeface="Arial" panose="020B0604020202020204" pitchFamily="34" charset="0"/>
                <a:cs typeface="Arial" panose="020B0604020202020204" pitchFamily="34" charset="0"/>
              </a:rPr>
              <a:t>, because of its particular nature, was the subject of obvious curiosity by the Peruvians from different times. Because of the allocation of different properties, they are seen on ceramics of different cultures pre-Incas like Vicus, Mochica, Chancay, Chancay with Tiahuanaco influence, Chimu and others where in many cases the hairless dog has replaced the puma, the snake or the hawk, standing with the greatest interest in the Chancay culture. As seen in these illustrations, the hairless dog makes its appearance in the archaeological periods of Pre-Inca times, from 300 BC until 1460 AD. </a:t>
            </a:r>
            <a:endParaRPr lang="es-PE" sz="1600" dirty="0">
              <a:solidFill>
                <a:schemeClr val="tx1">
                  <a:lumMod val="75000"/>
                  <a:lumOff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70452935"/>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DAD943E8-CF62-264E-9E24-D7D7914BADF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7927" y="-40486"/>
            <a:ext cx="12381816" cy="6938974"/>
          </a:xfrm>
          <a:prstGeom prst="rect">
            <a:avLst/>
          </a:prstGeom>
        </p:spPr>
      </p:pic>
      <p:sp>
        <p:nvSpPr>
          <p:cNvPr id="3" name="CuadroTexto 2">
            <a:extLst>
              <a:ext uri="{FF2B5EF4-FFF2-40B4-BE49-F238E27FC236}">
                <a16:creationId xmlns:a16="http://schemas.microsoft.com/office/drawing/2014/main" id="{94040462-DD21-E94C-A241-0F9F4AA2849C}"/>
              </a:ext>
            </a:extLst>
          </p:cNvPr>
          <p:cNvSpPr txBox="1"/>
          <p:nvPr/>
        </p:nvSpPr>
        <p:spPr>
          <a:xfrm>
            <a:off x="2341449" y="4626435"/>
            <a:ext cx="1478197" cy="461665"/>
          </a:xfrm>
          <a:prstGeom prst="rect">
            <a:avLst/>
          </a:prstGeom>
          <a:noFill/>
        </p:spPr>
        <p:txBody>
          <a:bodyPr wrap="square" rtlCol="0">
            <a:spAutoFit/>
          </a:bodyPr>
          <a:lstStyle/>
          <a:p>
            <a:r>
              <a:rPr lang="es-PE" sz="2400" b="1" dirty="0" err="1">
                <a:solidFill>
                  <a:schemeClr val="bg1"/>
                </a:solidFill>
                <a:latin typeface="Arial" panose="020B0604020202020204" pitchFamily="34" charset="0"/>
                <a:cs typeface="Arial" panose="020B0604020202020204" pitchFamily="34" charset="0"/>
              </a:rPr>
              <a:t>Body</a:t>
            </a:r>
            <a:endParaRPr lang="es-PE" sz="2400" b="1" dirty="0">
              <a:solidFill>
                <a:schemeClr val="bg1"/>
              </a:solidFill>
              <a:latin typeface="Arial" panose="020B0604020202020204" pitchFamily="34" charset="0"/>
              <a:cs typeface="Arial" panose="020B0604020202020204" pitchFamily="34" charset="0"/>
            </a:endParaRPr>
          </a:p>
        </p:txBody>
      </p:sp>
      <p:sp>
        <p:nvSpPr>
          <p:cNvPr id="5" name="CuadroTexto 4">
            <a:extLst>
              <a:ext uri="{FF2B5EF4-FFF2-40B4-BE49-F238E27FC236}">
                <a16:creationId xmlns:a16="http://schemas.microsoft.com/office/drawing/2014/main" id="{B026B36D-D457-594A-8756-182BD63FB966}"/>
              </a:ext>
            </a:extLst>
          </p:cNvPr>
          <p:cNvSpPr txBox="1"/>
          <p:nvPr/>
        </p:nvSpPr>
        <p:spPr>
          <a:xfrm>
            <a:off x="2341449" y="5149655"/>
            <a:ext cx="1574158" cy="338554"/>
          </a:xfrm>
          <a:prstGeom prst="rect">
            <a:avLst/>
          </a:prstGeom>
          <a:noFill/>
        </p:spPr>
        <p:txBody>
          <a:bodyPr wrap="square" rtlCol="0">
            <a:spAutoFit/>
          </a:bodyPr>
          <a:lstStyle/>
          <a:p>
            <a:r>
              <a:rPr lang="es-ES" sz="1600" dirty="0" err="1">
                <a:solidFill>
                  <a:schemeClr val="bg1"/>
                </a:solidFill>
                <a:latin typeface="Arial" panose="020B0604020202020204" pitchFamily="34" charset="0"/>
                <a:cs typeface="Arial" panose="020B0604020202020204" pitchFamily="34" charset="0"/>
              </a:rPr>
              <a:t>Mesomorphic</a:t>
            </a:r>
            <a:endParaRPr lang="es-PE" sz="1600" dirty="0">
              <a:solidFill>
                <a:schemeClr val="bg1"/>
              </a:solidFill>
              <a:latin typeface="Arial" panose="020B0604020202020204" pitchFamily="34" charset="0"/>
              <a:cs typeface="Arial" panose="020B0604020202020204" pitchFamily="34" charset="0"/>
            </a:endParaRPr>
          </a:p>
        </p:txBody>
      </p:sp>
      <p:sp>
        <p:nvSpPr>
          <p:cNvPr id="6" name="CuadroTexto 5">
            <a:extLst>
              <a:ext uri="{FF2B5EF4-FFF2-40B4-BE49-F238E27FC236}">
                <a16:creationId xmlns:a16="http://schemas.microsoft.com/office/drawing/2014/main" id="{5C1C70E2-690B-644E-882B-2F4AF510330C}"/>
              </a:ext>
            </a:extLst>
          </p:cNvPr>
          <p:cNvSpPr txBox="1"/>
          <p:nvPr/>
        </p:nvSpPr>
        <p:spPr>
          <a:xfrm>
            <a:off x="4447721" y="4626435"/>
            <a:ext cx="1734270" cy="2062103"/>
          </a:xfrm>
          <a:prstGeom prst="rect">
            <a:avLst/>
          </a:prstGeom>
          <a:noFill/>
        </p:spPr>
        <p:txBody>
          <a:bodyPr wrap="square" rtlCol="0">
            <a:spAutoFit/>
          </a:bodyPr>
          <a:lstStyle/>
          <a:p>
            <a:r>
              <a:rPr lang="es-PE" sz="1600" b="1" dirty="0">
                <a:solidFill>
                  <a:schemeClr val="bg1">
                    <a:lumMod val="95000"/>
                  </a:schemeClr>
                </a:solidFill>
                <a:latin typeface="Arial" panose="020B0604020202020204" pitchFamily="34" charset="0"/>
                <a:cs typeface="Arial" panose="020B0604020202020204" pitchFamily="34" charset="0"/>
              </a:rPr>
              <a:t>01.</a:t>
            </a:r>
          </a:p>
          <a:p>
            <a:r>
              <a:rPr lang="es-PE" sz="1600" b="1" dirty="0" err="1">
                <a:solidFill>
                  <a:schemeClr val="bg1">
                    <a:lumMod val="95000"/>
                  </a:schemeClr>
                </a:solidFill>
                <a:latin typeface="Arial" panose="020B0604020202020204" pitchFamily="34" charset="0"/>
                <a:cs typeface="Arial" panose="020B0604020202020204" pitchFamily="34" charset="0"/>
              </a:rPr>
              <a:t>Topline</a:t>
            </a:r>
            <a:endParaRPr lang="es-PE" sz="1600" b="1" dirty="0">
              <a:solidFill>
                <a:schemeClr val="bg1">
                  <a:lumMod val="95000"/>
                </a:schemeClr>
              </a:solidFill>
              <a:latin typeface="Arial" panose="020B0604020202020204" pitchFamily="34" charset="0"/>
              <a:cs typeface="Arial" panose="020B0604020202020204" pitchFamily="34" charset="0"/>
            </a:endParaRPr>
          </a:p>
          <a:p>
            <a:endParaRPr lang="es-PE" sz="1600" b="1" dirty="0">
              <a:solidFill>
                <a:schemeClr val="bg1">
                  <a:lumMod val="95000"/>
                </a:schemeClr>
              </a:solidFill>
              <a:latin typeface="Arial" panose="020B0604020202020204" pitchFamily="34" charset="0"/>
              <a:cs typeface="Arial" panose="020B0604020202020204" pitchFamily="34" charset="0"/>
            </a:endParaRPr>
          </a:p>
          <a:p>
            <a:r>
              <a:rPr lang="es-PE" sz="1600" b="1" dirty="0">
                <a:solidFill>
                  <a:schemeClr val="bg1">
                    <a:lumMod val="95000"/>
                  </a:schemeClr>
                </a:solidFill>
                <a:latin typeface="Arial" panose="020B0604020202020204" pitchFamily="34" charset="0"/>
                <a:cs typeface="Arial" panose="020B0604020202020204" pitchFamily="34" charset="0"/>
              </a:rPr>
              <a:t>02.</a:t>
            </a:r>
          </a:p>
          <a:p>
            <a:r>
              <a:rPr lang="es-PE" sz="1600" b="1" dirty="0" err="1">
                <a:solidFill>
                  <a:schemeClr val="bg1">
                    <a:lumMod val="95000"/>
                  </a:schemeClr>
                </a:solidFill>
                <a:latin typeface="Arial" panose="020B0604020202020204" pitchFamily="34" charset="0"/>
                <a:cs typeface="Arial" panose="020B0604020202020204" pitchFamily="34" charset="0"/>
              </a:rPr>
              <a:t>Withers</a:t>
            </a:r>
            <a:endParaRPr lang="es-PE" sz="1600" b="1" dirty="0">
              <a:solidFill>
                <a:schemeClr val="bg1">
                  <a:lumMod val="95000"/>
                </a:schemeClr>
              </a:solidFill>
              <a:latin typeface="Arial" panose="020B0604020202020204" pitchFamily="34" charset="0"/>
              <a:cs typeface="Arial" panose="020B0604020202020204" pitchFamily="34" charset="0"/>
            </a:endParaRPr>
          </a:p>
          <a:p>
            <a:endParaRPr lang="es-PE" sz="1600" b="1" dirty="0">
              <a:solidFill>
                <a:schemeClr val="bg1">
                  <a:lumMod val="95000"/>
                </a:schemeClr>
              </a:solidFill>
              <a:latin typeface="Arial" panose="020B0604020202020204" pitchFamily="34" charset="0"/>
              <a:cs typeface="Arial" panose="020B0604020202020204" pitchFamily="34" charset="0"/>
            </a:endParaRPr>
          </a:p>
          <a:p>
            <a:r>
              <a:rPr lang="es-PE" sz="1600" b="1" dirty="0">
                <a:solidFill>
                  <a:schemeClr val="bg1">
                    <a:lumMod val="95000"/>
                  </a:schemeClr>
                </a:solidFill>
                <a:latin typeface="Arial" panose="020B0604020202020204" pitchFamily="34" charset="0"/>
                <a:cs typeface="Arial" panose="020B0604020202020204" pitchFamily="34" charset="0"/>
              </a:rPr>
              <a:t>03. </a:t>
            </a:r>
          </a:p>
          <a:p>
            <a:r>
              <a:rPr lang="es-PE" sz="1600" b="1" dirty="0">
                <a:solidFill>
                  <a:schemeClr val="bg1">
                    <a:lumMod val="95000"/>
                  </a:schemeClr>
                </a:solidFill>
                <a:latin typeface="Arial" panose="020B0604020202020204" pitchFamily="34" charset="0"/>
                <a:cs typeface="Arial" panose="020B0604020202020204" pitchFamily="34" charset="0"/>
              </a:rPr>
              <a:t>Back</a:t>
            </a:r>
          </a:p>
        </p:txBody>
      </p:sp>
      <p:sp>
        <p:nvSpPr>
          <p:cNvPr id="9" name="CuadroTexto 8">
            <a:extLst>
              <a:ext uri="{FF2B5EF4-FFF2-40B4-BE49-F238E27FC236}">
                <a16:creationId xmlns:a16="http://schemas.microsoft.com/office/drawing/2014/main" id="{D9CCAAE4-16B5-704B-83BF-8CED17AEF1E7}"/>
              </a:ext>
            </a:extLst>
          </p:cNvPr>
          <p:cNvSpPr txBox="1"/>
          <p:nvPr/>
        </p:nvSpPr>
        <p:spPr>
          <a:xfrm>
            <a:off x="6436141" y="4626435"/>
            <a:ext cx="1189678" cy="2062103"/>
          </a:xfrm>
          <a:prstGeom prst="rect">
            <a:avLst/>
          </a:prstGeom>
          <a:noFill/>
        </p:spPr>
        <p:txBody>
          <a:bodyPr wrap="square" rtlCol="0">
            <a:spAutoFit/>
          </a:bodyPr>
          <a:lstStyle/>
          <a:p>
            <a:r>
              <a:rPr lang="es-PE" sz="1600" b="1" dirty="0">
                <a:solidFill>
                  <a:schemeClr val="bg1">
                    <a:lumMod val="95000"/>
                  </a:schemeClr>
                </a:solidFill>
                <a:latin typeface="Arial" panose="020B0604020202020204" pitchFamily="34" charset="0"/>
                <a:cs typeface="Arial" panose="020B0604020202020204" pitchFamily="34" charset="0"/>
              </a:rPr>
              <a:t>04.</a:t>
            </a:r>
          </a:p>
          <a:p>
            <a:r>
              <a:rPr lang="es-PE" sz="1600" b="1" dirty="0">
                <a:solidFill>
                  <a:schemeClr val="bg1">
                    <a:lumMod val="95000"/>
                  </a:schemeClr>
                </a:solidFill>
                <a:latin typeface="Arial" panose="020B0604020202020204" pitchFamily="34" charset="0"/>
                <a:cs typeface="Arial" panose="020B0604020202020204" pitchFamily="34" charset="0"/>
              </a:rPr>
              <a:t>Loin</a:t>
            </a:r>
          </a:p>
          <a:p>
            <a:endParaRPr lang="es-PE" sz="1600" b="1" dirty="0">
              <a:solidFill>
                <a:schemeClr val="bg1">
                  <a:lumMod val="95000"/>
                </a:schemeClr>
              </a:solidFill>
              <a:latin typeface="Arial" panose="020B0604020202020204" pitchFamily="34" charset="0"/>
              <a:cs typeface="Arial" panose="020B0604020202020204" pitchFamily="34" charset="0"/>
            </a:endParaRPr>
          </a:p>
          <a:p>
            <a:r>
              <a:rPr lang="es-PE" sz="1600" b="1" dirty="0">
                <a:solidFill>
                  <a:schemeClr val="bg1">
                    <a:lumMod val="95000"/>
                  </a:schemeClr>
                </a:solidFill>
                <a:latin typeface="Arial" panose="020B0604020202020204" pitchFamily="34" charset="0"/>
                <a:cs typeface="Arial" panose="020B0604020202020204" pitchFamily="34" charset="0"/>
              </a:rPr>
              <a:t>05.</a:t>
            </a:r>
          </a:p>
          <a:p>
            <a:r>
              <a:rPr lang="es-PE" sz="1600" b="1" dirty="0">
                <a:solidFill>
                  <a:schemeClr val="bg1">
                    <a:lumMod val="95000"/>
                  </a:schemeClr>
                </a:solidFill>
                <a:latin typeface="Arial" panose="020B0604020202020204" pitchFamily="34" charset="0"/>
                <a:cs typeface="Arial" panose="020B0604020202020204" pitchFamily="34" charset="0"/>
              </a:rPr>
              <a:t>Croup</a:t>
            </a:r>
          </a:p>
          <a:p>
            <a:endParaRPr lang="es-PE" sz="1600" b="1" dirty="0">
              <a:solidFill>
                <a:schemeClr val="bg1">
                  <a:lumMod val="95000"/>
                </a:schemeClr>
              </a:solidFill>
              <a:latin typeface="Arial" panose="020B0604020202020204" pitchFamily="34" charset="0"/>
              <a:cs typeface="Arial" panose="020B0604020202020204" pitchFamily="34" charset="0"/>
            </a:endParaRPr>
          </a:p>
          <a:p>
            <a:r>
              <a:rPr lang="es-PE" sz="1600" b="1" dirty="0">
                <a:solidFill>
                  <a:schemeClr val="bg1">
                    <a:lumMod val="95000"/>
                  </a:schemeClr>
                </a:solidFill>
                <a:latin typeface="Arial" panose="020B0604020202020204" pitchFamily="34" charset="0"/>
                <a:cs typeface="Arial" panose="020B0604020202020204" pitchFamily="34" charset="0"/>
              </a:rPr>
              <a:t>06.</a:t>
            </a:r>
          </a:p>
          <a:p>
            <a:r>
              <a:rPr lang="es-PE" sz="1600" b="1" dirty="0">
                <a:solidFill>
                  <a:schemeClr val="bg1">
                    <a:lumMod val="95000"/>
                  </a:schemeClr>
                </a:solidFill>
                <a:latin typeface="Arial" panose="020B0604020202020204" pitchFamily="34" charset="0"/>
                <a:cs typeface="Arial" panose="020B0604020202020204" pitchFamily="34" charset="0"/>
              </a:rPr>
              <a:t>Chest</a:t>
            </a:r>
          </a:p>
        </p:txBody>
      </p:sp>
      <p:sp>
        <p:nvSpPr>
          <p:cNvPr id="10" name="CuadroTexto 9">
            <a:extLst>
              <a:ext uri="{FF2B5EF4-FFF2-40B4-BE49-F238E27FC236}">
                <a16:creationId xmlns:a16="http://schemas.microsoft.com/office/drawing/2014/main" id="{8B349352-91AD-2049-BFBE-98A14DDDB12F}"/>
              </a:ext>
            </a:extLst>
          </p:cNvPr>
          <p:cNvSpPr txBox="1"/>
          <p:nvPr/>
        </p:nvSpPr>
        <p:spPr>
          <a:xfrm>
            <a:off x="8046831" y="4626435"/>
            <a:ext cx="1734270" cy="1077218"/>
          </a:xfrm>
          <a:prstGeom prst="rect">
            <a:avLst/>
          </a:prstGeom>
          <a:noFill/>
        </p:spPr>
        <p:txBody>
          <a:bodyPr wrap="square" rtlCol="0">
            <a:spAutoFit/>
          </a:bodyPr>
          <a:lstStyle/>
          <a:p>
            <a:r>
              <a:rPr lang="es-PE" sz="1600" b="1" dirty="0">
                <a:solidFill>
                  <a:schemeClr val="bg1">
                    <a:lumMod val="95000"/>
                  </a:schemeClr>
                </a:solidFill>
                <a:latin typeface="Arial" panose="020B0604020202020204" pitchFamily="34" charset="0"/>
                <a:cs typeface="Arial" panose="020B0604020202020204" pitchFamily="34" charset="0"/>
              </a:rPr>
              <a:t>07.</a:t>
            </a:r>
          </a:p>
          <a:p>
            <a:r>
              <a:rPr lang="es-PE" sz="1600" b="1" dirty="0">
                <a:solidFill>
                  <a:schemeClr val="bg1">
                    <a:lumMod val="95000"/>
                  </a:schemeClr>
                </a:solidFill>
                <a:latin typeface="Arial" panose="020B0604020202020204" pitchFamily="34" charset="0"/>
                <a:cs typeface="Arial" panose="020B0604020202020204" pitchFamily="34" charset="0"/>
              </a:rPr>
              <a:t>Underline and belly</a:t>
            </a:r>
          </a:p>
          <a:p>
            <a:endParaRPr lang="es-PE" sz="1600" b="1" dirty="0">
              <a:solidFill>
                <a:schemeClr val="bg1">
                  <a:lumMod val="9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81741120"/>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ECD8B555-8A3C-734F-BE2D-201CFDAA6A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uadroTexto 2">
            <a:extLst>
              <a:ext uri="{FF2B5EF4-FFF2-40B4-BE49-F238E27FC236}">
                <a16:creationId xmlns:a16="http://schemas.microsoft.com/office/drawing/2014/main" id="{D0491673-8AC9-174A-BB17-09AA9C45FC47}"/>
              </a:ext>
            </a:extLst>
          </p:cNvPr>
          <p:cNvSpPr txBox="1"/>
          <p:nvPr/>
        </p:nvSpPr>
        <p:spPr>
          <a:xfrm>
            <a:off x="3024216" y="638926"/>
            <a:ext cx="2558636" cy="461665"/>
          </a:xfrm>
          <a:prstGeom prst="rect">
            <a:avLst/>
          </a:prstGeom>
          <a:noFill/>
        </p:spPr>
        <p:txBody>
          <a:bodyPr wrap="square" rtlCol="0">
            <a:spAutoFit/>
          </a:bodyPr>
          <a:lstStyle/>
          <a:p>
            <a:r>
              <a:rPr lang="es-PE" sz="2400" b="1" dirty="0">
                <a:solidFill>
                  <a:srgbClr val="9D9154"/>
                </a:solidFill>
                <a:latin typeface="Arial" panose="020B0604020202020204" pitchFamily="34" charset="0"/>
                <a:cs typeface="Arial" panose="020B0604020202020204" pitchFamily="34" charset="0"/>
              </a:rPr>
              <a:t>Mesomorphic</a:t>
            </a:r>
          </a:p>
        </p:txBody>
      </p:sp>
      <p:sp>
        <p:nvSpPr>
          <p:cNvPr id="5" name="CuadroTexto 4">
            <a:extLst>
              <a:ext uri="{FF2B5EF4-FFF2-40B4-BE49-F238E27FC236}">
                <a16:creationId xmlns:a16="http://schemas.microsoft.com/office/drawing/2014/main" id="{BD2A1E3A-6939-6946-9754-4E47A192EFF0}"/>
              </a:ext>
            </a:extLst>
          </p:cNvPr>
          <p:cNvSpPr txBox="1"/>
          <p:nvPr/>
        </p:nvSpPr>
        <p:spPr>
          <a:xfrm>
            <a:off x="3001397" y="1194945"/>
            <a:ext cx="4339904" cy="830997"/>
          </a:xfrm>
          <a:prstGeom prst="rect">
            <a:avLst/>
          </a:prstGeom>
          <a:noFill/>
        </p:spPr>
        <p:txBody>
          <a:bodyPr wrap="square" rtlCol="0">
            <a:spAutoFit/>
          </a:bodyPr>
          <a:lstStyle/>
          <a:p>
            <a:pPr algn="just"/>
            <a:r>
              <a:rPr lang="en-US" sz="1600" dirty="0">
                <a:solidFill>
                  <a:srgbClr val="000000"/>
                </a:solidFill>
                <a:latin typeface="Swis721 BT" panose="020B0504020202020204" pitchFamily="34" charset="0"/>
              </a:rPr>
              <a:t>The Peruvian hairless dog is defined as mesomorphic in accordance with accepted body index classification.</a:t>
            </a:r>
            <a:endParaRPr lang="es-PE" sz="1600"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7" name="CuadroTexto 6">
            <a:extLst>
              <a:ext uri="{FF2B5EF4-FFF2-40B4-BE49-F238E27FC236}">
                <a16:creationId xmlns:a16="http://schemas.microsoft.com/office/drawing/2014/main" id="{026F702C-38EB-C745-B7F5-1D3F67BDD653}"/>
              </a:ext>
            </a:extLst>
          </p:cNvPr>
          <p:cNvSpPr txBox="1"/>
          <p:nvPr/>
        </p:nvSpPr>
        <p:spPr>
          <a:xfrm>
            <a:off x="742989" y="1004201"/>
            <a:ext cx="1884464" cy="523220"/>
          </a:xfrm>
          <a:prstGeom prst="rect">
            <a:avLst/>
          </a:prstGeom>
          <a:noFill/>
        </p:spPr>
        <p:txBody>
          <a:bodyPr wrap="square" rtlCol="0">
            <a:spAutoFit/>
          </a:bodyPr>
          <a:lstStyle/>
          <a:p>
            <a:r>
              <a:rPr lang="es-PE" sz="2800" b="1" dirty="0" err="1">
                <a:solidFill>
                  <a:schemeClr val="bg1"/>
                </a:solidFill>
                <a:latin typeface="Arial" panose="020B0604020202020204" pitchFamily="34" charset="0"/>
                <a:cs typeface="Arial" panose="020B0604020202020204" pitchFamily="34" charset="0"/>
              </a:rPr>
              <a:t>Body</a:t>
            </a:r>
            <a:endParaRPr lang="es-PE" sz="2800" b="1" dirty="0">
              <a:solidFill>
                <a:schemeClr val="bg1"/>
              </a:solidFill>
              <a:latin typeface="Arial" panose="020B0604020202020204" pitchFamily="34" charset="0"/>
              <a:cs typeface="Arial" panose="020B0604020202020204" pitchFamily="34" charset="0"/>
            </a:endParaRPr>
          </a:p>
        </p:txBody>
      </p:sp>
      <p:sp>
        <p:nvSpPr>
          <p:cNvPr id="17" name="CuadroTexto 16">
            <a:extLst>
              <a:ext uri="{FF2B5EF4-FFF2-40B4-BE49-F238E27FC236}">
                <a16:creationId xmlns:a16="http://schemas.microsoft.com/office/drawing/2014/main" id="{992787D0-4982-D84A-ABC1-CCB869141CCD}"/>
              </a:ext>
            </a:extLst>
          </p:cNvPr>
          <p:cNvSpPr txBox="1"/>
          <p:nvPr/>
        </p:nvSpPr>
        <p:spPr>
          <a:xfrm>
            <a:off x="10182232" y="3241871"/>
            <a:ext cx="1504952" cy="1169551"/>
          </a:xfrm>
          <a:prstGeom prst="rect">
            <a:avLst/>
          </a:prstGeom>
          <a:noFill/>
        </p:spPr>
        <p:txBody>
          <a:bodyPr wrap="square" rtlCol="0">
            <a:spAutoFit/>
          </a:bodyPr>
          <a:lstStyle/>
          <a:p>
            <a:pPr algn="ctr"/>
            <a:r>
              <a:rPr lang="es-PE" sz="1400" b="1" dirty="0">
                <a:solidFill>
                  <a:srgbClr val="9C9154"/>
                </a:solidFill>
                <a:latin typeface="Arial" panose="020B0604020202020204" pitchFamily="34" charset="0"/>
                <a:cs typeface="Arial" panose="020B0604020202020204" pitchFamily="34" charset="0"/>
              </a:rPr>
              <a:t>Mesomorphs </a:t>
            </a:r>
            <a:r>
              <a:rPr lang="es-PE" sz="1400" dirty="0">
                <a:solidFill>
                  <a:srgbClr val="9C9154"/>
                </a:solidFill>
                <a:latin typeface="Arial" panose="020B0604020202020204" pitchFamily="34" charset="0"/>
                <a:cs typeface="Arial" panose="020B0604020202020204" pitchFamily="34" charset="0"/>
              </a:rPr>
              <a:t>have a body index of betwenn </a:t>
            </a:r>
          </a:p>
          <a:p>
            <a:pPr algn="ctr"/>
            <a:r>
              <a:rPr lang="es-PE" sz="1400" dirty="0">
                <a:solidFill>
                  <a:srgbClr val="9C9154"/>
                </a:solidFill>
                <a:latin typeface="Arial" panose="020B0604020202020204" pitchFamily="34" charset="0"/>
                <a:cs typeface="Arial" panose="020B0604020202020204" pitchFamily="34" charset="0"/>
              </a:rPr>
              <a:t>71 and 84. </a:t>
            </a:r>
          </a:p>
        </p:txBody>
      </p:sp>
      <p:cxnSp>
        <p:nvCxnSpPr>
          <p:cNvPr id="22" name="Conector recto 21">
            <a:extLst>
              <a:ext uri="{FF2B5EF4-FFF2-40B4-BE49-F238E27FC236}">
                <a16:creationId xmlns:a16="http://schemas.microsoft.com/office/drawing/2014/main" id="{7D3BFD60-7578-0649-9548-C8F88303F47B}"/>
              </a:ext>
            </a:extLst>
          </p:cNvPr>
          <p:cNvCxnSpPr>
            <a:cxnSpLocks/>
          </p:cNvCxnSpPr>
          <p:nvPr/>
        </p:nvCxnSpPr>
        <p:spPr>
          <a:xfrm>
            <a:off x="831684" y="1631196"/>
            <a:ext cx="0" cy="3577412"/>
          </a:xfrm>
          <a:prstGeom prst="line">
            <a:avLst/>
          </a:prstGeom>
          <a:ln w="34925">
            <a:solidFill>
              <a:schemeClr val="bg1"/>
            </a:solidFill>
          </a:ln>
        </p:spPr>
        <p:style>
          <a:lnRef idx="1">
            <a:schemeClr val="accent1"/>
          </a:lnRef>
          <a:fillRef idx="0">
            <a:schemeClr val="accent1"/>
          </a:fillRef>
          <a:effectRef idx="0">
            <a:schemeClr val="accent1"/>
          </a:effectRef>
          <a:fontRef idx="minor">
            <a:schemeClr val="tx1"/>
          </a:fontRef>
        </p:style>
      </p:cxnSp>
      <p:sp>
        <p:nvSpPr>
          <p:cNvPr id="28" name="CuadroTexto 27">
            <a:extLst>
              <a:ext uri="{FF2B5EF4-FFF2-40B4-BE49-F238E27FC236}">
                <a16:creationId xmlns:a16="http://schemas.microsoft.com/office/drawing/2014/main" id="{FD39BC1E-9915-394C-B75C-8091DF92C35E}"/>
              </a:ext>
            </a:extLst>
          </p:cNvPr>
          <p:cNvSpPr txBox="1"/>
          <p:nvPr/>
        </p:nvSpPr>
        <p:spPr>
          <a:xfrm>
            <a:off x="9017106" y="2101211"/>
            <a:ext cx="2127505" cy="276999"/>
          </a:xfrm>
          <a:prstGeom prst="rect">
            <a:avLst/>
          </a:prstGeom>
          <a:noFill/>
        </p:spPr>
        <p:txBody>
          <a:bodyPr wrap="none" rtlCol="0">
            <a:spAutoFit/>
          </a:bodyPr>
          <a:lstStyle/>
          <a:p>
            <a:r>
              <a:rPr lang="es-PE" sz="1200" dirty="0">
                <a:latin typeface="Arial" panose="020B0604020202020204" pitchFamily="34" charset="0"/>
                <a:cs typeface="Arial" panose="020B0604020202020204" pitchFamily="34" charset="0"/>
              </a:rPr>
              <a:t>Longitudinal trunk axis x 100</a:t>
            </a:r>
          </a:p>
        </p:txBody>
      </p:sp>
      <p:sp>
        <p:nvSpPr>
          <p:cNvPr id="29" name="CuadroTexto 28">
            <a:extLst>
              <a:ext uri="{FF2B5EF4-FFF2-40B4-BE49-F238E27FC236}">
                <a16:creationId xmlns:a16="http://schemas.microsoft.com/office/drawing/2014/main" id="{52076800-0A48-8F4F-B046-F492C039B881}"/>
              </a:ext>
            </a:extLst>
          </p:cNvPr>
          <p:cNvSpPr txBox="1"/>
          <p:nvPr/>
        </p:nvSpPr>
        <p:spPr>
          <a:xfrm>
            <a:off x="9284806" y="2355854"/>
            <a:ext cx="1481496" cy="276999"/>
          </a:xfrm>
          <a:prstGeom prst="rect">
            <a:avLst/>
          </a:prstGeom>
          <a:noFill/>
        </p:spPr>
        <p:txBody>
          <a:bodyPr wrap="none" rtlCol="0">
            <a:spAutoFit/>
          </a:bodyPr>
          <a:lstStyle/>
          <a:p>
            <a:r>
              <a:rPr lang="es-PE" sz="1200" dirty="0">
                <a:latin typeface="Arial" panose="020B0604020202020204" pitchFamily="34" charset="0"/>
                <a:cs typeface="Arial" panose="020B0604020202020204" pitchFamily="34" charset="0"/>
              </a:rPr>
              <a:t>Thoracic Perimeter</a:t>
            </a:r>
          </a:p>
        </p:txBody>
      </p:sp>
      <p:cxnSp>
        <p:nvCxnSpPr>
          <p:cNvPr id="30" name="Conector recto 29">
            <a:extLst>
              <a:ext uri="{FF2B5EF4-FFF2-40B4-BE49-F238E27FC236}">
                <a16:creationId xmlns:a16="http://schemas.microsoft.com/office/drawing/2014/main" id="{8724ECAD-4644-5942-8B3B-0EBA1950920A}"/>
              </a:ext>
            </a:extLst>
          </p:cNvPr>
          <p:cNvCxnSpPr/>
          <p:nvPr/>
        </p:nvCxnSpPr>
        <p:spPr>
          <a:xfrm>
            <a:off x="9017106" y="2378210"/>
            <a:ext cx="212750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1" name="CuadroTexto 30">
            <a:extLst>
              <a:ext uri="{FF2B5EF4-FFF2-40B4-BE49-F238E27FC236}">
                <a16:creationId xmlns:a16="http://schemas.microsoft.com/office/drawing/2014/main" id="{B78B7EDD-0B20-5C46-BAB5-23438DD095B9}"/>
              </a:ext>
            </a:extLst>
          </p:cNvPr>
          <p:cNvSpPr txBox="1"/>
          <p:nvPr/>
        </p:nvSpPr>
        <p:spPr>
          <a:xfrm>
            <a:off x="8500778" y="2229063"/>
            <a:ext cx="471604" cy="276999"/>
          </a:xfrm>
          <a:prstGeom prst="rect">
            <a:avLst/>
          </a:prstGeom>
          <a:noFill/>
        </p:spPr>
        <p:txBody>
          <a:bodyPr wrap="none" rtlCol="0">
            <a:spAutoFit/>
          </a:bodyPr>
          <a:lstStyle/>
          <a:p>
            <a:r>
              <a:rPr lang="es-PE" sz="1200" dirty="0">
                <a:latin typeface="Arial" panose="020B0604020202020204" pitchFamily="34" charset="0"/>
                <a:cs typeface="Arial" panose="020B0604020202020204" pitchFamily="34" charset="0"/>
              </a:rPr>
              <a:t>IC =</a:t>
            </a:r>
          </a:p>
        </p:txBody>
      </p:sp>
      <p:sp>
        <p:nvSpPr>
          <p:cNvPr id="32" name="Rectángulo redondeado 31">
            <a:extLst>
              <a:ext uri="{FF2B5EF4-FFF2-40B4-BE49-F238E27FC236}">
                <a16:creationId xmlns:a16="http://schemas.microsoft.com/office/drawing/2014/main" id="{512C18EC-89ED-2540-ABFA-0F15A06E70A5}"/>
              </a:ext>
            </a:extLst>
          </p:cNvPr>
          <p:cNvSpPr/>
          <p:nvPr/>
        </p:nvSpPr>
        <p:spPr>
          <a:xfrm>
            <a:off x="3027762" y="4168601"/>
            <a:ext cx="2207910" cy="2050473"/>
          </a:xfrm>
          <a:prstGeom prst="roundRect">
            <a:avLst>
              <a:gd name="adj" fmla="val 6118"/>
            </a:avLst>
          </a:prstGeom>
          <a:solidFill>
            <a:srgbClr val="9C9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33" name="CuadroTexto 32">
            <a:extLst>
              <a:ext uri="{FF2B5EF4-FFF2-40B4-BE49-F238E27FC236}">
                <a16:creationId xmlns:a16="http://schemas.microsoft.com/office/drawing/2014/main" id="{5213910A-D099-F746-ACB1-29B22C31D3DD}"/>
              </a:ext>
            </a:extLst>
          </p:cNvPr>
          <p:cNvSpPr txBox="1"/>
          <p:nvPr/>
        </p:nvSpPr>
        <p:spPr>
          <a:xfrm>
            <a:off x="3092146" y="4278499"/>
            <a:ext cx="1986201" cy="1815882"/>
          </a:xfrm>
          <a:prstGeom prst="rect">
            <a:avLst/>
          </a:prstGeom>
          <a:noFill/>
        </p:spPr>
        <p:txBody>
          <a:bodyPr wrap="square" rtlCol="0">
            <a:spAutoFit/>
          </a:bodyPr>
          <a:lstStyle/>
          <a:p>
            <a:r>
              <a:rPr lang="es-PE" sz="1400" dirty="0">
                <a:solidFill>
                  <a:schemeClr val="bg1"/>
                </a:solidFill>
              </a:rPr>
              <a:t>1. Thoracic Length</a:t>
            </a:r>
          </a:p>
          <a:p>
            <a:r>
              <a:rPr lang="es-PE" sz="1400" dirty="0">
                <a:solidFill>
                  <a:schemeClr val="bg1"/>
                </a:solidFill>
              </a:rPr>
              <a:t>2. Withers</a:t>
            </a:r>
          </a:p>
          <a:p>
            <a:r>
              <a:rPr lang="es-PE" sz="1400" dirty="0">
                <a:solidFill>
                  <a:schemeClr val="bg1"/>
                </a:solidFill>
              </a:rPr>
              <a:t>3. Back</a:t>
            </a:r>
          </a:p>
          <a:p>
            <a:r>
              <a:rPr lang="es-PE" sz="1400" dirty="0">
                <a:solidFill>
                  <a:schemeClr val="bg1"/>
                </a:solidFill>
              </a:rPr>
              <a:t>4. Loin</a:t>
            </a:r>
          </a:p>
          <a:p>
            <a:r>
              <a:rPr lang="es-PE" sz="1400" dirty="0">
                <a:solidFill>
                  <a:schemeClr val="bg1"/>
                </a:solidFill>
              </a:rPr>
              <a:t>5. Group</a:t>
            </a:r>
          </a:p>
          <a:p>
            <a:r>
              <a:rPr lang="es-PE" sz="1400" dirty="0">
                <a:solidFill>
                  <a:schemeClr val="bg1"/>
                </a:solidFill>
              </a:rPr>
              <a:t>6. Chest</a:t>
            </a:r>
          </a:p>
          <a:p>
            <a:r>
              <a:rPr lang="es-PE" sz="1400" dirty="0">
                <a:solidFill>
                  <a:schemeClr val="bg1"/>
                </a:solidFill>
              </a:rPr>
              <a:t>7- Bottom profile/ Belly</a:t>
            </a:r>
          </a:p>
          <a:p>
            <a:r>
              <a:rPr lang="es-PE" sz="1400" dirty="0">
                <a:solidFill>
                  <a:schemeClr val="bg1"/>
                </a:solidFill>
              </a:rPr>
              <a:t>8. Thoracic perimeter</a:t>
            </a:r>
          </a:p>
        </p:txBody>
      </p:sp>
      <p:cxnSp>
        <p:nvCxnSpPr>
          <p:cNvPr id="35" name="Conector recto de flecha 34">
            <a:extLst>
              <a:ext uri="{FF2B5EF4-FFF2-40B4-BE49-F238E27FC236}">
                <a16:creationId xmlns:a16="http://schemas.microsoft.com/office/drawing/2014/main" id="{A7F39B81-B5AE-ED48-BBC5-858AA3854187}"/>
              </a:ext>
            </a:extLst>
          </p:cNvPr>
          <p:cNvCxnSpPr>
            <a:cxnSpLocks/>
          </p:cNvCxnSpPr>
          <p:nvPr/>
        </p:nvCxnSpPr>
        <p:spPr>
          <a:xfrm flipH="1" flipV="1">
            <a:off x="5957456" y="4331001"/>
            <a:ext cx="2660071" cy="20938"/>
          </a:xfrm>
          <a:prstGeom prst="straightConnector1">
            <a:avLst/>
          </a:prstGeom>
          <a:ln w="19050" cap="flat" cmpd="sng" algn="ctr">
            <a:solidFill>
              <a:srgbClr val="FF0000"/>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cxnSp>
        <p:nvCxnSpPr>
          <p:cNvPr id="38" name="Conector recto de flecha 37">
            <a:extLst>
              <a:ext uri="{FF2B5EF4-FFF2-40B4-BE49-F238E27FC236}">
                <a16:creationId xmlns:a16="http://schemas.microsoft.com/office/drawing/2014/main" id="{74A7B354-2592-6B4A-8D2C-E46DB31B618A}"/>
              </a:ext>
            </a:extLst>
          </p:cNvPr>
          <p:cNvCxnSpPr>
            <a:cxnSpLocks/>
          </p:cNvCxnSpPr>
          <p:nvPr/>
        </p:nvCxnSpPr>
        <p:spPr>
          <a:xfrm>
            <a:off x="9426914" y="3419902"/>
            <a:ext cx="0" cy="2713221"/>
          </a:xfrm>
          <a:prstGeom prst="straightConnector1">
            <a:avLst/>
          </a:prstGeom>
          <a:ln w="19050" cap="flat" cmpd="sng" algn="ctr">
            <a:solidFill>
              <a:srgbClr val="FF0000"/>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cxnSp>
        <p:nvCxnSpPr>
          <p:cNvPr id="46" name="Conector recto 45">
            <a:extLst>
              <a:ext uri="{FF2B5EF4-FFF2-40B4-BE49-F238E27FC236}">
                <a16:creationId xmlns:a16="http://schemas.microsoft.com/office/drawing/2014/main" id="{81DCB1EC-FAEC-5643-B3F1-6828B1A6B325}"/>
              </a:ext>
            </a:extLst>
          </p:cNvPr>
          <p:cNvCxnSpPr>
            <a:cxnSpLocks/>
          </p:cNvCxnSpPr>
          <p:nvPr/>
        </p:nvCxnSpPr>
        <p:spPr>
          <a:xfrm flipH="1">
            <a:off x="5860473" y="6177509"/>
            <a:ext cx="3580297"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8" name="Conector recto 47">
            <a:extLst>
              <a:ext uri="{FF2B5EF4-FFF2-40B4-BE49-F238E27FC236}">
                <a16:creationId xmlns:a16="http://schemas.microsoft.com/office/drawing/2014/main" id="{7632996B-35C6-FB4B-B283-8FDE548F761E}"/>
              </a:ext>
            </a:extLst>
          </p:cNvPr>
          <p:cNvCxnSpPr>
            <a:cxnSpLocks/>
          </p:cNvCxnSpPr>
          <p:nvPr/>
        </p:nvCxnSpPr>
        <p:spPr>
          <a:xfrm flipH="1">
            <a:off x="6636329" y="3351182"/>
            <a:ext cx="2804441"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0" name="Conector recto 49">
            <a:extLst>
              <a:ext uri="{FF2B5EF4-FFF2-40B4-BE49-F238E27FC236}">
                <a16:creationId xmlns:a16="http://schemas.microsoft.com/office/drawing/2014/main" id="{EACD9F55-2BED-B945-BB9F-0200441A6F49}"/>
              </a:ext>
            </a:extLst>
          </p:cNvPr>
          <p:cNvCxnSpPr>
            <a:cxnSpLocks/>
          </p:cNvCxnSpPr>
          <p:nvPr/>
        </p:nvCxnSpPr>
        <p:spPr>
          <a:xfrm>
            <a:off x="5957456" y="3841677"/>
            <a:ext cx="0" cy="84593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54" name="CuadroTexto 53">
            <a:extLst>
              <a:ext uri="{FF2B5EF4-FFF2-40B4-BE49-F238E27FC236}">
                <a16:creationId xmlns:a16="http://schemas.microsoft.com/office/drawing/2014/main" id="{BE4F6F6A-ABDD-5C4C-A545-63143069FF56}"/>
              </a:ext>
            </a:extLst>
          </p:cNvPr>
          <p:cNvSpPr txBox="1"/>
          <p:nvPr/>
        </p:nvSpPr>
        <p:spPr>
          <a:xfrm>
            <a:off x="7503228" y="2403763"/>
            <a:ext cx="269626" cy="276999"/>
          </a:xfrm>
          <a:prstGeom prst="rect">
            <a:avLst/>
          </a:prstGeom>
          <a:noFill/>
        </p:spPr>
        <p:txBody>
          <a:bodyPr wrap="none" rtlCol="0">
            <a:spAutoFit/>
          </a:bodyPr>
          <a:lstStyle/>
          <a:p>
            <a:r>
              <a:rPr lang="es-PE" sz="1200" dirty="0">
                <a:latin typeface="Arial" panose="020B0604020202020204" pitchFamily="34" charset="0"/>
                <a:cs typeface="Arial" panose="020B0604020202020204" pitchFamily="34" charset="0"/>
              </a:rPr>
              <a:t>8</a:t>
            </a:r>
          </a:p>
        </p:txBody>
      </p:sp>
      <p:sp>
        <p:nvSpPr>
          <p:cNvPr id="55" name="CuadroTexto 54">
            <a:extLst>
              <a:ext uri="{FF2B5EF4-FFF2-40B4-BE49-F238E27FC236}">
                <a16:creationId xmlns:a16="http://schemas.microsoft.com/office/drawing/2014/main" id="{81FBAF14-41C3-8B44-8126-EE3650028571}"/>
              </a:ext>
            </a:extLst>
          </p:cNvPr>
          <p:cNvSpPr txBox="1"/>
          <p:nvPr/>
        </p:nvSpPr>
        <p:spPr>
          <a:xfrm>
            <a:off x="7323119" y="2971799"/>
            <a:ext cx="269626" cy="276999"/>
          </a:xfrm>
          <a:prstGeom prst="rect">
            <a:avLst/>
          </a:prstGeom>
          <a:noFill/>
        </p:spPr>
        <p:txBody>
          <a:bodyPr wrap="none" rtlCol="0">
            <a:spAutoFit/>
          </a:bodyPr>
          <a:lstStyle/>
          <a:p>
            <a:r>
              <a:rPr lang="es-PE" sz="1200" dirty="0">
                <a:latin typeface="Arial" panose="020B0604020202020204" pitchFamily="34" charset="0"/>
                <a:cs typeface="Arial" panose="020B0604020202020204" pitchFamily="34" charset="0"/>
              </a:rPr>
              <a:t>3</a:t>
            </a:r>
          </a:p>
        </p:txBody>
      </p:sp>
      <p:sp>
        <p:nvSpPr>
          <p:cNvPr id="56" name="CuadroTexto 55">
            <a:extLst>
              <a:ext uri="{FF2B5EF4-FFF2-40B4-BE49-F238E27FC236}">
                <a16:creationId xmlns:a16="http://schemas.microsoft.com/office/drawing/2014/main" id="{13366E5F-441F-C54B-9D75-D7D98A75BC3F}"/>
              </a:ext>
            </a:extLst>
          </p:cNvPr>
          <p:cNvSpPr txBox="1"/>
          <p:nvPr/>
        </p:nvSpPr>
        <p:spPr>
          <a:xfrm>
            <a:off x="8292937" y="2971799"/>
            <a:ext cx="269626" cy="276999"/>
          </a:xfrm>
          <a:prstGeom prst="rect">
            <a:avLst/>
          </a:prstGeom>
          <a:noFill/>
        </p:spPr>
        <p:txBody>
          <a:bodyPr wrap="none" rtlCol="0">
            <a:spAutoFit/>
          </a:bodyPr>
          <a:lstStyle/>
          <a:p>
            <a:r>
              <a:rPr lang="es-PE" sz="1200" dirty="0">
                <a:latin typeface="Arial" panose="020B0604020202020204" pitchFamily="34" charset="0"/>
                <a:cs typeface="Arial" panose="020B0604020202020204" pitchFamily="34" charset="0"/>
              </a:rPr>
              <a:t>4</a:t>
            </a:r>
          </a:p>
        </p:txBody>
      </p:sp>
      <p:sp>
        <p:nvSpPr>
          <p:cNvPr id="57" name="CuadroTexto 56">
            <a:extLst>
              <a:ext uri="{FF2B5EF4-FFF2-40B4-BE49-F238E27FC236}">
                <a16:creationId xmlns:a16="http://schemas.microsoft.com/office/drawing/2014/main" id="{49BB27E8-30B1-6E4B-98D3-C96364B81D4D}"/>
              </a:ext>
            </a:extLst>
          </p:cNvPr>
          <p:cNvSpPr txBox="1"/>
          <p:nvPr/>
        </p:nvSpPr>
        <p:spPr>
          <a:xfrm>
            <a:off x="8763991" y="3387435"/>
            <a:ext cx="269626" cy="276999"/>
          </a:xfrm>
          <a:prstGeom prst="rect">
            <a:avLst/>
          </a:prstGeom>
          <a:noFill/>
        </p:spPr>
        <p:txBody>
          <a:bodyPr wrap="none" rtlCol="0">
            <a:spAutoFit/>
          </a:bodyPr>
          <a:lstStyle/>
          <a:p>
            <a:r>
              <a:rPr lang="es-PE" sz="1200" dirty="0">
                <a:latin typeface="Arial" panose="020B0604020202020204" pitchFamily="34" charset="0"/>
                <a:cs typeface="Arial" panose="020B0604020202020204" pitchFamily="34" charset="0"/>
              </a:rPr>
              <a:t>5</a:t>
            </a:r>
          </a:p>
        </p:txBody>
      </p:sp>
      <p:sp>
        <p:nvSpPr>
          <p:cNvPr id="58" name="CuadroTexto 57">
            <a:extLst>
              <a:ext uri="{FF2B5EF4-FFF2-40B4-BE49-F238E27FC236}">
                <a16:creationId xmlns:a16="http://schemas.microsoft.com/office/drawing/2014/main" id="{EC736A47-C4F1-3244-A1AF-7A455B09EC77}"/>
              </a:ext>
            </a:extLst>
          </p:cNvPr>
          <p:cNvSpPr txBox="1"/>
          <p:nvPr/>
        </p:nvSpPr>
        <p:spPr>
          <a:xfrm>
            <a:off x="9505687" y="4415608"/>
            <a:ext cx="269626" cy="276999"/>
          </a:xfrm>
          <a:prstGeom prst="rect">
            <a:avLst/>
          </a:prstGeom>
          <a:noFill/>
        </p:spPr>
        <p:txBody>
          <a:bodyPr wrap="none" rtlCol="0">
            <a:spAutoFit/>
          </a:bodyPr>
          <a:lstStyle/>
          <a:p>
            <a:r>
              <a:rPr lang="es-PE" sz="1200" dirty="0">
                <a:latin typeface="Arial" panose="020B0604020202020204" pitchFamily="34" charset="0"/>
                <a:cs typeface="Arial" panose="020B0604020202020204" pitchFamily="34" charset="0"/>
              </a:rPr>
              <a:t>2</a:t>
            </a:r>
          </a:p>
        </p:txBody>
      </p:sp>
      <p:sp>
        <p:nvSpPr>
          <p:cNvPr id="59" name="CuadroTexto 58">
            <a:extLst>
              <a:ext uri="{FF2B5EF4-FFF2-40B4-BE49-F238E27FC236}">
                <a16:creationId xmlns:a16="http://schemas.microsoft.com/office/drawing/2014/main" id="{C191EF0F-6FE4-C542-85CC-1562465B65C5}"/>
              </a:ext>
            </a:extLst>
          </p:cNvPr>
          <p:cNvSpPr txBox="1"/>
          <p:nvPr/>
        </p:nvSpPr>
        <p:spPr>
          <a:xfrm>
            <a:off x="6720924" y="4678845"/>
            <a:ext cx="269626" cy="276999"/>
          </a:xfrm>
          <a:prstGeom prst="rect">
            <a:avLst/>
          </a:prstGeom>
          <a:noFill/>
        </p:spPr>
        <p:txBody>
          <a:bodyPr wrap="none" rtlCol="0">
            <a:spAutoFit/>
          </a:bodyPr>
          <a:lstStyle/>
          <a:p>
            <a:r>
              <a:rPr lang="es-PE" sz="1200" dirty="0">
                <a:latin typeface="Arial" panose="020B0604020202020204" pitchFamily="34" charset="0"/>
                <a:cs typeface="Arial" panose="020B0604020202020204" pitchFamily="34" charset="0"/>
              </a:rPr>
              <a:t>6</a:t>
            </a:r>
          </a:p>
        </p:txBody>
      </p:sp>
      <p:sp>
        <p:nvSpPr>
          <p:cNvPr id="60" name="CuadroTexto 59">
            <a:extLst>
              <a:ext uri="{FF2B5EF4-FFF2-40B4-BE49-F238E27FC236}">
                <a16:creationId xmlns:a16="http://schemas.microsoft.com/office/drawing/2014/main" id="{525D0282-ECBC-6946-BBF3-BAEA4D6318A8}"/>
              </a:ext>
            </a:extLst>
          </p:cNvPr>
          <p:cNvSpPr txBox="1"/>
          <p:nvPr/>
        </p:nvSpPr>
        <p:spPr>
          <a:xfrm>
            <a:off x="7122706" y="4526445"/>
            <a:ext cx="269626" cy="276999"/>
          </a:xfrm>
          <a:prstGeom prst="rect">
            <a:avLst/>
          </a:prstGeom>
          <a:noFill/>
        </p:spPr>
        <p:txBody>
          <a:bodyPr wrap="none" rtlCol="0">
            <a:spAutoFit/>
          </a:bodyPr>
          <a:lstStyle/>
          <a:p>
            <a:r>
              <a:rPr lang="es-PE" sz="1200" dirty="0">
                <a:latin typeface="Arial" panose="020B0604020202020204" pitchFamily="34" charset="0"/>
                <a:cs typeface="Arial" panose="020B0604020202020204" pitchFamily="34" charset="0"/>
              </a:rPr>
              <a:t>7</a:t>
            </a:r>
          </a:p>
        </p:txBody>
      </p:sp>
      <p:sp>
        <p:nvSpPr>
          <p:cNvPr id="61" name="CuadroTexto 60">
            <a:extLst>
              <a:ext uri="{FF2B5EF4-FFF2-40B4-BE49-F238E27FC236}">
                <a16:creationId xmlns:a16="http://schemas.microsoft.com/office/drawing/2014/main" id="{C11AEC0E-62A7-5945-A6EF-BAA8B5A2253A}"/>
              </a:ext>
            </a:extLst>
          </p:cNvPr>
          <p:cNvSpPr txBox="1"/>
          <p:nvPr/>
        </p:nvSpPr>
        <p:spPr>
          <a:xfrm>
            <a:off x="6727373" y="3706090"/>
            <a:ext cx="269626" cy="276999"/>
          </a:xfrm>
          <a:prstGeom prst="rect">
            <a:avLst/>
          </a:prstGeom>
          <a:noFill/>
        </p:spPr>
        <p:txBody>
          <a:bodyPr wrap="none" rtlCol="0">
            <a:spAutoFit/>
          </a:bodyPr>
          <a:lstStyle/>
          <a:p>
            <a:r>
              <a:rPr lang="es-PE" sz="1200" dirty="0">
                <a:solidFill>
                  <a:schemeClr val="bg1"/>
                </a:solidFill>
                <a:latin typeface="Arial" panose="020B0604020202020204" pitchFamily="34" charset="0"/>
                <a:cs typeface="Arial" panose="020B0604020202020204" pitchFamily="34" charset="0"/>
              </a:rPr>
              <a:t>1</a:t>
            </a:r>
          </a:p>
        </p:txBody>
      </p:sp>
      <p:sp>
        <p:nvSpPr>
          <p:cNvPr id="62" name="Elipse 61">
            <a:extLst>
              <a:ext uri="{FF2B5EF4-FFF2-40B4-BE49-F238E27FC236}">
                <a16:creationId xmlns:a16="http://schemas.microsoft.com/office/drawing/2014/main" id="{EE13E374-9EBC-CB4D-B26C-57D12505D8EA}"/>
              </a:ext>
            </a:extLst>
          </p:cNvPr>
          <p:cNvSpPr/>
          <p:nvPr/>
        </p:nvSpPr>
        <p:spPr>
          <a:xfrm>
            <a:off x="6289964" y="3419902"/>
            <a:ext cx="346365" cy="1134205"/>
          </a:xfrm>
          <a:prstGeom prst="ellipse">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cxnSp>
        <p:nvCxnSpPr>
          <p:cNvPr id="6" name="Conector recto de flecha 5">
            <a:extLst>
              <a:ext uri="{FF2B5EF4-FFF2-40B4-BE49-F238E27FC236}">
                <a16:creationId xmlns:a16="http://schemas.microsoft.com/office/drawing/2014/main" id="{431A1226-953B-9B43-8DF7-4F30781C5AA5}"/>
              </a:ext>
            </a:extLst>
          </p:cNvPr>
          <p:cNvCxnSpPr>
            <a:cxnSpLocks/>
          </p:cNvCxnSpPr>
          <p:nvPr/>
        </p:nvCxnSpPr>
        <p:spPr>
          <a:xfrm flipH="1">
            <a:off x="6470073" y="2685488"/>
            <a:ext cx="1080654" cy="985967"/>
          </a:xfrm>
          <a:prstGeom prst="straightConnector1">
            <a:avLst/>
          </a:prstGeom>
          <a:ln w="19050" cap="flat" cmpd="sng" algn="ctr">
            <a:solidFill>
              <a:srgbClr val="FF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538283770"/>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DAD943E8-CF62-264E-9E24-D7D7914BADF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12700"/>
            <a:ext cx="12192000" cy="6832600"/>
          </a:xfrm>
          <a:prstGeom prst="rect">
            <a:avLst/>
          </a:prstGeom>
        </p:spPr>
      </p:pic>
      <p:sp>
        <p:nvSpPr>
          <p:cNvPr id="3" name="CuadroTexto 2">
            <a:extLst>
              <a:ext uri="{FF2B5EF4-FFF2-40B4-BE49-F238E27FC236}">
                <a16:creationId xmlns:a16="http://schemas.microsoft.com/office/drawing/2014/main" id="{D0491673-8AC9-174A-BB17-09AA9C45FC47}"/>
              </a:ext>
            </a:extLst>
          </p:cNvPr>
          <p:cNvSpPr txBox="1"/>
          <p:nvPr/>
        </p:nvSpPr>
        <p:spPr>
          <a:xfrm>
            <a:off x="5989088" y="769422"/>
            <a:ext cx="5501831" cy="461665"/>
          </a:xfrm>
          <a:prstGeom prst="rect">
            <a:avLst/>
          </a:prstGeom>
          <a:noFill/>
        </p:spPr>
        <p:txBody>
          <a:bodyPr wrap="square" rtlCol="0">
            <a:spAutoFit/>
          </a:bodyPr>
          <a:lstStyle/>
          <a:p>
            <a:r>
              <a:rPr lang="es-PE" sz="2400" b="1" dirty="0" err="1">
                <a:solidFill>
                  <a:srgbClr val="9D9154"/>
                </a:solidFill>
                <a:latin typeface="Arial" panose="020B0604020202020204" pitchFamily="34" charset="0"/>
                <a:cs typeface="Arial" panose="020B0604020202020204" pitchFamily="34" charset="0"/>
              </a:rPr>
              <a:t>Topline</a:t>
            </a:r>
            <a:endParaRPr lang="es-PE" sz="2400" b="1" dirty="0">
              <a:solidFill>
                <a:srgbClr val="9D9154"/>
              </a:solidFill>
              <a:latin typeface="Arial" panose="020B0604020202020204" pitchFamily="34" charset="0"/>
              <a:cs typeface="Arial" panose="020B0604020202020204" pitchFamily="34" charset="0"/>
            </a:endParaRPr>
          </a:p>
        </p:txBody>
      </p:sp>
      <p:sp>
        <p:nvSpPr>
          <p:cNvPr id="5" name="CuadroTexto 4">
            <a:extLst>
              <a:ext uri="{FF2B5EF4-FFF2-40B4-BE49-F238E27FC236}">
                <a16:creationId xmlns:a16="http://schemas.microsoft.com/office/drawing/2014/main" id="{BD2A1E3A-6939-6946-9754-4E47A192EFF0}"/>
              </a:ext>
            </a:extLst>
          </p:cNvPr>
          <p:cNvSpPr txBox="1"/>
          <p:nvPr/>
        </p:nvSpPr>
        <p:spPr>
          <a:xfrm>
            <a:off x="5989088" y="1420385"/>
            <a:ext cx="5501830" cy="584775"/>
          </a:xfrm>
          <a:prstGeom prst="rect">
            <a:avLst/>
          </a:prstGeom>
          <a:noFill/>
        </p:spPr>
        <p:txBody>
          <a:bodyPr wrap="square" rtlCol="0">
            <a:spAutoFit/>
          </a:bodyPr>
          <a:lstStyle/>
          <a:p>
            <a:pPr algn="just"/>
            <a:r>
              <a:rPr lang="en-US" sz="1600" dirty="0">
                <a:solidFill>
                  <a:schemeClr val="tx1">
                    <a:lumMod val="75000"/>
                    <a:lumOff val="25000"/>
                  </a:schemeClr>
                </a:solidFill>
                <a:latin typeface="Arial" panose="020B0604020202020204" pitchFamily="34" charset="0"/>
                <a:cs typeface="Arial" panose="020B0604020202020204" pitchFamily="34" charset="0"/>
              </a:rPr>
              <a:t>Level, although certain subjects show a dorsal-lumbar convexity, which disappears at croup level. </a:t>
            </a:r>
            <a:endParaRPr lang="es-PE" sz="1600"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7" name="CuadroTexto 6">
            <a:extLst>
              <a:ext uri="{FF2B5EF4-FFF2-40B4-BE49-F238E27FC236}">
                <a16:creationId xmlns:a16="http://schemas.microsoft.com/office/drawing/2014/main" id="{026F702C-38EB-C745-B7F5-1D3F67BDD653}"/>
              </a:ext>
            </a:extLst>
          </p:cNvPr>
          <p:cNvSpPr txBox="1"/>
          <p:nvPr/>
        </p:nvSpPr>
        <p:spPr>
          <a:xfrm>
            <a:off x="742989" y="1004201"/>
            <a:ext cx="1884464" cy="523220"/>
          </a:xfrm>
          <a:prstGeom prst="rect">
            <a:avLst/>
          </a:prstGeom>
          <a:noFill/>
        </p:spPr>
        <p:txBody>
          <a:bodyPr wrap="square" rtlCol="0">
            <a:spAutoFit/>
          </a:bodyPr>
          <a:lstStyle/>
          <a:p>
            <a:r>
              <a:rPr lang="es-PE" sz="2800" b="1" dirty="0" err="1">
                <a:solidFill>
                  <a:schemeClr val="bg1"/>
                </a:solidFill>
                <a:latin typeface="Arial" panose="020B0604020202020204" pitchFamily="34" charset="0"/>
                <a:cs typeface="Arial" panose="020B0604020202020204" pitchFamily="34" charset="0"/>
              </a:rPr>
              <a:t>Body</a:t>
            </a:r>
            <a:endParaRPr lang="es-PE" sz="2800" b="1" dirty="0">
              <a:solidFill>
                <a:schemeClr val="bg1"/>
              </a:solidFill>
              <a:latin typeface="Arial" panose="020B0604020202020204" pitchFamily="34" charset="0"/>
              <a:cs typeface="Arial" panose="020B0604020202020204" pitchFamily="34" charset="0"/>
            </a:endParaRPr>
          </a:p>
        </p:txBody>
      </p:sp>
      <p:sp>
        <p:nvSpPr>
          <p:cNvPr id="16" name="CuadroTexto 15">
            <a:extLst>
              <a:ext uri="{FF2B5EF4-FFF2-40B4-BE49-F238E27FC236}">
                <a16:creationId xmlns:a16="http://schemas.microsoft.com/office/drawing/2014/main" id="{A7715D10-EA99-414A-9521-0768193B66EA}"/>
              </a:ext>
            </a:extLst>
          </p:cNvPr>
          <p:cNvSpPr txBox="1"/>
          <p:nvPr/>
        </p:nvSpPr>
        <p:spPr>
          <a:xfrm>
            <a:off x="10691282" y="3075014"/>
            <a:ext cx="593432" cy="307777"/>
          </a:xfrm>
          <a:prstGeom prst="rect">
            <a:avLst/>
          </a:prstGeom>
          <a:noFill/>
        </p:spPr>
        <p:txBody>
          <a:bodyPr wrap="none" rtlCol="0">
            <a:spAutoFit/>
          </a:bodyPr>
          <a:lstStyle/>
          <a:p>
            <a:r>
              <a:rPr lang="es-PE" sz="1400" dirty="0">
                <a:solidFill>
                  <a:schemeClr val="tx1">
                    <a:lumMod val="75000"/>
                    <a:lumOff val="25000"/>
                  </a:schemeClr>
                </a:solidFill>
                <a:latin typeface="Arial" panose="020B0604020202020204" pitchFamily="34" charset="0"/>
                <a:cs typeface="Arial" panose="020B0604020202020204" pitchFamily="34" charset="0"/>
              </a:rPr>
              <a:t>Neck</a:t>
            </a:r>
          </a:p>
        </p:txBody>
      </p:sp>
      <p:sp>
        <p:nvSpPr>
          <p:cNvPr id="17" name="CuadroTexto 16">
            <a:extLst>
              <a:ext uri="{FF2B5EF4-FFF2-40B4-BE49-F238E27FC236}">
                <a16:creationId xmlns:a16="http://schemas.microsoft.com/office/drawing/2014/main" id="{992787D0-4982-D84A-ABC1-CCB869141CCD}"/>
              </a:ext>
            </a:extLst>
          </p:cNvPr>
          <p:cNvSpPr txBox="1"/>
          <p:nvPr/>
        </p:nvSpPr>
        <p:spPr>
          <a:xfrm>
            <a:off x="10691282" y="3495638"/>
            <a:ext cx="792205" cy="307777"/>
          </a:xfrm>
          <a:prstGeom prst="rect">
            <a:avLst/>
          </a:prstGeom>
          <a:noFill/>
        </p:spPr>
        <p:txBody>
          <a:bodyPr wrap="none" rtlCol="0">
            <a:spAutoFit/>
          </a:bodyPr>
          <a:lstStyle/>
          <a:p>
            <a:r>
              <a:rPr lang="es-PE" sz="1400" dirty="0">
                <a:solidFill>
                  <a:schemeClr val="tx1">
                    <a:lumMod val="75000"/>
                    <a:lumOff val="25000"/>
                  </a:schemeClr>
                </a:solidFill>
                <a:latin typeface="Arial" panose="020B0604020202020204" pitchFamily="34" charset="0"/>
                <a:cs typeface="Arial" panose="020B0604020202020204" pitchFamily="34" charset="0"/>
              </a:rPr>
              <a:t>Withers</a:t>
            </a:r>
          </a:p>
        </p:txBody>
      </p:sp>
      <p:sp>
        <p:nvSpPr>
          <p:cNvPr id="18" name="CuadroTexto 17">
            <a:extLst>
              <a:ext uri="{FF2B5EF4-FFF2-40B4-BE49-F238E27FC236}">
                <a16:creationId xmlns:a16="http://schemas.microsoft.com/office/drawing/2014/main" id="{31C9C8D9-4B78-6646-8D39-09E7E061A78A}"/>
              </a:ext>
            </a:extLst>
          </p:cNvPr>
          <p:cNvSpPr txBox="1"/>
          <p:nvPr/>
        </p:nvSpPr>
        <p:spPr>
          <a:xfrm>
            <a:off x="10691282" y="3907118"/>
            <a:ext cx="583814" cy="307777"/>
          </a:xfrm>
          <a:prstGeom prst="rect">
            <a:avLst/>
          </a:prstGeom>
          <a:noFill/>
        </p:spPr>
        <p:txBody>
          <a:bodyPr wrap="none" rtlCol="0">
            <a:spAutoFit/>
          </a:bodyPr>
          <a:lstStyle/>
          <a:p>
            <a:r>
              <a:rPr lang="es-PE" sz="1400" dirty="0">
                <a:solidFill>
                  <a:schemeClr val="tx1">
                    <a:lumMod val="75000"/>
                    <a:lumOff val="25000"/>
                  </a:schemeClr>
                </a:solidFill>
                <a:latin typeface="Arial" panose="020B0604020202020204" pitchFamily="34" charset="0"/>
                <a:cs typeface="Arial" panose="020B0604020202020204" pitchFamily="34" charset="0"/>
              </a:rPr>
              <a:t>Back</a:t>
            </a:r>
          </a:p>
        </p:txBody>
      </p:sp>
      <p:sp>
        <p:nvSpPr>
          <p:cNvPr id="19" name="CuadroTexto 18">
            <a:extLst>
              <a:ext uri="{FF2B5EF4-FFF2-40B4-BE49-F238E27FC236}">
                <a16:creationId xmlns:a16="http://schemas.microsoft.com/office/drawing/2014/main" id="{A94C5BBC-5F81-5148-8662-EC41D03F3307}"/>
              </a:ext>
            </a:extLst>
          </p:cNvPr>
          <p:cNvSpPr txBox="1"/>
          <p:nvPr/>
        </p:nvSpPr>
        <p:spPr>
          <a:xfrm>
            <a:off x="10691282" y="4346030"/>
            <a:ext cx="522900" cy="307777"/>
          </a:xfrm>
          <a:prstGeom prst="rect">
            <a:avLst/>
          </a:prstGeom>
          <a:noFill/>
        </p:spPr>
        <p:txBody>
          <a:bodyPr wrap="none" rtlCol="0">
            <a:spAutoFit/>
          </a:bodyPr>
          <a:lstStyle/>
          <a:p>
            <a:r>
              <a:rPr lang="es-PE" sz="1400" dirty="0">
                <a:solidFill>
                  <a:schemeClr val="tx1">
                    <a:lumMod val="75000"/>
                    <a:lumOff val="25000"/>
                  </a:schemeClr>
                </a:solidFill>
                <a:latin typeface="Arial" panose="020B0604020202020204" pitchFamily="34" charset="0"/>
                <a:cs typeface="Arial" panose="020B0604020202020204" pitchFamily="34" charset="0"/>
              </a:rPr>
              <a:t>Loin</a:t>
            </a:r>
          </a:p>
        </p:txBody>
      </p:sp>
      <p:sp>
        <p:nvSpPr>
          <p:cNvPr id="20" name="CuadroTexto 19">
            <a:extLst>
              <a:ext uri="{FF2B5EF4-FFF2-40B4-BE49-F238E27FC236}">
                <a16:creationId xmlns:a16="http://schemas.microsoft.com/office/drawing/2014/main" id="{ED4C3BE2-96E0-7B4A-9A71-1F44346C3957}"/>
              </a:ext>
            </a:extLst>
          </p:cNvPr>
          <p:cNvSpPr txBox="1"/>
          <p:nvPr/>
        </p:nvSpPr>
        <p:spPr>
          <a:xfrm>
            <a:off x="10691282" y="4757510"/>
            <a:ext cx="671979" cy="307777"/>
          </a:xfrm>
          <a:prstGeom prst="rect">
            <a:avLst/>
          </a:prstGeom>
          <a:noFill/>
        </p:spPr>
        <p:txBody>
          <a:bodyPr wrap="none" rtlCol="0">
            <a:spAutoFit/>
          </a:bodyPr>
          <a:lstStyle/>
          <a:p>
            <a:r>
              <a:rPr lang="es-PE" sz="1400" dirty="0">
                <a:solidFill>
                  <a:schemeClr val="tx1">
                    <a:lumMod val="75000"/>
                    <a:lumOff val="25000"/>
                  </a:schemeClr>
                </a:solidFill>
                <a:latin typeface="Arial" panose="020B0604020202020204" pitchFamily="34" charset="0"/>
                <a:cs typeface="Arial" panose="020B0604020202020204" pitchFamily="34" charset="0"/>
              </a:rPr>
              <a:t>Croup</a:t>
            </a:r>
          </a:p>
        </p:txBody>
      </p:sp>
      <p:sp>
        <p:nvSpPr>
          <p:cNvPr id="21" name="CuadroTexto 20">
            <a:extLst>
              <a:ext uri="{FF2B5EF4-FFF2-40B4-BE49-F238E27FC236}">
                <a16:creationId xmlns:a16="http://schemas.microsoft.com/office/drawing/2014/main" id="{9DF34B70-F0E4-F249-BF68-0A548D5B8FD4}"/>
              </a:ext>
            </a:extLst>
          </p:cNvPr>
          <p:cNvSpPr txBox="1"/>
          <p:nvPr/>
        </p:nvSpPr>
        <p:spPr>
          <a:xfrm>
            <a:off x="10691282" y="5168990"/>
            <a:ext cx="453329" cy="307777"/>
          </a:xfrm>
          <a:prstGeom prst="rect">
            <a:avLst/>
          </a:prstGeom>
          <a:noFill/>
        </p:spPr>
        <p:txBody>
          <a:bodyPr wrap="none" rtlCol="0">
            <a:spAutoFit/>
          </a:bodyPr>
          <a:lstStyle/>
          <a:p>
            <a:r>
              <a:rPr lang="es-PE" sz="1400" dirty="0">
                <a:solidFill>
                  <a:schemeClr val="tx1">
                    <a:lumMod val="75000"/>
                    <a:lumOff val="25000"/>
                  </a:schemeClr>
                </a:solidFill>
                <a:latin typeface="Arial" panose="020B0604020202020204" pitchFamily="34" charset="0"/>
                <a:cs typeface="Arial" panose="020B0604020202020204" pitchFamily="34" charset="0"/>
              </a:rPr>
              <a:t>Tail</a:t>
            </a:r>
          </a:p>
        </p:txBody>
      </p:sp>
      <p:cxnSp>
        <p:nvCxnSpPr>
          <p:cNvPr id="22" name="Conector recto 21">
            <a:extLst>
              <a:ext uri="{FF2B5EF4-FFF2-40B4-BE49-F238E27FC236}">
                <a16:creationId xmlns:a16="http://schemas.microsoft.com/office/drawing/2014/main" id="{7D3BFD60-7578-0649-9548-C8F88303F47B}"/>
              </a:ext>
            </a:extLst>
          </p:cNvPr>
          <p:cNvCxnSpPr>
            <a:cxnSpLocks/>
          </p:cNvCxnSpPr>
          <p:nvPr/>
        </p:nvCxnSpPr>
        <p:spPr>
          <a:xfrm>
            <a:off x="831684" y="1631196"/>
            <a:ext cx="0" cy="3577412"/>
          </a:xfrm>
          <a:prstGeom prst="line">
            <a:avLst/>
          </a:prstGeom>
          <a:ln w="349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35208544"/>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DAD943E8-CF62-264E-9E24-D7D7914BADF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12700"/>
            <a:ext cx="12192000" cy="6832600"/>
          </a:xfrm>
          <a:prstGeom prst="rect">
            <a:avLst/>
          </a:prstGeom>
        </p:spPr>
      </p:pic>
      <p:sp>
        <p:nvSpPr>
          <p:cNvPr id="3" name="CuadroTexto 2">
            <a:extLst>
              <a:ext uri="{FF2B5EF4-FFF2-40B4-BE49-F238E27FC236}">
                <a16:creationId xmlns:a16="http://schemas.microsoft.com/office/drawing/2014/main" id="{D20126FB-4F63-C443-AEA8-F3A70E3B47AA}"/>
              </a:ext>
            </a:extLst>
          </p:cNvPr>
          <p:cNvSpPr txBox="1"/>
          <p:nvPr/>
        </p:nvSpPr>
        <p:spPr>
          <a:xfrm>
            <a:off x="5942790" y="1292642"/>
            <a:ext cx="5501830" cy="338554"/>
          </a:xfrm>
          <a:prstGeom prst="rect">
            <a:avLst/>
          </a:prstGeom>
          <a:noFill/>
        </p:spPr>
        <p:txBody>
          <a:bodyPr wrap="square" rtlCol="0">
            <a:spAutoFit/>
          </a:bodyPr>
          <a:lstStyle/>
          <a:p>
            <a:r>
              <a:rPr lang="es-PE" sz="1600" dirty="0" err="1">
                <a:solidFill>
                  <a:schemeClr val="tx1">
                    <a:lumMod val="75000"/>
                    <a:lumOff val="25000"/>
                  </a:schemeClr>
                </a:solidFill>
                <a:latin typeface="Arial" panose="020B0604020202020204" pitchFamily="34" charset="0"/>
                <a:cs typeface="Arial" panose="020B0604020202020204" pitchFamily="34" charset="0"/>
              </a:rPr>
              <a:t>Barely</a:t>
            </a:r>
            <a:r>
              <a:rPr lang="es-PE" sz="1600" dirty="0">
                <a:solidFill>
                  <a:schemeClr val="tx1">
                    <a:lumMod val="75000"/>
                    <a:lumOff val="25000"/>
                  </a:schemeClr>
                </a:solidFill>
                <a:latin typeface="Arial" panose="020B0604020202020204" pitchFamily="34" charset="0"/>
                <a:cs typeface="Arial" panose="020B0604020202020204" pitchFamily="34" charset="0"/>
              </a:rPr>
              <a:t> </a:t>
            </a:r>
            <a:r>
              <a:rPr lang="es-PE" sz="1600" dirty="0" err="1">
                <a:solidFill>
                  <a:schemeClr val="tx1">
                    <a:lumMod val="75000"/>
                    <a:lumOff val="25000"/>
                  </a:schemeClr>
                </a:solidFill>
                <a:latin typeface="Arial" panose="020B0604020202020204" pitchFamily="34" charset="0"/>
                <a:cs typeface="Arial" panose="020B0604020202020204" pitchFamily="34" charset="0"/>
              </a:rPr>
              <a:t>accentuated</a:t>
            </a:r>
            <a:r>
              <a:rPr lang="es-PE" sz="1600"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6" name="CuadroTexto 5">
            <a:extLst>
              <a:ext uri="{FF2B5EF4-FFF2-40B4-BE49-F238E27FC236}">
                <a16:creationId xmlns:a16="http://schemas.microsoft.com/office/drawing/2014/main" id="{1BAF0400-629F-8640-8294-EB5555C43769}"/>
              </a:ext>
            </a:extLst>
          </p:cNvPr>
          <p:cNvSpPr txBox="1"/>
          <p:nvPr/>
        </p:nvSpPr>
        <p:spPr>
          <a:xfrm>
            <a:off x="5942789" y="769421"/>
            <a:ext cx="5501831" cy="461665"/>
          </a:xfrm>
          <a:prstGeom prst="rect">
            <a:avLst/>
          </a:prstGeom>
          <a:noFill/>
        </p:spPr>
        <p:txBody>
          <a:bodyPr wrap="square" rtlCol="0">
            <a:spAutoFit/>
          </a:bodyPr>
          <a:lstStyle/>
          <a:p>
            <a:r>
              <a:rPr lang="es-PE" sz="2400" b="1" dirty="0" err="1">
                <a:solidFill>
                  <a:srgbClr val="9D9154"/>
                </a:solidFill>
                <a:latin typeface="Arial" panose="020B0604020202020204" pitchFamily="34" charset="0"/>
                <a:cs typeface="Arial" panose="020B0604020202020204" pitchFamily="34" charset="0"/>
              </a:rPr>
              <a:t>Withers</a:t>
            </a:r>
            <a:endParaRPr lang="es-PE" sz="2400" b="1" dirty="0">
              <a:solidFill>
                <a:srgbClr val="9D9154"/>
              </a:solidFill>
              <a:latin typeface="Arial" panose="020B0604020202020204" pitchFamily="34" charset="0"/>
              <a:cs typeface="Arial" panose="020B0604020202020204" pitchFamily="34" charset="0"/>
            </a:endParaRPr>
          </a:p>
        </p:txBody>
      </p:sp>
      <p:sp>
        <p:nvSpPr>
          <p:cNvPr id="7" name="CuadroTexto 6">
            <a:extLst>
              <a:ext uri="{FF2B5EF4-FFF2-40B4-BE49-F238E27FC236}">
                <a16:creationId xmlns:a16="http://schemas.microsoft.com/office/drawing/2014/main" id="{9C34653C-EC2A-AC43-8B37-11E8FDDA6E82}"/>
              </a:ext>
            </a:extLst>
          </p:cNvPr>
          <p:cNvSpPr txBox="1"/>
          <p:nvPr/>
        </p:nvSpPr>
        <p:spPr>
          <a:xfrm>
            <a:off x="742989" y="1004201"/>
            <a:ext cx="1884464" cy="523220"/>
          </a:xfrm>
          <a:prstGeom prst="rect">
            <a:avLst/>
          </a:prstGeom>
          <a:noFill/>
        </p:spPr>
        <p:txBody>
          <a:bodyPr wrap="square" rtlCol="0">
            <a:spAutoFit/>
          </a:bodyPr>
          <a:lstStyle/>
          <a:p>
            <a:r>
              <a:rPr lang="es-PE" sz="2800" b="1" dirty="0" err="1">
                <a:solidFill>
                  <a:schemeClr val="bg1"/>
                </a:solidFill>
                <a:latin typeface="Arial" panose="020B0604020202020204" pitchFamily="34" charset="0"/>
                <a:cs typeface="Arial" panose="020B0604020202020204" pitchFamily="34" charset="0"/>
              </a:rPr>
              <a:t>Body</a:t>
            </a:r>
            <a:endParaRPr lang="es-PE" sz="2800" b="1" dirty="0">
              <a:solidFill>
                <a:schemeClr val="bg1"/>
              </a:solidFill>
              <a:latin typeface="Arial" panose="020B0604020202020204" pitchFamily="34" charset="0"/>
              <a:cs typeface="Arial" panose="020B0604020202020204" pitchFamily="34" charset="0"/>
            </a:endParaRPr>
          </a:p>
        </p:txBody>
      </p:sp>
      <p:cxnSp>
        <p:nvCxnSpPr>
          <p:cNvPr id="23" name="Conector recto 22">
            <a:extLst>
              <a:ext uri="{FF2B5EF4-FFF2-40B4-BE49-F238E27FC236}">
                <a16:creationId xmlns:a16="http://schemas.microsoft.com/office/drawing/2014/main" id="{B9092D99-D19A-0A4B-8FDA-263927E4E1DB}"/>
              </a:ext>
            </a:extLst>
          </p:cNvPr>
          <p:cNvCxnSpPr>
            <a:cxnSpLocks/>
          </p:cNvCxnSpPr>
          <p:nvPr/>
        </p:nvCxnSpPr>
        <p:spPr>
          <a:xfrm>
            <a:off x="831684" y="1631196"/>
            <a:ext cx="0" cy="3577412"/>
          </a:xfrm>
          <a:prstGeom prst="line">
            <a:avLst/>
          </a:prstGeom>
          <a:ln w="34925">
            <a:solidFill>
              <a:schemeClr val="bg1"/>
            </a:solidFill>
          </a:ln>
        </p:spPr>
        <p:style>
          <a:lnRef idx="1">
            <a:schemeClr val="accent1"/>
          </a:lnRef>
          <a:fillRef idx="0">
            <a:schemeClr val="accent1"/>
          </a:fillRef>
          <a:effectRef idx="0">
            <a:schemeClr val="accent1"/>
          </a:effectRef>
          <a:fontRef idx="minor">
            <a:schemeClr val="tx1"/>
          </a:fontRef>
        </p:style>
      </p:cxnSp>
      <p:pic>
        <p:nvPicPr>
          <p:cNvPr id="5" name="Imagen 4">
            <a:extLst>
              <a:ext uri="{FF2B5EF4-FFF2-40B4-BE49-F238E27FC236}">
                <a16:creationId xmlns:a16="http://schemas.microsoft.com/office/drawing/2014/main" id="{1C4F6A5D-4A86-3D47-AC67-17BDE6A97387}"/>
              </a:ext>
            </a:extLst>
          </p:cNvPr>
          <p:cNvPicPr>
            <a:picLocks noChangeAspect="1"/>
          </p:cNvPicPr>
          <p:nvPr/>
        </p:nvPicPr>
        <p:blipFill rotWithShape="1">
          <a:blip r:embed="rId3">
            <a:extLst>
              <a:ext uri="{28A0092B-C50C-407E-A947-70E740481C1C}">
                <a14:useLocalDpi xmlns:a14="http://schemas.microsoft.com/office/drawing/2010/main" val="0"/>
              </a:ext>
            </a:extLst>
          </a:blip>
          <a:srcRect l="14226" r="19434" b="-1521"/>
          <a:stretch/>
        </p:blipFill>
        <p:spPr>
          <a:xfrm>
            <a:off x="6593307" y="2188854"/>
            <a:ext cx="4530294" cy="3899725"/>
          </a:xfrm>
          <a:prstGeom prst="rect">
            <a:avLst/>
          </a:prstGeom>
        </p:spPr>
      </p:pic>
      <p:sp>
        <p:nvSpPr>
          <p:cNvPr id="19" name="CuadroTexto 18">
            <a:extLst>
              <a:ext uri="{FF2B5EF4-FFF2-40B4-BE49-F238E27FC236}">
                <a16:creationId xmlns:a16="http://schemas.microsoft.com/office/drawing/2014/main" id="{E041C79F-9803-A840-A65E-180829E06E22}"/>
              </a:ext>
            </a:extLst>
          </p:cNvPr>
          <p:cNvSpPr txBox="1"/>
          <p:nvPr/>
        </p:nvSpPr>
        <p:spPr>
          <a:xfrm>
            <a:off x="8599359" y="2188854"/>
            <a:ext cx="880369" cy="338554"/>
          </a:xfrm>
          <a:prstGeom prst="rect">
            <a:avLst/>
          </a:prstGeom>
          <a:noFill/>
        </p:spPr>
        <p:txBody>
          <a:bodyPr wrap="none" rtlCol="0">
            <a:spAutoFit/>
          </a:bodyPr>
          <a:lstStyle/>
          <a:p>
            <a:r>
              <a:rPr lang="es-PE" sz="1600" dirty="0">
                <a:latin typeface="Arial" panose="020B0604020202020204" pitchFamily="34" charset="0"/>
                <a:cs typeface="Arial" panose="020B0604020202020204" pitchFamily="34" charset="0"/>
              </a:rPr>
              <a:t>Withers</a:t>
            </a:r>
          </a:p>
        </p:txBody>
      </p:sp>
      <p:cxnSp>
        <p:nvCxnSpPr>
          <p:cNvPr id="10" name="Conector recto de flecha 9">
            <a:extLst>
              <a:ext uri="{FF2B5EF4-FFF2-40B4-BE49-F238E27FC236}">
                <a16:creationId xmlns:a16="http://schemas.microsoft.com/office/drawing/2014/main" id="{5A9B1868-BA5C-F845-8D89-CDBEEA1D7EA7}"/>
              </a:ext>
            </a:extLst>
          </p:cNvPr>
          <p:cNvCxnSpPr/>
          <p:nvPr/>
        </p:nvCxnSpPr>
        <p:spPr>
          <a:xfrm>
            <a:off x="9288379" y="2527408"/>
            <a:ext cx="346509" cy="7355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32764217"/>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n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uadroTexto 2">
            <a:extLst>
              <a:ext uri="{FF2B5EF4-FFF2-40B4-BE49-F238E27FC236}">
                <a16:creationId xmlns:a16="http://schemas.microsoft.com/office/drawing/2014/main" id="{BACB0469-3D70-AE46-8036-3D58604E6460}"/>
              </a:ext>
            </a:extLst>
          </p:cNvPr>
          <p:cNvSpPr txBox="1"/>
          <p:nvPr/>
        </p:nvSpPr>
        <p:spPr>
          <a:xfrm>
            <a:off x="494059" y="945696"/>
            <a:ext cx="3267919" cy="461665"/>
          </a:xfrm>
          <a:prstGeom prst="rect">
            <a:avLst/>
          </a:prstGeom>
          <a:noFill/>
        </p:spPr>
        <p:txBody>
          <a:bodyPr wrap="square" rtlCol="0">
            <a:spAutoFit/>
          </a:bodyPr>
          <a:lstStyle/>
          <a:p>
            <a:pPr lvl="0">
              <a:defRPr/>
            </a:pPr>
            <a:r>
              <a:rPr lang="es-PE" sz="2400" b="1" dirty="0">
                <a:solidFill>
                  <a:prstClr val="white"/>
                </a:solidFill>
                <a:latin typeface="Arial" panose="020B0604020202020204" pitchFamily="34" charset="0"/>
                <a:cs typeface="Arial" panose="020B0604020202020204" pitchFamily="34" charset="0"/>
              </a:rPr>
              <a:t>Back</a:t>
            </a:r>
            <a:endParaRPr kumimoji="0" lang="es-PE"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 name="CuadroTexto 4">
            <a:extLst>
              <a:ext uri="{FF2B5EF4-FFF2-40B4-BE49-F238E27FC236}">
                <a16:creationId xmlns:a16="http://schemas.microsoft.com/office/drawing/2014/main" id="{AB07F98C-F217-DE4F-AE24-1AD93AAA80CE}"/>
              </a:ext>
            </a:extLst>
          </p:cNvPr>
          <p:cNvSpPr txBox="1"/>
          <p:nvPr/>
        </p:nvSpPr>
        <p:spPr>
          <a:xfrm>
            <a:off x="494060" y="1352769"/>
            <a:ext cx="4035736" cy="1077218"/>
          </a:xfrm>
          <a:prstGeom prst="rect">
            <a:avLst/>
          </a:prstGeom>
          <a:noFill/>
        </p:spPr>
        <p:txBody>
          <a:bodyPr wrap="square" rtlCol="0">
            <a:spAutoFit/>
          </a:bodyPr>
          <a:lstStyle/>
          <a:p>
            <a:pPr lvl="0" algn="just">
              <a:defRPr/>
            </a:pPr>
            <a:r>
              <a:rPr lang="en-US" sz="1600" dirty="0">
                <a:solidFill>
                  <a:prstClr val="white"/>
                </a:solidFill>
                <a:latin typeface="Arial" panose="020B0604020202020204" pitchFamily="34" charset="0"/>
                <a:cs typeface="Arial" panose="020B0604020202020204" pitchFamily="34" charset="0"/>
              </a:rPr>
              <a:t>Straight, with well-developed back muscles often forming all along the back a muscular bi-convexity, which extends to the lumbar region. </a:t>
            </a:r>
          </a:p>
        </p:txBody>
      </p:sp>
      <p:sp>
        <p:nvSpPr>
          <p:cNvPr id="6" name="CuadroTexto 5">
            <a:extLst>
              <a:ext uri="{FF2B5EF4-FFF2-40B4-BE49-F238E27FC236}">
                <a16:creationId xmlns:a16="http://schemas.microsoft.com/office/drawing/2014/main" id="{2AF15E4F-B490-3949-B675-FFA57A9AE4BB}"/>
              </a:ext>
            </a:extLst>
          </p:cNvPr>
          <p:cNvSpPr txBox="1"/>
          <p:nvPr/>
        </p:nvSpPr>
        <p:spPr>
          <a:xfrm>
            <a:off x="479991" y="2741781"/>
            <a:ext cx="326791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PE" sz="2400" b="1" dirty="0" err="1">
                <a:solidFill>
                  <a:prstClr val="white"/>
                </a:solidFill>
                <a:latin typeface="Arial" panose="020B0604020202020204" pitchFamily="34" charset="0"/>
                <a:cs typeface="Arial" panose="020B0604020202020204" pitchFamily="34" charset="0"/>
              </a:rPr>
              <a:t>Loin</a:t>
            </a:r>
            <a:endParaRPr kumimoji="0" lang="es-PE"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8" name="CuadroTexto 7">
            <a:extLst>
              <a:ext uri="{FF2B5EF4-FFF2-40B4-BE49-F238E27FC236}">
                <a16:creationId xmlns:a16="http://schemas.microsoft.com/office/drawing/2014/main" id="{FA151F62-B464-FE4C-8954-7F5CE9EAC314}"/>
              </a:ext>
            </a:extLst>
          </p:cNvPr>
          <p:cNvSpPr txBox="1"/>
          <p:nvPr/>
        </p:nvSpPr>
        <p:spPr>
          <a:xfrm>
            <a:off x="479992" y="3135206"/>
            <a:ext cx="4049804" cy="830997"/>
          </a:xfrm>
          <a:prstGeom prst="rect">
            <a:avLst/>
          </a:prstGeom>
          <a:noFill/>
        </p:spPr>
        <p:txBody>
          <a:bodyPr wrap="square" rtlCol="0">
            <a:spAutoFit/>
          </a:bodyPr>
          <a:lstStyle/>
          <a:p>
            <a:pPr lvl="0" algn="just">
              <a:defRPr/>
            </a:pPr>
            <a:r>
              <a:rPr lang="en-US" sz="1600" dirty="0">
                <a:solidFill>
                  <a:prstClr val="white"/>
                </a:solidFill>
                <a:latin typeface="Arial" panose="020B0604020202020204" pitchFamily="34" charset="0"/>
                <a:cs typeface="Arial" panose="020B0604020202020204" pitchFamily="34" charset="0"/>
              </a:rPr>
              <a:t>Strong and well-muscled. Its length reaches approximately 1/5 of the height at the withers. </a:t>
            </a:r>
          </a:p>
        </p:txBody>
      </p:sp>
      <p:sp>
        <p:nvSpPr>
          <p:cNvPr id="9" name="CuadroTexto 8">
            <a:extLst>
              <a:ext uri="{FF2B5EF4-FFF2-40B4-BE49-F238E27FC236}">
                <a16:creationId xmlns:a16="http://schemas.microsoft.com/office/drawing/2014/main" id="{BF26BBE9-6BB7-684A-80DB-A857C5E5F0C6}"/>
              </a:ext>
            </a:extLst>
          </p:cNvPr>
          <p:cNvSpPr txBox="1"/>
          <p:nvPr/>
        </p:nvSpPr>
        <p:spPr>
          <a:xfrm>
            <a:off x="479991" y="4073562"/>
            <a:ext cx="326791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PE" sz="24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Croup</a:t>
            </a:r>
            <a:endParaRPr kumimoji="0" lang="es-PE"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0" name="CuadroTexto 9">
            <a:extLst>
              <a:ext uri="{FF2B5EF4-FFF2-40B4-BE49-F238E27FC236}">
                <a16:creationId xmlns:a16="http://schemas.microsoft.com/office/drawing/2014/main" id="{781C2852-734D-7E41-BDBB-C32A4450F507}"/>
              </a:ext>
            </a:extLst>
          </p:cNvPr>
          <p:cNvSpPr txBox="1"/>
          <p:nvPr/>
        </p:nvSpPr>
        <p:spPr>
          <a:xfrm>
            <a:off x="494060" y="4480215"/>
            <a:ext cx="4035736" cy="1077218"/>
          </a:xfrm>
          <a:prstGeom prst="rect">
            <a:avLst/>
          </a:prstGeom>
          <a:noFill/>
        </p:spPr>
        <p:txBody>
          <a:bodyPr wrap="square" rtlCol="0">
            <a:spAutoFit/>
          </a:bodyPr>
          <a:lstStyle/>
          <a:p>
            <a:pPr lvl="0" algn="just">
              <a:defRPr/>
            </a:pPr>
            <a:r>
              <a:rPr lang="en-US" sz="1600" dirty="0">
                <a:solidFill>
                  <a:prstClr val="white"/>
                </a:solidFill>
                <a:latin typeface="Arial" panose="020B0604020202020204" pitchFamily="34" charset="0"/>
                <a:cs typeface="Arial" panose="020B0604020202020204" pitchFamily="34" charset="0"/>
              </a:rPr>
              <a:t>The superior profile is slightly convex, slanting approximately 40° to the horizontal. Solid and well-muscled giving a good push.</a:t>
            </a:r>
          </a:p>
        </p:txBody>
      </p:sp>
      <p:sp>
        <p:nvSpPr>
          <p:cNvPr id="12" name="CuadroTexto 11">
            <a:extLst>
              <a:ext uri="{FF2B5EF4-FFF2-40B4-BE49-F238E27FC236}">
                <a16:creationId xmlns:a16="http://schemas.microsoft.com/office/drawing/2014/main" id="{69ADB676-A851-CE43-AFCC-66CFB2FDD31D}"/>
              </a:ext>
            </a:extLst>
          </p:cNvPr>
          <p:cNvSpPr txBox="1"/>
          <p:nvPr/>
        </p:nvSpPr>
        <p:spPr>
          <a:xfrm>
            <a:off x="349094" y="344860"/>
            <a:ext cx="1884464" cy="523220"/>
          </a:xfrm>
          <a:prstGeom prst="rect">
            <a:avLst/>
          </a:prstGeom>
          <a:noFill/>
        </p:spPr>
        <p:txBody>
          <a:bodyPr wrap="square" rtlCol="0">
            <a:spAutoFit/>
          </a:bodyPr>
          <a:lstStyle/>
          <a:p>
            <a:r>
              <a:rPr lang="es-PE" sz="2800" b="1" dirty="0" err="1">
                <a:solidFill>
                  <a:schemeClr val="bg1"/>
                </a:solidFill>
                <a:latin typeface="Arial" panose="020B0604020202020204" pitchFamily="34" charset="0"/>
                <a:cs typeface="Arial" panose="020B0604020202020204" pitchFamily="34" charset="0"/>
              </a:rPr>
              <a:t>Body</a:t>
            </a:r>
            <a:endParaRPr lang="es-PE" sz="28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15942251"/>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DAD943E8-CF62-264E-9E24-D7D7914BADF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12700"/>
            <a:ext cx="12192000" cy="6832600"/>
          </a:xfrm>
          <a:prstGeom prst="rect">
            <a:avLst/>
          </a:prstGeom>
        </p:spPr>
      </p:pic>
      <p:sp>
        <p:nvSpPr>
          <p:cNvPr id="3" name="CuadroTexto 2">
            <a:extLst>
              <a:ext uri="{FF2B5EF4-FFF2-40B4-BE49-F238E27FC236}">
                <a16:creationId xmlns:a16="http://schemas.microsoft.com/office/drawing/2014/main" id="{9CA66B80-E4F7-CE42-91B1-555A53E67F46}"/>
              </a:ext>
            </a:extLst>
          </p:cNvPr>
          <p:cNvSpPr txBox="1"/>
          <p:nvPr/>
        </p:nvSpPr>
        <p:spPr>
          <a:xfrm>
            <a:off x="5891514" y="804146"/>
            <a:ext cx="3267919" cy="461665"/>
          </a:xfrm>
          <a:prstGeom prst="rect">
            <a:avLst/>
          </a:prstGeom>
          <a:noFill/>
        </p:spPr>
        <p:txBody>
          <a:bodyPr wrap="square" rtlCol="0">
            <a:spAutoFit/>
          </a:bodyPr>
          <a:lstStyle/>
          <a:p>
            <a:r>
              <a:rPr lang="es-PE" sz="2400" b="1" dirty="0" err="1">
                <a:solidFill>
                  <a:srgbClr val="9D9154"/>
                </a:solidFill>
                <a:latin typeface="Arial" panose="020B0604020202020204" pitchFamily="34" charset="0"/>
                <a:cs typeface="Arial" panose="020B0604020202020204" pitchFamily="34" charset="0"/>
              </a:rPr>
              <a:t>Chest</a:t>
            </a:r>
            <a:endParaRPr lang="es-PE" sz="2400" b="1" dirty="0">
              <a:solidFill>
                <a:srgbClr val="9D9154"/>
              </a:solidFill>
              <a:latin typeface="Arial" panose="020B0604020202020204" pitchFamily="34" charset="0"/>
              <a:cs typeface="Arial" panose="020B0604020202020204" pitchFamily="34" charset="0"/>
            </a:endParaRPr>
          </a:p>
        </p:txBody>
      </p:sp>
      <p:sp>
        <p:nvSpPr>
          <p:cNvPr id="5" name="CuadroTexto 4">
            <a:extLst>
              <a:ext uri="{FF2B5EF4-FFF2-40B4-BE49-F238E27FC236}">
                <a16:creationId xmlns:a16="http://schemas.microsoft.com/office/drawing/2014/main" id="{AC6A37B5-F52A-AE45-96DE-3C3698DC16AB}"/>
              </a:ext>
            </a:extLst>
          </p:cNvPr>
          <p:cNvSpPr txBox="1"/>
          <p:nvPr/>
        </p:nvSpPr>
        <p:spPr>
          <a:xfrm>
            <a:off x="5891515" y="1433274"/>
            <a:ext cx="5660020" cy="1323439"/>
          </a:xfrm>
          <a:prstGeom prst="rect">
            <a:avLst/>
          </a:prstGeom>
          <a:noFill/>
        </p:spPr>
        <p:txBody>
          <a:bodyPr wrap="square" rtlCol="0">
            <a:spAutoFit/>
          </a:bodyPr>
          <a:lstStyle/>
          <a:p>
            <a:pPr algn="just"/>
            <a:r>
              <a:rPr lang="en-US" sz="1600" dirty="0">
                <a:solidFill>
                  <a:schemeClr val="tx1">
                    <a:lumMod val="75000"/>
                    <a:lumOff val="25000"/>
                  </a:schemeClr>
                </a:solidFill>
                <a:latin typeface="Arial" panose="020B0604020202020204" pitchFamily="34" charset="0"/>
                <a:cs typeface="Arial" panose="020B0604020202020204" pitchFamily="34" charset="0"/>
              </a:rPr>
              <a:t>Seen from the front, the chest perimeter must have good amplitude, but without excess; reaching almost to the elbow. The ribs must be slightly sprung, never flat. The chest, measured behind the elbows, must exceed the height at the withers with approximately 18%. </a:t>
            </a:r>
            <a:endParaRPr lang="es-PE" sz="1600" dirty="0">
              <a:solidFill>
                <a:schemeClr val="tx1">
                  <a:lumMod val="75000"/>
                  <a:lumOff val="25000"/>
                </a:schemeClr>
              </a:solidFill>
              <a:latin typeface="Metric Bold" panose="020B0503030202060203" pitchFamily="34" charset="77"/>
            </a:endParaRPr>
          </a:p>
        </p:txBody>
      </p:sp>
      <p:sp>
        <p:nvSpPr>
          <p:cNvPr id="6" name="CuadroTexto 5">
            <a:extLst>
              <a:ext uri="{FF2B5EF4-FFF2-40B4-BE49-F238E27FC236}">
                <a16:creationId xmlns:a16="http://schemas.microsoft.com/office/drawing/2014/main" id="{5228A449-37A1-0549-BB5D-7DF9FF49C1D7}"/>
              </a:ext>
            </a:extLst>
          </p:cNvPr>
          <p:cNvSpPr txBox="1"/>
          <p:nvPr/>
        </p:nvSpPr>
        <p:spPr>
          <a:xfrm>
            <a:off x="5891514" y="3108842"/>
            <a:ext cx="4942390" cy="461665"/>
          </a:xfrm>
          <a:prstGeom prst="rect">
            <a:avLst/>
          </a:prstGeom>
          <a:noFill/>
        </p:spPr>
        <p:txBody>
          <a:bodyPr wrap="square" rtlCol="0">
            <a:spAutoFit/>
          </a:bodyPr>
          <a:lstStyle/>
          <a:p>
            <a:r>
              <a:rPr lang="es-PE" sz="2400" b="1" dirty="0" err="1">
                <a:solidFill>
                  <a:srgbClr val="9D9154"/>
                </a:solidFill>
                <a:latin typeface="Arial" panose="020B0604020202020204" pitchFamily="34" charset="0"/>
                <a:cs typeface="Arial" panose="020B0604020202020204" pitchFamily="34" charset="0"/>
              </a:rPr>
              <a:t>Underline</a:t>
            </a:r>
            <a:r>
              <a:rPr lang="es-PE" sz="2400" b="1" dirty="0">
                <a:solidFill>
                  <a:srgbClr val="9D9154"/>
                </a:solidFill>
                <a:latin typeface="Arial" panose="020B0604020202020204" pitchFamily="34" charset="0"/>
                <a:cs typeface="Arial" panose="020B0604020202020204" pitchFamily="34" charset="0"/>
              </a:rPr>
              <a:t> and </a:t>
            </a:r>
            <a:r>
              <a:rPr lang="es-PE" sz="2400" b="1" dirty="0" err="1">
                <a:solidFill>
                  <a:srgbClr val="9D9154"/>
                </a:solidFill>
                <a:latin typeface="Arial" panose="020B0604020202020204" pitchFamily="34" charset="0"/>
                <a:cs typeface="Arial" panose="020B0604020202020204" pitchFamily="34" charset="0"/>
              </a:rPr>
              <a:t>belly</a:t>
            </a:r>
            <a:endParaRPr lang="es-PE" sz="2400" b="1" dirty="0">
              <a:solidFill>
                <a:srgbClr val="9D9154"/>
              </a:solidFill>
              <a:latin typeface="Arial" panose="020B0604020202020204" pitchFamily="34" charset="0"/>
              <a:cs typeface="Arial" panose="020B0604020202020204" pitchFamily="34" charset="0"/>
            </a:endParaRPr>
          </a:p>
        </p:txBody>
      </p:sp>
      <p:sp>
        <p:nvSpPr>
          <p:cNvPr id="7" name="CuadroTexto 6">
            <a:extLst>
              <a:ext uri="{FF2B5EF4-FFF2-40B4-BE49-F238E27FC236}">
                <a16:creationId xmlns:a16="http://schemas.microsoft.com/office/drawing/2014/main" id="{65D7844C-C49C-6541-8458-1ED82102A385}"/>
              </a:ext>
            </a:extLst>
          </p:cNvPr>
          <p:cNvSpPr txBox="1"/>
          <p:nvPr/>
        </p:nvSpPr>
        <p:spPr>
          <a:xfrm>
            <a:off x="5891515" y="3668521"/>
            <a:ext cx="5660020" cy="1077218"/>
          </a:xfrm>
          <a:prstGeom prst="rect">
            <a:avLst/>
          </a:prstGeom>
          <a:noFill/>
        </p:spPr>
        <p:txBody>
          <a:bodyPr wrap="square" rtlCol="0">
            <a:spAutoFit/>
          </a:bodyPr>
          <a:lstStyle/>
          <a:p>
            <a:pPr algn="just"/>
            <a:r>
              <a:rPr lang="en-US" sz="1600" dirty="0">
                <a:solidFill>
                  <a:schemeClr val="tx1">
                    <a:lumMod val="75000"/>
                    <a:lumOff val="25000"/>
                  </a:schemeClr>
                </a:solidFill>
                <a:latin typeface="Arial" panose="020B0604020202020204" pitchFamily="34" charset="0"/>
                <a:cs typeface="Arial" panose="020B0604020202020204" pitchFamily="34" charset="0"/>
              </a:rPr>
              <a:t>The lower profile presents an elegant and well-marked line which goes from the lower part of the chest and rising to the belly which must be well tucked up, but without excess. </a:t>
            </a:r>
          </a:p>
          <a:p>
            <a:endParaRPr lang="es-PE" sz="1600" dirty="0">
              <a:solidFill>
                <a:schemeClr val="tx1">
                  <a:lumMod val="75000"/>
                  <a:lumOff val="25000"/>
                </a:schemeClr>
              </a:solidFill>
              <a:latin typeface="Metric Bold" panose="020B0503030202060203" pitchFamily="34" charset="77"/>
            </a:endParaRPr>
          </a:p>
        </p:txBody>
      </p:sp>
      <p:sp>
        <p:nvSpPr>
          <p:cNvPr id="8" name="CuadroTexto 7">
            <a:extLst>
              <a:ext uri="{FF2B5EF4-FFF2-40B4-BE49-F238E27FC236}">
                <a16:creationId xmlns:a16="http://schemas.microsoft.com/office/drawing/2014/main" id="{EFF1D583-9BB3-0248-AC34-C4A10289FDB7}"/>
              </a:ext>
            </a:extLst>
          </p:cNvPr>
          <p:cNvSpPr txBox="1"/>
          <p:nvPr/>
        </p:nvSpPr>
        <p:spPr>
          <a:xfrm>
            <a:off x="742989" y="1004201"/>
            <a:ext cx="1884464" cy="523220"/>
          </a:xfrm>
          <a:prstGeom prst="rect">
            <a:avLst/>
          </a:prstGeom>
          <a:noFill/>
        </p:spPr>
        <p:txBody>
          <a:bodyPr wrap="square" rtlCol="0">
            <a:spAutoFit/>
          </a:bodyPr>
          <a:lstStyle/>
          <a:p>
            <a:r>
              <a:rPr lang="es-PE" sz="2800" b="1" dirty="0" err="1">
                <a:solidFill>
                  <a:schemeClr val="bg1"/>
                </a:solidFill>
                <a:latin typeface="Arial" panose="020B0604020202020204" pitchFamily="34" charset="0"/>
                <a:cs typeface="Arial" panose="020B0604020202020204" pitchFamily="34" charset="0"/>
              </a:rPr>
              <a:t>Body</a:t>
            </a:r>
            <a:endParaRPr lang="es-PE" sz="2800" b="1" dirty="0">
              <a:solidFill>
                <a:schemeClr val="bg1"/>
              </a:solidFill>
              <a:latin typeface="Arial" panose="020B0604020202020204" pitchFamily="34" charset="0"/>
              <a:cs typeface="Arial" panose="020B0604020202020204" pitchFamily="34" charset="0"/>
            </a:endParaRPr>
          </a:p>
        </p:txBody>
      </p:sp>
      <p:cxnSp>
        <p:nvCxnSpPr>
          <p:cNvPr id="10" name="Conector recto 9">
            <a:extLst>
              <a:ext uri="{FF2B5EF4-FFF2-40B4-BE49-F238E27FC236}">
                <a16:creationId xmlns:a16="http://schemas.microsoft.com/office/drawing/2014/main" id="{4993C106-7B1F-E140-956A-B2665F820D77}"/>
              </a:ext>
            </a:extLst>
          </p:cNvPr>
          <p:cNvCxnSpPr>
            <a:cxnSpLocks/>
          </p:cNvCxnSpPr>
          <p:nvPr/>
        </p:nvCxnSpPr>
        <p:spPr>
          <a:xfrm>
            <a:off x="831684" y="1631196"/>
            <a:ext cx="0" cy="3577412"/>
          </a:xfrm>
          <a:prstGeom prst="line">
            <a:avLst/>
          </a:prstGeom>
          <a:ln w="349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72441520"/>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DAD943E8-CF62-264E-9E24-D7D7914BADF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7454" y="-76622"/>
            <a:ext cx="12415778" cy="6958008"/>
          </a:xfrm>
          <a:prstGeom prst="rect">
            <a:avLst/>
          </a:prstGeom>
        </p:spPr>
      </p:pic>
      <p:sp>
        <p:nvSpPr>
          <p:cNvPr id="3" name="CuadroTexto 2">
            <a:extLst>
              <a:ext uri="{FF2B5EF4-FFF2-40B4-BE49-F238E27FC236}">
                <a16:creationId xmlns:a16="http://schemas.microsoft.com/office/drawing/2014/main" id="{CBC92C47-7EB7-C944-988D-93F2905A1328}"/>
              </a:ext>
            </a:extLst>
          </p:cNvPr>
          <p:cNvSpPr txBox="1"/>
          <p:nvPr/>
        </p:nvSpPr>
        <p:spPr>
          <a:xfrm>
            <a:off x="416690" y="584668"/>
            <a:ext cx="5501831" cy="523220"/>
          </a:xfrm>
          <a:prstGeom prst="rect">
            <a:avLst/>
          </a:prstGeom>
          <a:noFill/>
        </p:spPr>
        <p:txBody>
          <a:bodyPr wrap="square" rtlCol="0">
            <a:spAutoFit/>
          </a:bodyPr>
          <a:lstStyle/>
          <a:p>
            <a:r>
              <a:rPr lang="es-PE" sz="2800" b="1" dirty="0">
                <a:solidFill>
                  <a:schemeClr val="bg1"/>
                </a:solidFill>
                <a:latin typeface="Arial" panose="020B0604020202020204" pitchFamily="34" charset="0"/>
                <a:cs typeface="Arial" panose="020B0604020202020204" pitchFamily="34" charset="0"/>
              </a:rPr>
              <a:t>Tail</a:t>
            </a:r>
          </a:p>
        </p:txBody>
      </p:sp>
      <p:sp>
        <p:nvSpPr>
          <p:cNvPr id="5" name="CuadroTexto 4">
            <a:extLst>
              <a:ext uri="{FF2B5EF4-FFF2-40B4-BE49-F238E27FC236}">
                <a16:creationId xmlns:a16="http://schemas.microsoft.com/office/drawing/2014/main" id="{61197E8C-9181-1045-A88A-9191771FFE67}"/>
              </a:ext>
            </a:extLst>
          </p:cNvPr>
          <p:cNvSpPr txBox="1"/>
          <p:nvPr/>
        </p:nvSpPr>
        <p:spPr>
          <a:xfrm>
            <a:off x="659757" y="1467998"/>
            <a:ext cx="4111939" cy="2554545"/>
          </a:xfrm>
          <a:prstGeom prst="rect">
            <a:avLst/>
          </a:prstGeom>
          <a:noFill/>
        </p:spPr>
        <p:txBody>
          <a:bodyPr wrap="square" rtlCol="0">
            <a:spAutoFit/>
          </a:bodyPr>
          <a:lstStyle/>
          <a:p>
            <a:pPr algn="just"/>
            <a:r>
              <a:rPr lang="en-US" sz="1600" dirty="0">
                <a:solidFill>
                  <a:schemeClr val="bg1"/>
                </a:solidFill>
                <a:latin typeface="Arial" panose="020B0604020202020204" pitchFamily="34" charset="0"/>
                <a:cs typeface="Arial" panose="020B0604020202020204" pitchFamily="34" charset="0"/>
              </a:rPr>
              <a:t>The tail is set on low, thick at the root it tapers towards the tip. When excited, the dog can carry the tail raised in a loose curve above the backline, but never as curved as being rolled up. At rest, it hangs with a slight upward curve at the tip. The tail is sometimes carried tucked in towards the abdomen. In length it almost reaches the hock. Tail to be complete. </a:t>
            </a:r>
            <a:endParaRPr lang="es-PE" sz="1600" dirty="0">
              <a:solidFill>
                <a:schemeClr val="bg1"/>
              </a:solidFill>
              <a:latin typeface="Metric Bold" panose="020B0503030202060203" pitchFamily="34" charset="77"/>
            </a:endParaRPr>
          </a:p>
          <a:p>
            <a:endParaRPr lang="es-PE" sz="1600" dirty="0">
              <a:solidFill>
                <a:schemeClr val="bg1"/>
              </a:solidFill>
              <a:latin typeface="Metric Bold" panose="020B0503030202060203" pitchFamily="34" charset="77"/>
            </a:endParaRPr>
          </a:p>
        </p:txBody>
      </p:sp>
      <p:cxnSp>
        <p:nvCxnSpPr>
          <p:cNvPr id="7" name="Conector recto 6">
            <a:extLst>
              <a:ext uri="{FF2B5EF4-FFF2-40B4-BE49-F238E27FC236}">
                <a16:creationId xmlns:a16="http://schemas.microsoft.com/office/drawing/2014/main" id="{CFF438FE-CE67-CC47-B454-453D67B8BDB4}"/>
              </a:ext>
            </a:extLst>
          </p:cNvPr>
          <p:cNvCxnSpPr>
            <a:cxnSpLocks/>
          </p:cNvCxnSpPr>
          <p:nvPr/>
        </p:nvCxnSpPr>
        <p:spPr>
          <a:xfrm>
            <a:off x="530742" y="1260806"/>
            <a:ext cx="0" cy="3577412"/>
          </a:xfrm>
          <a:prstGeom prst="line">
            <a:avLst/>
          </a:prstGeom>
          <a:ln w="349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78617337"/>
      </p:ext>
    </p:extLst>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DAD943E8-CF62-264E-9E24-D7D7914BADF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 y="0"/>
            <a:ext cx="12225960" cy="6858000"/>
          </a:xfrm>
          <a:prstGeom prst="rect">
            <a:avLst/>
          </a:prstGeom>
        </p:spPr>
      </p:pic>
      <p:sp>
        <p:nvSpPr>
          <p:cNvPr id="3" name="CuadroTexto 2">
            <a:extLst>
              <a:ext uri="{FF2B5EF4-FFF2-40B4-BE49-F238E27FC236}">
                <a16:creationId xmlns:a16="http://schemas.microsoft.com/office/drawing/2014/main" id="{F15D267E-1E8F-D64A-A4F0-78444A6365DD}"/>
              </a:ext>
            </a:extLst>
          </p:cNvPr>
          <p:cNvSpPr txBox="1"/>
          <p:nvPr/>
        </p:nvSpPr>
        <p:spPr>
          <a:xfrm>
            <a:off x="451414" y="665249"/>
            <a:ext cx="5501831" cy="523220"/>
          </a:xfrm>
          <a:prstGeom prst="rect">
            <a:avLst/>
          </a:prstGeom>
          <a:noFill/>
        </p:spPr>
        <p:txBody>
          <a:bodyPr wrap="square" rtlCol="0">
            <a:spAutoFit/>
          </a:bodyPr>
          <a:lstStyle/>
          <a:p>
            <a:r>
              <a:rPr lang="es-PE" sz="2800" b="1" dirty="0" err="1">
                <a:solidFill>
                  <a:schemeClr val="bg1"/>
                </a:solidFill>
                <a:latin typeface="Arial" panose="020B0604020202020204" pitchFamily="34" charset="0"/>
                <a:cs typeface="Arial" panose="020B0604020202020204" pitchFamily="34" charset="0"/>
              </a:rPr>
              <a:t>Limbs</a:t>
            </a:r>
            <a:endParaRPr lang="es-PE" sz="2800" b="1" dirty="0">
              <a:solidFill>
                <a:schemeClr val="bg1"/>
              </a:solidFill>
              <a:latin typeface="Arial" panose="020B0604020202020204" pitchFamily="34" charset="0"/>
              <a:cs typeface="Arial" panose="020B0604020202020204" pitchFamily="34" charset="0"/>
            </a:endParaRPr>
          </a:p>
        </p:txBody>
      </p:sp>
      <p:sp>
        <p:nvSpPr>
          <p:cNvPr id="6" name="CuadroTexto 5">
            <a:extLst>
              <a:ext uri="{FF2B5EF4-FFF2-40B4-BE49-F238E27FC236}">
                <a16:creationId xmlns:a16="http://schemas.microsoft.com/office/drawing/2014/main" id="{45DDE6CD-2DDB-6243-B401-4D7326E2E27B}"/>
              </a:ext>
            </a:extLst>
          </p:cNvPr>
          <p:cNvSpPr txBox="1"/>
          <p:nvPr/>
        </p:nvSpPr>
        <p:spPr>
          <a:xfrm>
            <a:off x="789010" y="1893970"/>
            <a:ext cx="3551495" cy="1938992"/>
          </a:xfrm>
          <a:prstGeom prst="rect">
            <a:avLst/>
          </a:prstGeom>
          <a:noFill/>
        </p:spPr>
        <p:txBody>
          <a:bodyPr wrap="square" rtlCol="0">
            <a:spAutoFit/>
          </a:bodyPr>
          <a:lstStyle/>
          <a:p>
            <a:r>
              <a:rPr lang="es-PE" sz="2400" b="1" dirty="0">
                <a:solidFill>
                  <a:schemeClr val="bg1">
                    <a:lumMod val="95000"/>
                  </a:schemeClr>
                </a:solidFill>
                <a:latin typeface="Arial" panose="020B0604020202020204" pitchFamily="34" charset="0"/>
                <a:cs typeface="Arial" panose="020B0604020202020204" pitchFamily="34" charset="0"/>
              </a:rPr>
              <a:t>01.</a:t>
            </a:r>
          </a:p>
          <a:p>
            <a:r>
              <a:rPr lang="es-PE" sz="2400" b="1" dirty="0" err="1">
                <a:solidFill>
                  <a:schemeClr val="bg1">
                    <a:lumMod val="95000"/>
                  </a:schemeClr>
                </a:solidFill>
                <a:latin typeface="Arial" panose="020B0604020202020204" pitchFamily="34" charset="0"/>
                <a:cs typeface="Arial" panose="020B0604020202020204" pitchFamily="34" charset="0"/>
              </a:rPr>
              <a:t>Forequarters</a:t>
            </a:r>
            <a:endParaRPr lang="es-PE" sz="2400" b="1" dirty="0">
              <a:solidFill>
                <a:schemeClr val="bg1">
                  <a:lumMod val="95000"/>
                </a:schemeClr>
              </a:solidFill>
              <a:latin typeface="Arial" panose="020B0604020202020204" pitchFamily="34" charset="0"/>
              <a:cs typeface="Arial" panose="020B0604020202020204" pitchFamily="34" charset="0"/>
            </a:endParaRPr>
          </a:p>
          <a:p>
            <a:endParaRPr lang="es-PE" sz="2400" b="1" dirty="0">
              <a:solidFill>
                <a:schemeClr val="bg1">
                  <a:lumMod val="95000"/>
                </a:schemeClr>
              </a:solidFill>
              <a:latin typeface="Arial" panose="020B0604020202020204" pitchFamily="34" charset="0"/>
              <a:cs typeface="Arial" panose="020B0604020202020204" pitchFamily="34" charset="0"/>
            </a:endParaRPr>
          </a:p>
          <a:p>
            <a:r>
              <a:rPr lang="es-PE" sz="2400" b="1" dirty="0">
                <a:solidFill>
                  <a:schemeClr val="bg1">
                    <a:lumMod val="95000"/>
                  </a:schemeClr>
                </a:solidFill>
                <a:latin typeface="Arial" panose="020B0604020202020204" pitchFamily="34" charset="0"/>
                <a:cs typeface="Arial" panose="020B0604020202020204" pitchFamily="34" charset="0"/>
              </a:rPr>
              <a:t>02.</a:t>
            </a:r>
          </a:p>
          <a:p>
            <a:r>
              <a:rPr lang="es-PE" sz="2400" b="1" dirty="0" err="1">
                <a:solidFill>
                  <a:schemeClr val="bg1">
                    <a:lumMod val="95000"/>
                  </a:schemeClr>
                </a:solidFill>
                <a:latin typeface="Arial" panose="020B0604020202020204" pitchFamily="34" charset="0"/>
                <a:cs typeface="Arial" panose="020B0604020202020204" pitchFamily="34" charset="0"/>
              </a:rPr>
              <a:t>Hindquarters</a:t>
            </a:r>
            <a:endParaRPr lang="es-PE" sz="2000" b="1" dirty="0">
              <a:solidFill>
                <a:schemeClr val="bg1">
                  <a:lumMod val="9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76425946"/>
      </p:ext>
    </p:extLst>
  </p:cSld>
  <p:clrMapOvr>
    <a:masterClrMapping/>
  </p:clrMapOvr>
  <p:transition spd="slow">
    <p:push dir="u"/>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DAD943E8-CF62-264E-9E24-D7D7914BADF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25400"/>
            <a:ext cx="12192000" cy="6832600"/>
          </a:xfrm>
          <a:prstGeom prst="rect">
            <a:avLst/>
          </a:prstGeom>
        </p:spPr>
      </p:pic>
      <p:sp>
        <p:nvSpPr>
          <p:cNvPr id="3" name="CuadroTexto 2">
            <a:extLst>
              <a:ext uri="{FF2B5EF4-FFF2-40B4-BE49-F238E27FC236}">
                <a16:creationId xmlns:a16="http://schemas.microsoft.com/office/drawing/2014/main" id="{5AE33672-0967-A049-B70B-65C878DA491D}"/>
              </a:ext>
            </a:extLst>
          </p:cNvPr>
          <p:cNvSpPr txBox="1"/>
          <p:nvPr/>
        </p:nvSpPr>
        <p:spPr>
          <a:xfrm>
            <a:off x="3784923" y="804147"/>
            <a:ext cx="5501831" cy="461665"/>
          </a:xfrm>
          <a:prstGeom prst="rect">
            <a:avLst/>
          </a:prstGeom>
          <a:noFill/>
        </p:spPr>
        <p:txBody>
          <a:bodyPr wrap="square" rtlCol="0">
            <a:spAutoFit/>
          </a:bodyPr>
          <a:lstStyle/>
          <a:p>
            <a:r>
              <a:rPr lang="es-PE" sz="2400" b="1" dirty="0" err="1">
                <a:solidFill>
                  <a:srgbClr val="9D9154"/>
                </a:solidFill>
                <a:latin typeface="Arial" panose="020B0604020202020204" pitchFamily="34" charset="0"/>
                <a:cs typeface="Arial" panose="020B0604020202020204" pitchFamily="34" charset="0"/>
              </a:rPr>
              <a:t>Forequarters</a:t>
            </a:r>
            <a:endParaRPr lang="es-PE" sz="2400" b="1" dirty="0">
              <a:solidFill>
                <a:srgbClr val="9D9154"/>
              </a:solidFill>
              <a:latin typeface="Arial" panose="020B0604020202020204" pitchFamily="34" charset="0"/>
              <a:cs typeface="Arial" panose="020B0604020202020204" pitchFamily="34" charset="0"/>
            </a:endParaRPr>
          </a:p>
        </p:txBody>
      </p:sp>
      <p:sp>
        <p:nvSpPr>
          <p:cNvPr id="5" name="CuadroTexto 4">
            <a:extLst>
              <a:ext uri="{FF2B5EF4-FFF2-40B4-BE49-F238E27FC236}">
                <a16:creationId xmlns:a16="http://schemas.microsoft.com/office/drawing/2014/main" id="{AC953C3F-8C59-0D4F-B658-B2C3DCCC0E63}"/>
              </a:ext>
            </a:extLst>
          </p:cNvPr>
          <p:cNvSpPr txBox="1"/>
          <p:nvPr/>
        </p:nvSpPr>
        <p:spPr>
          <a:xfrm>
            <a:off x="3784923" y="1338010"/>
            <a:ext cx="7932515" cy="2062103"/>
          </a:xfrm>
          <a:prstGeom prst="rect">
            <a:avLst/>
          </a:prstGeom>
          <a:noFill/>
        </p:spPr>
        <p:txBody>
          <a:bodyPr wrap="square" rtlCol="0">
            <a:spAutoFit/>
          </a:bodyPr>
          <a:lstStyle/>
          <a:p>
            <a:pPr algn="just"/>
            <a:r>
              <a:rPr lang="en-US" sz="1600" dirty="0">
                <a:solidFill>
                  <a:schemeClr val="tx1">
                    <a:lumMod val="75000"/>
                    <a:lumOff val="25000"/>
                  </a:schemeClr>
                </a:solidFill>
                <a:latin typeface="Arial" panose="020B0604020202020204" pitchFamily="34" charset="0"/>
                <a:cs typeface="Arial" panose="020B0604020202020204" pitchFamily="34" charset="0"/>
              </a:rPr>
              <a:t>Well united with the body, seen from the front they are perfectly upright with the elbows not turned out. The angle at the shoulder/upper arm varies between 100° and 120°. Seen in profile, the angle is 15° to 20°.</a:t>
            </a:r>
          </a:p>
          <a:p>
            <a:pPr algn="just"/>
            <a:endParaRPr lang="fr-FR" sz="1600" dirty="0">
              <a:solidFill>
                <a:schemeClr val="tx1">
                  <a:lumMod val="75000"/>
                  <a:lumOff val="25000"/>
                </a:schemeClr>
              </a:solidFill>
              <a:latin typeface="Arial" panose="020B0604020202020204" pitchFamily="34" charset="0"/>
              <a:cs typeface="Arial" panose="020B0604020202020204" pitchFamily="34" charset="0"/>
            </a:endParaRPr>
          </a:p>
          <a:p>
            <a:pPr algn="just"/>
            <a:r>
              <a:rPr lang="fr-FR" sz="1600" b="1" dirty="0" err="1">
                <a:solidFill>
                  <a:srgbClr val="9D9154"/>
                </a:solidFill>
                <a:latin typeface="Arial" panose="020B0604020202020204" pitchFamily="34" charset="0"/>
                <a:cs typeface="Arial" panose="020B0604020202020204" pitchFamily="34" charset="0"/>
              </a:rPr>
              <a:t>Forefeet</a:t>
            </a:r>
            <a:r>
              <a:rPr lang="fr-FR" sz="1600" b="1" dirty="0">
                <a:solidFill>
                  <a:srgbClr val="9D9154"/>
                </a:solidFill>
                <a:latin typeface="Arial" panose="020B0604020202020204" pitchFamily="34" charset="0"/>
                <a:cs typeface="Arial" panose="020B0604020202020204" pitchFamily="34" charset="0"/>
              </a:rPr>
              <a:t>: </a:t>
            </a:r>
            <a:r>
              <a:rPr lang="en-US" sz="1600" dirty="0">
                <a:solidFill>
                  <a:schemeClr val="tx1">
                    <a:lumMod val="75000"/>
                    <a:lumOff val="25000"/>
                  </a:schemeClr>
                </a:solidFill>
                <a:latin typeface="Arial" panose="020B0604020202020204" pitchFamily="34" charset="0"/>
                <a:cs typeface="Arial" panose="020B0604020202020204" pitchFamily="34" charset="0"/>
              </a:rPr>
              <a:t>Are semi-long and look like hare-feet. The pads are strong and heat-resistant. The inter-digital membranes are well developed. The black dogs have preferably black nails and the lighter </a:t>
            </a:r>
            <a:r>
              <a:rPr lang="en-US" sz="1600" dirty="0" err="1">
                <a:solidFill>
                  <a:schemeClr val="tx1">
                    <a:lumMod val="75000"/>
                    <a:lumOff val="25000"/>
                  </a:schemeClr>
                </a:solidFill>
                <a:latin typeface="Arial" panose="020B0604020202020204" pitchFamily="34" charset="0"/>
                <a:cs typeface="Arial" panose="020B0604020202020204" pitchFamily="34" charset="0"/>
              </a:rPr>
              <a:t>coloured</a:t>
            </a:r>
            <a:r>
              <a:rPr lang="en-US" sz="1600" dirty="0">
                <a:solidFill>
                  <a:schemeClr val="tx1">
                    <a:lumMod val="75000"/>
                    <a:lumOff val="25000"/>
                  </a:schemeClr>
                </a:solidFill>
                <a:latin typeface="Arial" panose="020B0604020202020204" pitchFamily="34" charset="0"/>
                <a:cs typeface="Arial" panose="020B0604020202020204" pitchFamily="34" charset="0"/>
              </a:rPr>
              <a:t> dogs light nails. </a:t>
            </a:r>
            <a:endParaRPr lang="es-PE" sz="1600" dirty="0">
              <a:solidFill>
                <a:schemeClr val="tx1">
                  <a:lumMod val="75000"/>
                  <a:lumOff val="25000"/>
                </a:schemeClr>
              </a:solidFill>
              <a:latin typeface="Arial" panose="020B0604020202020204" pitchFamily="34" charset="0"/>
              <a:cs typeface="Arial" panose="020B0604020202020204" pitchFamily="34" charset="0"/>
            </a:endParaRPr>
          </a:p>
          <a:p>
            <a:endParaRPr lang="es-PE" sz="1600" dirty="0">
              <a:solidFill>
                <a:schemeClr val="tx1">
                  <a:lumMod val="75000"/>
                  <a:lumOff val="25000"/>
                </a:schemeClr>
              </a:solidFill>
              <a:latin typeface="Metric Bold" panose="020B0503030202060203" pitchFamily="34" charset="77"/>
            </a:endParaRPr>
          </a:p>
        </p:txBody>
      </p:sp>
      <p:sp>
        <p:nvSpPr>
          <p:cNvPr id="6" name="CuadroTexto 5">
            <a:extLst>
              <a:ext uri="{FF2B5EF4-FFF2-40B4-BE49-F238E27FC236}">
                <a16:creationId xmlns:a16="http://schemas.microsoft.com/office/drawing/2014/main" id="{9E187E55-49DE-5D49-83BB-9FBAE7FB7AB3}"/>
              </a:ext>
            </a:extLst>
          </p:cNvPr>
          <p:cNvSpPr txBox="1"/>
          <p:nvPr/>
        </p:nvSpPr>
        <p:spPr>
          <a:xfrm>
            <a:off x="708187" y="980741"/>
            <a:ext cx="2571042" cy="461665"/>
          </a:xfrm>
          <a:prstGeom prst="rect">
            <a:avLst/>
          </a:prstGeom>
          <a:noFill/>
        </p:spPr>
        <p:txBody>
          <a:bodyPr wrap="square" rtlCol="0">
            <a:spAutoFit/>
          </a:bodyPr>
          <a:lstStyle/>
          <a:p>
            <a:r>
              <a:rPr lang="es-PE" sz="2400" b="1" dirty="0" err="1">
                <a:solidFill>
                  <a:schemeClr val="bg1"/>
                </a:solidFill>
                <a:latin typeface="Arial" panose="020B0604020202020204" pitchFamily="34" charset="0"/>
                <a:cs typeface="Arial" panose="020B0604020202020204" pitchFamily="34" charset="0"/>
              </a:rPr>
              <a:t>Limbs</a:t>
            </a:r>
            <a:endParaRPr lang="es-PE" sz="2400" b="1" dirty="0">
              <a:solidFill>
                <a:schemeClr val="bg1"/>
              </a:solidFill>
              <a:latin typeface="Arial" panose="020B0604020202020204" pitchFamily="34" charset="0"/>
              <a:cs typeface="Arial" panose="020B0604020202020204" pitchFamily="34" charset="0"/>
            </a:endParaRPr>
          </a:p>
        </p:txBody>
      </p:sp>
      <p:sp>
        <p:nvSpPr>
          <p:cNvPr id="7" name="CuadroTexto 6">
            <a:extLst>
              <a:ext uri="{FF2B5EF4-FFF2-40B4-BE49-F238E27FC236}">
                <a16:creationId xmlns:a16="http://schemas.microsoft.com/office/drawing/2014/main" id="{0ED7EF42-B601-334D-B224-3A2F8208BC4C}"/>
              </a:ext>
            </a:extLst>
          </p:cNvPr>
          <p:cNvSpPr txBox="1"/>
          <p:nvPr/>
        </p:nvSpPr>
        <p:spPr>
          <a:xfrm>
            <a:off x="918394" y="1596198"/>
            <a:ext cx="2024504" cy="646331"/>
          </a:xfrm>
          <a:prstGeom prst="rect">
            <a:avLst/>
          </a:prstGeom>
          <a:noFill/>
        </p:spPr>
        <p:txBody>
          <a:bodyPr wrap="square" rtlCol="0">
            <a:spAutoFit/>
          </a:bodyPr>
          <a:lstStyle/>
          <a:p>
            <a:r>
              <a:rPr lang="es-PE" sz="3600" b="1" dirty="0">
                <a:solidFill>
                  <a:schemeClr val="bg1"/>
                </a:solidFill>
                <a:latin typeface="Arial" panose="020B0604020202020204" pitchFamily="34" charset="0"/>
                <a:cs typeface="Arial" panose="020B0604020202020204" pitchFamily="34" charset="0"/>
              </a:rPr>
              <a:t>01.</a:t>
            </a:r>
          </a:p>
        </p:txBody>
      </p:sp>
      <p:cxnSp>
        <p:nvCxnSpPr>
          <p:cNvPr id="13" name="Conector recto 12">
            <a:extLst>
              <a:ext uri="{FF2B5EF4-FFF2-40B4-BE49-F238E27FC236}">
                <a16:creationId xmlns:a16="http://schemas.microsoft.com/office/drawing/2014/main" id="{308226B6-DB85-F54B-A3D2-1A5C6B1D19B5}"/>
              </a:ext>
            </a:extLst>
          </p:cNvPr>
          <p:cNvCxnSpPr>
            <a:cxnSpLocks/>
          </p:cNvCxnSpPr>
          <p:nvPr/>
        </p:nvCxnSpPr>
        <p:spPr>
          <a:xfrm>
            <a:off x="808535" y="1596198"/>
            <a:ext cx="0" cy="3577412"/>
          </a:xfrm>
          <a:prstGeom prst="line">
            <a:avLst/>
          </a:prstGeom>
          <a:ln w="3492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Rectángulo redondeado 13">
            <a:extLst>
              <a:ext uri="{FF2B5EF4-FFF2-40B4-BE49-F238E27FC236}">
                <a16:creationId xmlns:a16="http://schemas.microsoft.com/office/drawing/2014/main" id="{0A278381-6362-FA40-9795-6D390BBE5739}"/>
              </a:ext>
            </a:extLst>
          </p:cNvPr>
          <p:cNvSpPr/>
          <p:nvPr/>
        </p:nvSpPr>
        <p:spPr>
          <a:xfrm>
            <a:off x="6673698" y="3554055"/>
            <a:ext cx="2095958" cy="324091"/>
          </a:xfrm>
          <a:prstGeom prst="roundRect">
            <a:avLst/>
          </a:prstGeom>
          <a:solidFill>
            <a:srgbClr val="9C9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solidFill>
                <a:sysClr val="windowText" lastClr="000000"/>
              </a:solidFill>
            </a:endParaRPr>
          </a:p>
        </p:txBody>
      </p:sp>
      <p:sp>
        <p:nvSpPr>
          <p:cNvPr id="15" name="CuadroTexto 14">
            <a:extLst>
              <a:ext uri="{FF2B5EF4-FFF2-40B4-BE49-F238E27FC236}">
                <a16:creationId xmlns:a16="http://schemas.microsoft.com/office/drawing/2014/main" id="{0D4DF60B-2F10-5042-B440-3FB5251A501E}"/>
              </a:ext>
            </a:extLst>
          </p:cNvPr>
          <p:cNvSpPr txBox="1"/>
          <p:nvPr/>
        </p:nvSpPr>
        <p:spPr>
          <a:xfrm>
            <a:off x="6673698" y="3562211"/>
            <a:ext cx="2095957" cy="307777"/>
          </a:xfrm>
          <a:prstGeom prst="rect">
            <a:avLst/>
          </a:prstGeom>
          <a:noFill/>
        </p:spPr>
        <p:txBody>
          <a:bodyPr wrap="square" rtlCol="0">
            <a:spAutoFit/>
          </a:bodyPr>
          <a:lstStyle/>
          <a:p>
            <a:pPr algn="ctr"/>
            <a:r>
              <a:rPr lang="es-PE" sz="1400" dirty="0">
                <a:solidFill>
                  <a:schemeClr val="bg1"/>
                </a:solidFill>
                <a:latin typeface="Arial" panose="020B0604020202020204" pitchFamily="34" charset="0"/>
                <a:cs typeface="Arial" panose="020B0604020202020204" pitchFamily="34" charset="0"/>
              </a:rPr>
              <a:t>TYPES OF FOREFEET</a:t>
            </a:r>
          </a:p>
        </p:txBody>
      </p:sp>
      <p:sp>
        <p:nvSpPr>
          <p:cNvPr id="16" name="CuadroTexto 15">
            <a:extLst>
              <a:ext uri="{FF2B5EF4-FFF2-40B4-BE49-F238E27FC236}">
                <a16:creationId xmlns:a16="http://schemas.microsoft.com/office/drawing/2014/main" id="{85BBB5F5-A5D1-0B47-8858-BDC372BBFE85}"/>
              </a:ext>
            </a:extLst>
          </p:cNvPr>
          <p:cNvSpPr txBox="1"/>
          <p:nvPr/>
        </p:nvSpPr>
        <p:spPr>
          <a:xfrm>
            <a:off x="5104020" y="6040281"/>
            <a:ext cx="688009" cy="276999"/>
          </a:xfrm>
          <a:prstGeom prst="rect">
            <a:avLst/>
          </a:prstGeom>
          <a:noFill/>
        </p:spPr>
        <p:txBody>
          <a:bodyPr wrap="none" rtlCol="0">
            <a:spAutoFit/>
          </a:bodyPr>
          <a:lstStyle/>
          <a:p>
            <a:r>
              <a:rPr lang="es-PE" sz="1200" dirty="0">
                <a:latin typeface="Arial" panose="020B0604020202020204" pitchFamily="34" charset="0"/>
                <a:cs typeface="Arial" panose="020B0604020202020204" pitchFamily="34" charset="0"/>
              </a:rPr>
              <a:t>Correct</a:t>
            </a:r>
          </a:p>
        </p:txBody>
      </p:sp>
      <p:sp>
        <p:nvSpPr>
          <p:cNvPr id="17" name="CuadroTexto 16">
            <a:extLst>
              <a:ext uri="{FF2B5EF4-FFF2-40B4-BE49-F238E27FC236}">
                <a16:creationId xmlns:a16="http://schemas.microsoft.com/office/drawing/2014/main" id="{D5AA82F3-4D40-8E40-8447-CCF75C899ED0}"/>
              </a:ext>
            </a:extLst>
          </p:cNvPr>
          <p:cNvSpPr txBox="1"/>
          <p:nvPr/>
        </p:nvSpPr>
        <p:spPr>
          <a:xfrm>
            <a:off x="6393813" y="6040281"/>
            <a:ext cx="559769" cy="276999"/>
          </a:xfrm>
          <a:prstGeom prst="rect">
            <a:avLst/>
          </a:prstGeom>
          <a:noFill/>
        </p:spPr>
        <p:txBody>
          <a:bodyPr wrap="none" rtlCol="0">
            <a:spAutoFit/>
          </a:bodyPr>
          <a:lstStyle/>
          <a:p>
            <a:r>
              <a:rPr lang="es-PE" sz="1200" dirty="0">
                <a:latin typeface="Arial" panose="020B0604020202020204" pitchFamily="34" charset="0"/>
                <a:cs typeface="Arial" panose="020B0604020202020204" pitchFamily="34" charset="0"/>
              </a:rPr>
              <a:t>Open</a:t>
            </a:r>
          </a:p>
        </p:txBody>
      </p:sp>
      <p:sp>
        <p:nvSpPr>
          <p:cNvPr id="18" name="CuadroTexto 17">
            <a:extLst>
              <a:ext uri="{FF2B5EF4-FFF2-40B4-BE49-F238E27FC236}">
                <a16:creationId xmlns:a16="http://schemas.microsoft.com/office/drawing/2014/main" id="{2218A694-9B18-2346-A24F-4C13282F0944}"/>
              </a:ext>
            </a:extLst>
          </p:cNvPr>
          <p:cNvSpPr txBox="1"/>
          <p:nvPr/>
        </p:nvSpPr>
        <p:spPr>
          <a:xfrm>
            <a:off x="7810644" y="6040281"/>
            <a:ext cx="688009" cy="276999"/>
          </a:xfrm>
          <a:prstGeom prst="rect">
            <a:avLst/>
          </a:prstGeom>
          <a:noFill/>
        </p:spPr>
        <p:txBody>
          <a:bodyPr wrap="none" rtlCol="0">
            <a:spAutoFit/>
          </a:bodyPr>
          <a:lstStyle/>
          <a:p>
            <a:r>
              <a:rPr lang="es-PE" sz="1200" dirty="0">
                <a:latin typeface="Arial" panose="020B0604020202020204" pitchFamily="34" charset="0"/>
                <a:cs typeface="Arial" panose="020B0604020202020204" pitchFamily="34" charset="0"/>
              </a:rPr>
              <a:t>Correct</a:t>
            </a:r>
          </a:p>
        </p:txBody>
      </p:sp>
      <p:sp>
        <p:nvSpPr>
          <p:cNvPr id="19" name="CuadroTexto 18">
            <a:extLst>
              <a:ext uri="{FF2B5EF4-FFF2-40B4-BE49-F238E27FC236}">
                <a16:creationId xmlns:a16="http://schemas.microsoft.com/office/drawing/2014/main" id="{ABA2AF29-C53D-7D48-B8D7-3A735E74C74F}"/>
              </a:ext>
            </a:extLst>
          </p:cNvPr>
          <p:cNvSpPr txBox="1"/>
          <p:nvPr/>
        </p:nvSpPr>
        <p:spPr>
          <a:xfrm>
            <a:off x="9219309" y="6040281"/>
            <a:ext cx="574644" cy="276999"/>
          </a:xfrm>
          <a:prstGeom prst="rect">
            <a:avLst/>
          </a:prstGeom>
          <a:noFill/>
        </p:spPr>
        <p:txBody>
          <a:bodyPr wrap="none" rtlCol="0">
            <a:spAutoFit/>
          </a:bodyPr>
          <a:lstStyle/>
          <a:p>
            <a:r>
              <a:rPr lang="es-PE" sz="1200" dirty="0">
                <a:latin typeface="Arial" panose="020B0604020202020204" pitchFamily="34" charset="0"/>
                <a:cs typeface="Arial" panose="020B0604020202020204" pitchFamily="34" charset="0"/>
              </a:rPr>
              <a:t>Weak</a:t>
            </a:r>
          </a:p>
        </p:txBody>
      </p:sp>
    </p:spTree>
    <p:extLst>
      <p:ext uri="{BB962C8B-B14F-4D97-AF65-F5344CB8AC3E}">
        <p14:creationId xmlns:p14="http://schemas.microsoft.com/office/powerpoint/2010/main" val="3536786892"/>
      </p:ext>
    </p:extLst>
  </p:cSld>
  <p:clrMapOvr>
    <a:masterClrMapping/>
  </p:clrMapOvr>
  <p:transition spd="slow">
    <p:push dir="u"/>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79665510-127A-A245-87DB-9C0361242A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uadroTexto 2">
            <a:extLst>
              <a:ext uri="{FF2B5EF4-FFF2-40B4-BE49-F238E27FC236}">
                <a16:creationId xmlns:a16="http://schemas.microsoft.com/office/drawing/2014/main" id="{5AE33672-0967-A049-B70B-65C878DA491D}"/>
              </a:ext>
            </a:extLst>
          </p:cNvPr>
          <p:cNvSpPr txBox="1"/>
          <p:nvPr/>
        </p:nvSpPr>
        <p:spPr>
          <a:xfrm>
            <a:off x="2846048" y="514998"/>
            <a:ext cx="5501831" cy="461665"/>
          </a:xfrm>
          <a:prstGeom prst="rect">
            <a:avLst/>
          </a:prstGeom>
          <a:noFill/>
        </p:spPr>
        <p:txBody>
          <a:bodyPr wrap="square" rtlCol="0">
            <a:spAutoFit/>
          </a:bodyPr>
          <a:lstStyle/>
          <a:p>
            <a:r>
              <a:rPr lang="es-PE" sz="2400" b="1" dirty="0" err="1">
                <a:solidFill>
                  <a:srgbClr val="9D9154"/>
                </a:solidFill>
                <a:latin typeface="Arial" panose="020B0604020202020204" pitchFamily="34" charset="0"/>
                <a:cs typeface="Arial" panose="020B0604020202020204" pitchFamily="34" charset="0"/>
              </a:rPr>
              <a:t>Forequarters</a:t>
            </a:r>
            <a:endParaRPr lang="es-PE" sz="2400" b="1" dirty="0">
              <a:solidFill>
                <a:srgbClr val="9D9154"/>
              </a:solidFill>
              <a:latin typeface="Arial" panose="020B0604020202020204" pitchFamily="34" charset="0"/>
              <a:cs typeface="Arial" panose="020B0604020202020204" pitchFamily="34" charset="0"/>
            </a:endParaRPr>
          </a:p>
        </p:txBody>
      </p:sp>
      <p:sp>
        <p:nvSpPr>
          <p:cNvPr id="6" name="CuadroTexto 5">
            <a:extLst>
              <a:ext uri="{FF2B5EF4-FFF2-40B4-BE49-F238E27FC236}">
                <a16:creationId xmlns:a16="http://schemas.microsoft.com/office/drawing/2014/main" id="{9E187E55-49DE-5D49-83BB-9FBAE7FB7AB3}"/>
              </a:ext>
            </a:extLst>
          </p:cNvPr>
          <p:cNvSpPr txBox="1"/>
          <p:nvPr/>
        </p:nvSpPr>
        <p:spPr>
          <a:xfrm>
            <a:off x="708187" y="980741"/>
            <a:ext cx="2571042" cy="461665"/>
          </a:xfrm>
          <a:prstGeom prst="rect">
            <a:avLst/>
          </a:prstGeom>
          <a:noFill/>
        </p:spPr>
        <p:txBody>
          <a:bodyPr wrap="square" rtlCol="0">
            <a:spAutoFit/>
          </a:bodyPr>
          <a:lstStyle/>
          <a:p>
            <a:r>
              <a:rPr lang="es-PE" sz="2400" b="1" dirty="0" err="1">
                <a:solidFill>
                  <a:schemeClr val="bg1"/>
                </a:solidFill>
                <a:latin typeface="Arial" panose="020B0604020202020204" pitchFamily="34" charset="0"/>
                <a:cs typeface="Arial" panose="020B0604020202020204" pitchFamily="34" charset="0"/>
              </a:rPr>
              <a:t>Limbs</a:t>
            </a:r>
            <a:endParaRPr lang="es-PE" sz="2400" b="1" dirty="0">
              <a:solidFill>
                <a:schemeClr val="bg1"/>
              </a:solidFill>
              <a:latin typeface="Arial" panose="020B0604020202020204" pitchFamily="34" charset="0"/>
              <a:cs typeface="Arial" panose="020B0604020202020204" pitchFamily="34" charset="0"/>
            </a:endParaRPr>
          </a:p>
        </p:txBody>
      </p:sp>
      <p:sp>
        <p:nvSpPr>
          <p:cNvPr id="7" name="CuadroTexto 6">
            <a:extLst>
              <a:ext uri="{FF2B5EF4-FFF2-40B4-BE49-F238E27FC236}">
                <a16:creationId xmlns:a16="http://schemas.microsoft.com/office/drawing/2014/main" id="{0ED7EF42-B601-334D-B224-3A2F8208BC4C}"/>
              </a:ext>
            </a:extLst>
          </p:cNvPr>
          <p:cNvSpPr txBox="1"/>
          <p:nvPr/>
        </p:nvSpPr>
        <p:spPr>
          <a:xfrm>
            <a:off x="918394" y="1596198"/>
            <a:ext cx="2024504" cy="646331"/>
          </a:xfrm>
          <a:prstGeom prst="rect">
            <a:avLst/>
          </a:prstGeom>
          <a:noFill/>
        </p:spPr>
        <p:txBody>
          <a:bodyPr wrap="square" rtlCol="0">
            <a:spAutoFit/>
          </a:bodyPr>
          <a:lstStyle/>
          <a:p>
            <a:r>
              <a:rPr lang="es-PE" sz="3600" b="1" dirty="0">
                <a:solidFill>
                  <a:schemeClr val="bg1"/>
                </a:solidFill>
                <a:latin typeface="Arial" panose="020B0604020202020204" pitchFamily="34" charset="0"/>
                <a:cs typeface="Arial" panose="020B0604020202020204" pitchFamily="34" charset="0"/>
              </a:rPr>
              <a:t>01.</a:t>
            </a:r>
          </a:p>
        </p:txBody>
      </p:sp>
      <p:cxnSp>
        <p:nvCxnSpPr>
          <p:cNvPr id="13" name="Conector recto 12">
            <a:extLst>
              <a:ext uri="{FF2B5EF4-FFF2-40B4-BE49-F238E27FC236}">
                <a16:creationId xmlns:a16="http://schemas.microsoft.com/office/drawing/2014/main" id="{308226B6-DB85-F54B-A3D2-1A5C6B1D19B5}"/>
              </a:ext>
            </a:extLst>
          </p:cNvPr>
          <p:cNvCxnSpPr>
            <a:cxnSpLocks/>
          </p:cNvCxnSpPr>
          <p:nvPr/>
        </p:nvCxnSpPr>
        <p:spPr>
          <a:xfrm>
            <a:off x="808535" y="1596198"/>
            <a:ext cx="0" cy="3577412"/>
          </a:xfrm>
          <a:prstGeom prst="line">
            <a:avLst/>
          </a:prstGeom>
          <a:ln w="3492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Rectángulo redondeado 13">
            <a:extLst>
              <a:ext uri="{FF2B5EF4-FFF2-40B4-BE49-F238E27FC236}">
                <a16:creationId xmlns:a16="http://schemas.microsoft.com/office/drawing/2014/main" id="{0A278381-6362-FA40-9795-6D390BBE5739}"/>
              </a:ext>
            </a:extLst>
          </p:cNvPr>
          <p:cNvSpPr/>
          <p:nvPr/>
        </p:nvSpPr>
        <p:spPr>
          <a:xfrm>
            <a:off x="3514862" y="3420844"/>
            <a:ext cx="2095958" cy="324091"/>
          </a:xfrm>
          <a:prstGeom prst="roundRect">
            <a:avLst/>
          </a:prstGeom>
          <a:solidFill>
            <a:srgbClr val="9C9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solidFill>
                <a:sysClr val="windowText" lastClr="000000"/>
              </a:solidFill>
            </a:endParaRPr>
          </a:p>
        </p:txBody>
      </p:sp>
      <p:sp>
        <p:nvSpPr>
          <p:cNvPr id="15" name="CuadroTexto 14">
            <a:extLst>
              <a:ext uri="{FF2B5EF4-FFF2-40B4-BE49-F238E27FC236}">
                <a16:creationId xmlns:a16="http://schemas.microsoft.com/office/drawing/2014/main" id="{0D4DF60B-2F10-5042-B440-3FB5251A501E}"/>
              </a:ext>
            </a:extLst>
          </p:cNvPr>
          <p:cNvSpPr txBox="1"/>
          <p:nvPr/>
        </p:nvSpPr>
        <p:spPr>
          <a:xfrm>
            <a:off x="3514862" y="3429000"/>
            <a:ext cx="2095957" cy="307777"/>
          </a:xfrm>
          <a:prstGeom prst="rect">
            <a:avLst/>
          </a:prstGeom>
          <a:noFill/>
        </p:spPr>
        <p:txBody>
          <a:bodyPr wrap="square" rtlCol="0">
            <a:spAutoFit/>
          </a:bodyPr>
          <a:lstStyle/>
          <a:p>
            <a:pPr algn="ctr"/>
            <a:r>
              <a:rPr lang="es-PE" sz="1400" dirty="0">
                <a:solidFill>
                  <a:schemeClr val="bg1"/>
                </a:solidFill>
                <a:latin typeface="Arial" panose="020B0604020202020204" pitchFamily="34" charset="0"/>
                <a:cs typeface="Arial" panose="020B0604020202020204" pitchFamily="34" charset="0"/>
              </a:rPr>
              <a:t>INWARD</a:t>
            </a:r>
          </a:p>
        </p:txBody>
      </p:sp>
      <p:sp>
        <p:nvSpPr>
          <p:cNvPr id="20" name="Rectángulo redondeado 19">
            <a:extLst>
              <a:ext uri="{FF2B5EF4-FFF2-40B4-BE49-F238E27FC236}">
                <a16:creationId xmlns:a16="http://schemas.microsoft.com/office/drawing/2014/main" id="{3D6FBA50-2C01-9C45-A8CA-75C7825388A2}"/>
              </a:ext>
            </a:extLst>
          </p:cNvPr>
          <p:cNvSpPr/>
          <p:nvPr/>
        </p:nvSpPr>
        <p:spPr>
          <a:xfrm>
            <a:off x="5828571" y="3420844"/>
            <a:ext cx="2095958" cy="324091"/>
          </a:xfrm>
          <a:prstGeom prst="roundRect">
            <a:avLst/>
          </a:prstGeom>
          <a:solidFill>
            <a:srgbClr val="9C9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solidFill>
                <a:sysClr val="windowText" lastClr="000000"/>
              </a:solidFill>
            </a:endParaRPr>
          </a:p>
        </p:txBody>
      </p:sp>
      <p:sp>
        <p:nvSpPr>
          <p:cNvPr id="21" name="CuadroTexto 20">
            <a:extLst>
              <a:ext uri="{FF2B5EF4-FFF2-40B4-BE49-F238E27FC236}">
                <a16:creationId xmlns:a16="http://schemas.microsoft.com/office/drawing/2014/main" id="{4E2A6240-70AC-1F4C-B7F5-6BA0F1962E3F}"/>
              </a:ext>
            </a:extLst>
          </p:cNvPr>
          <p:cNvSpPr txBox="1"/>
          <p:nvPr/>
        </p:nvSpPr>
        <p:spPr>
          <a:xfrm>
            <a:off x="5828571" y="3429000"/>
            <a:ext cx="2095957" cy="307777"/>
          </a:xfrm>
          <a:prstGeom prst="rect">
            <a:avLst/>
          </a:prstGeom>
          <a:noFill/>
        </p:spPr>
        <p:txBody>
          <a:bodyPr wrap="square" rtlCol="0">
            <a:spAutoFit/>
          </a:bodyPr>
          <a:lstStyle/>
          <a:p>
            <a:pPr algn="ctr"/>
            <a:r>
              <a:rPr lang="es-PE" sz="1400" dirty="0">
                <a:solidFill>
                  <a:schemeClr val="bg1"/>
                </a:solidFill>
                <a:latin typeface="Arial" panose="020B0604020202020204" pitchFamily="34" charset="0"/>
                <a:cs typeface="Arial" panose="020B0604020202020204" pitchFamily="34" charset="0"/>
              </a:rPr>
              <a:t>TIGHT ELBOWS</a:t>
            </a:r>
          </a:p>
        </p:txBody>
      </p:sp>
      <p:sp>
        <p:nvSpPr>
          <p:cNvPr id="22" name="Rectángulo redondeado 21">
            <a:extLst>
              <a:ext uri="{FF2B5EF4-FFF2-40B4-BE49-F238E27FC236}">
                <a16:creationId xmlns:a16="http://schemas.microsoft.com/office/drawing/2014/main" id="{4B370BEB-E447-8E48-9B2A-0B3AB73F97EA}"/>
              </a:ext>
            </a:extLst>
          </p:cNvPr>
          <p:cNvSpPr/>
          <p:nvPr/>
        </p:nvSpPr>
        <p:spPr>
          <a:xfrm>
            <a:off x="8156134" y="3420844"/>
            <a:ext cx="2095958" cy="324091"/>
          </a:xfrm>
          <a:prstGeom prst="roundRect">
            <a:avLst/>
          </a:prstGeom>
          <a:solidFill>
            <a:srgbClr val="9C9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solidFill>
                <a:sysClr val="windowText" lastClr="000000"/>
              </a:solidFill>
            </a:endParaRPr>
          </a:p>
        </p:txBody>
      </p:sp>
      <p:sp>
        <p:nvSpPr>
          <p:cNvPr id="23" name="CuadroTexto 22">
            <a:extLst>
              <a:ext uri="{FF2B5EF4-FFF2-40B4-BE49-F238E27FC236}">
                <a16:creationId xmlns:a16="http://schemas.microsoft.com/office/drawing/2014/main" id="{FE61C502-B0F3-2D40-8CA9-FCB4E5869092}"/>
              </a:ext>
            </a:extLst>
          </p:cNvPr>
          <p:cNvSpPr txBox="1"/>
          <p:nvPr/>
        </p:nvSpPr>
        <p:spPr>
          <a:xfrm>
            <a:off x="8156134" y="3429000"/>
            <a:ext cx="2095957" cy="307777"/>
          </a:xfrm>
          <a:prstGeom prst="rect">
            <a:avLst/>
          </a:prstGeom>
          <a:noFill/>
        </p:spPr>
        <p:txBody>
          <a:bodyPr wrap="square" rtlCol="0">
            <a:spAutoFit/>
          </a:bodyPr>
          <a:lstStyle/>
          <a:p>
            <a:pPr algn="ctr"/>
            <a:r>
              <a:rPr lang="es-PE" sz="1400" dirty="0">
                <a:solidFill>
                  <a:schemeClr val="bg1"/>
                </a:solidFill>
                <a:latin typeface="Arial" panose="020B0604020202020204" pitchFamily="34" charset="0"/>
                <a:cs typeface="Arial" panose="020B0604020202020204" pitchFamily="34" charset="0"/>
              </a:rPr>
              <a:t>CORRECT</a:t>
            </a:r>
          </a:p>
        </p:txBody>
      </p:sp>
      <p:sp>
        <p:nvSpPr>
          <p:cNvPr id="24" name="Rectángulo redondeado 23">
            <a:extLst>
              <a:ext uri="{FF2B5EF4-FFF2-40B4-BE49-F238E27FC236}">
                <a16:creationId xmlns:a16="http://schemas.microsoft.com/office/drawing/2014/main" id="{C77485A4-0CD5-C443-8AE1-2934F6B40451}"/>
              </a:ext>
            </a:extLst>
          </p:cNvPr>
          <p:cNvSpPr/>
          <p:nvPr/>
        </p:nvSpPr>
        <p:spPr>
          <a:xfrm>
            <a:off x="3501007" y="6108625"/>
            <a:ext cx="2095958" cy="324091"/>
          </a:xfrm>
          <a:prstGeom prst="roundRect">
            <a:avLst/>
          </a:prstGeom>
          <a:solidFill>
            <a:srgbClr val="9C9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solidFill>
                <a:sysClr val="windowText" lastClr="000000"/>
              </a:solidFill>
            </a:endParaRPr>
          </a:p>
        </p:txBody>
      </p:sp>
      <p:sp>
        <p:nvSpPr>
          <p:cNvPr id="25" name="CuadroTexto 24">
            <a:extLst>
              <a:ext uri="{FF2B5EF4-FFF2-40B4-BE49-F238E27FC236}">
                <a16:creationId xmlns:a16="http://schemas.microsoft.com/office/drawing/2014/main" id="{A5242098-8950-EA49-A4C3-1B468E8C78E6}"/>
              </a:ext>
            </a:extLst>
          </p:cNvPr>
          <p:cNvSpPr txBox="1"/>
          <p:nvPr/>
        </p:nvSpPr>
        <p:spPr>
          <a:xfrm>
            <a:off x="3501007" y="6116781"/>
            <a:ext cx="2095957" cy="307777"/>
          </a:xfrm>
          <a:prstGeom prst="rect">
            <a:avLst/>
          </a:prstGeom>
          <a:noFill/>
        </p:spPr>
        <p:txBody>
          <a:bodyPr wrap="square" rtlCol="0">
            <a:spAutoFit/>
          </a:bodyPr>
          <a:lstStyle/>
          <a:p>
            <a:pPr algn="ctr"/>
            <a:r>
              <a:rPr lang="es-PE" sz="1400" dirty="0">
                <a:solidFill>
                  <a:schemeClr val="bg1"/>
                </a:solidFill>
                <a:latin typeface="Arial" panose="020B0604020202020204" pitchFamily="34" charset="0"/>
                <a:cs typeface="Arial" panose="020B0604020202020204" pitchFamily="34" charset="0"/>
              </a:rPr>
              <a:t>TURNED OUT</a:t>
            </a:r>
          </a:p>
        </p:txBody>
      </p:sp>
      <p:sp>
        <p:nvSpPr>
          <p:cNvPr id="26" name="Rectángulo redondeado 25">
            <a:extLst>
              <a:ext uri="{FF2B5EF4-FFF2-40B4-BE49-F238E27FC236}">
                <a16:creationId xmlns:a16="http://schemas.microsoft.com/office/drawing/2014/main" id="{882C679A-1967-CB4F-9A48-D6B061D144D0}"/>
              </a:ext>
            </a:extLst>
          </p:cNvPr>
          <p:cNvSpPr/>
          <p:nvPr/>
        </p:nvSpPr>
        <p:spPr>
          <a:xfrm>
            <a:off x="5814716" y="6108625"/>
            <a:ext cx="2095958" cy="324091"/>
          </a:xfrm>
          <a:prstGeom prst="roundRect">
            <a:avLst/>
          </a:prstGeom>
          <a:solidFill>
            <a:srgbClr val="9C9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solidFill>
                <a:sysClr val="windowText" lastClr="000000"/>
              </a:solidFill>
            </a:endParaRPr>
          </a:p>
        </p:txBody>
      </p:sp>
      <p:sp>
        <p:nvSpPr>
          <p:cNvPr id="27" name="CuadroTexto 26">
            <a:extLst>
              <a:ext uri="{FF2B5EF4-FFF2-40B4-BE49-F238E27FC236}">
                <a16:creationId xmlns:a16="http://schemas.microsoft.com/office/drawing/2014/main" id="{39BF142D-8859-CB42-A2C8-E6E429915D4D}"/>
              </a:ext>
            </a:extLst>
          </p:cNvPr>
          <p:cNvSpPr txBox="1"/>
          <p:nvPr/>
        </p:nvSpPr>
        <p:spPr>
          <a:xfrm>
            <a:off x="5814716" y="6116781"/>
            <a:ext cx="2095957" cy="307777"/>
          </a:xfrm>
          <a:prstGeom prst="rect">
            <a:avLst/>
          </a:prstGeom>
          <a:noFill/>
        </p:spPr>
        <p:txBody>
          <a:bodyPr wrap="square" rtlCol="0">
            <a:spAutoFit/>
          </a:bodyPr>
          <a:lstStyle/>
          <a:p>
            <a:pPr algn="ctr"/>
            <a:r>
              <a:rPr lang="es-PE" sz="1400" dirty="0">
                <a:solidFill>
                  <a:schemeClr val="bg1"/>
                </a:solidFill>
                <a:latin typeface="Arial" panose="020B0604020202020204" pitchFamily="34" charset="0"/>
                <a:cs typeface="Arial" panose="020B0604020202020204" pitchFamily="34" charset="0"/>
              </a:rPr>
              <a:t>ELBOWS OUT</a:t>
            </a:r>
          </a:p>
        </p:txBody>
      </p:sp>
      <p:sp>
        <p:nvSpPr>
          <p:cNvPr id="28" name="Rectángulo redondeado 27">
            <a:extLst>
              <a:ext uri="{FF2B5EF4-FFF2-40B4-BE49-F238E27FC236}">
                <a16:creationId xmlns:a16="http://schemas.microsoft.com/office/drawing/2014/main" id="{DFA53791-4201-4543-9898-745744B54772}"/>
              </a:ext>
            </a:extLst>
          </p:cNvPr>
          <p:cNvSpPr/>
          <p:nvPr/>
        </p:nvSpPr>
        <p:spPr>
          <a:xfrm>
            <a:off x="8128425" y="6108625"/>
            <a:ext cx="2095958" cy="324091"/>
          </a:xfrm>
          <a:prstGeom prst="roundRect">
            <a:avLst/>
          </a:prstGeom>
          <a:solidFill>
            <a:srgbClr val="9C9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solidFill>
                <a:sysClr val="windowText" lastClr="000000"/>
              </a:solidFill>
            </a:endParaRPr>
          </a:p>
        </p:txBody>
      </p:sp>
      <p:sp>
        <p:nvSpPr>
          <p:cNvPr id="29" name="CuadroTexto 28">
            <a:extLst>
              <a:ext uri="{FF2B5EF4-FFF2-40B4-BE49-F238E27FC236}">
                <a16:creationId xmlns:a16="http://schemas.microsoft.com/office/drawing/2014/main" id="{4DBF3A32-076C-A341-84EC-15EB6239FA13}"/>
              </a:ext>
            </a:extLst>
          </p:cNvPr>
          <p:cNvSpPr txBox="1"/>
          <p:nvPr/>
        </p:nvSpPr>
        <p:spPr>
          <a:xfrm>
            <a:off x="8128425" y="6116781"/>
            <a:ext cx="2095957" cy="307777"/>
          </a:xfrm>
          <a:prstGeom prst="rect">
            <a:avLst/>
          </a:prstGeom>
          <a:noFill/>
        </p:spPr>
        <p:txBody>
          <a:bodyPr wrap="square" rtlCol="0">
            <a:spAutoFit/>
          </a:bodyPr>
          <a:lstStyle/>
          <a:p>
            <a:pPr algn="ctr"/>
            <a:r>
              <a:rPr lang="es-PE" sz="1400" dirty="0">
                <a:solidFill>
                  <a:schemeClr val="bg1"/>
                </a:solidFill>
                <a:latin typeface="Arial" panose="020B0604020202020204" pitchFamily="34" charset="0"/>
                <a:cs typeface="Arial" panose="020B0604020202020204" pitchFamily="34" charset="0"/>
              </a:rPr>
              <a:t>TOO WIDE</a:t>
            </a:r>
          </a:p>
        </p:txBody>
      </p:sp>
      <p:cxnSp>
        <p:nvCxnSpPr>
          <p:cNvPr id="9" name="Conector recto 8">
            <a:extLst>
              <a:ext uri="{FF2B5EF4-FFF2-40B4-BE49-F238E27FC236}">
                <a16:creationId xmlns:a16="http://schemas.microsoft.com/office/drawing/2014/main" id="{25EA4C6D-87A8-F946-A01B-757B20E92FC3}"/>
              </a:ext>
            </a:extLst>
          </p:cNvPr>
          <p:cNvCxnSpPr/>
          <p:nvPr/>
        </p:nvCxnSpPr>
        <p:spPr>
          <a:xfrm>
            <a:off x="8769927" y="762000"/>
            <a:ext cx="2424546" cy="0"/>
          </a:xfrm>
          <a:prstGeom prst="line">
            <a:avLst/>
          </a:prstGeom>
          <a:ln w="19050">
            <a:solidFill>
              <a:srgbClr val="9C915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7659875"/>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7400A1D3-0BC1-6C47-89EF-19A35E9B11E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6808" y="382"/>
            <a:ext cx="12224595" cy="6857233"/>
          </a:xfrm>
          <a:prstGeom prst="rect">
            <a:avLst/>
          </a:prstGeom>
        </p:spPr>
      </p:pic>
      <p:sp>
        <p:nvSpPr>
          <p:cNvPr id="3" name="CuadroTexto 2">
            <a:extLst>
              <a:ext uri="{FF2B5EF4-FFF2-40B4-BE49-F238E27FC236}">
                <a16:creationId xmlns:a16="http://schemas.microsoft.com/office/drawing/2014/main" id="{5D94F630-825C-9E41-944D-3DD275ABE293}"/>
              </a:ext>
            </a:extLst>
          </p:cNvPr>
          <p:cNvSpPr txBox="1"/>
          <p:nvPr/>
        </p:nvSpPr>
        <p:spPr>
          <a:xfrm>
            <a:off x="4209693" y="2591133"/>
            <a:ext cx="3534736" cy="461665"/>
          </a:xfrm>
          <a:prstGeom prst="rect">
            <a:avLst/>
          </a:prstGeom>
          <a:noFill/>
        </p:spPr>
        <p:txBody>
          <a:bodyPr wrap="square" rtlCol="0">
            <a:spAutoFit/>
          </a:bodyPr>
          <a:lstStyle/>
          <a:p>
            <a:pPr algn="ctr"/>
            <a:r>
              <a:rPr lang="es-PE" sz="2400" b="1" dirty="0">
                <a:solidFill>
                  <a:schemeClr val="bg1"/>
                </a:solidFill>
                <a:latin typeface="Arial" panose="020B0604020202020204" pitchFamily="34" charset="0"/>
                <a:cs typeface="Arial" panose="020B0604020202020204" pitchFamily="34" charset="0"/>
              </a:rPr>
              <a:t>General </a:t>
            </a:r>
            <a:r>
              <a:rPr lang="es-PE" sz="2400" b="1" dirty="0" err="1">
                <a:solidFill>
                  <a:schemeClr val="bg1"/>
                </a:solidFill>
                <a:latin typeface="Arial" panose="020B0604020202020204" pitchFamily="34" charset="0"/>
                <a:cs typeface="Arial" panose="020B0604020202020204" pitchFamily="34" charset="0"/>
              </a:rPr>
              <a:t>appearance</a:t>
            </a:r>
            <a:endParaRPr lang="es-PE" sz="2400" b="1" dirty="0">
              <a:solidFill>
                <a:schemeClr val="bg1"/>
              </a:solidFill>
              <a:latin typeface="Arial" panose="020B0604020202020204" pitchFamily="34" charset="0"/>
              <a:cs typeface="Arial" panose="020B0604020202020204" pitchFamily="34" charset="0"/>
            </a:endParaRPr>
          </a:p>
        </p:txBody>
      </p:sp>
      <p:sp>
        <p:nvSpPr>
          <p:cNvPr id="4" name="CuadroTexto 3">
            <a:extLst>
              <a:ext uri="{FF2B5EF4-FFF2-40B4-BE49-F238E27FC236}">
                <a16:creationId xmlns:a16="http://schemas.microsoft.com/office/drawing/2014/main" id="{E5C09018-4D20-AF41-9834-06FD2E4380F6}"/>
              </a:ext>
            </a:extLst>
          </p:cNvPr>
          <p:cNvSpPr txBox="1"/>
          <p:nvPr/>
        </p:nvSpPr>
        <p:spPr>
          <a:xfrm>
            <a:off x="2211032" y="3114353"/>
            <a:ext cx="7532058" cy="2062103"/>
          </a:xfrm>
          <a:prstGeom prst="rect">
            <a:avLst/>
          </a:prstGeom>
          <a:noFill/>
        </p:spPr>
        <p:txBody>
          <a:bodyPr wrap="square" rtlCol="0">
            <a:spAutoFit/>
          </a:bodyPr>
          <a:lstStyle/>
          <a:p>
            <a:pPr algn="ctr"/>
            <a:r>
              <a:rPr lang="en-US" sz="1600" dirty="0">
                <a:solidFill>
                  <a:schemeClr val="bg1"/>
                </a:solidFill>
                <a:latin typeface="Arial" panose="020B0604020202020204" pitchFamily="34" charset="0"/>
                <a:cs typeface="Arial" panose="020B0604020202020204" pitchFamily="34" charset="0"/>
              </a:rPr>
              <a:t>In general terms, the Peruvian hairless dog can be described as a slender and elegant animal, with a physique that implies speed, strength and harmony, with no hint of coarseness. </a:t>
            </a:r>
            <a:endParaRPr lang="fr-FR" sz="1600" dirty="0">
              <a:solidFill>
                <a:schemeClr val="bg1"/>
              </a:solidFill>
              <a:latin typeface="Arial" panose="020B0604020202020204" pitchFamily="34" charset="0"/>
              <a:cs typeface="Arial" panose="020B0604020202020204" pitchFamily="34" charset="0"/>
            </a:endParaRPr>
          </a:p>
          <a:p>
            <a:pPr algn="ctr" fontAlgn="t"/>
            <a:endParaRPr lang="en-US" sz="1600" dirty="0">
              <a:solidFill>
                <a:schemeClr val="bg1"/>
              </a:solidFill>
              <a:latin typeface="Arial" panose="020B0604020202020204" pitchFamily="34" charset="0"/>
              <a:cs typeface="Arial" panose="020B0604020202020204" pitchFamily="34" charset="0"/>
            </a:endParaRPr>
          </a:p>
          <a:p>
            <a:pPr algn="ctr" fontAlgn="t"/>
            <a:r>
              <a:rPr lang="en-US" sz="1600" dirty="0">
                <a:solidFill>
                  <a:schemeClr val="bg1"/>
                </a:solidFill>
                <a:latin typeface="Arial" panose="020B0604020202020204" pitchFamily="34" charset="0"/>
                <a:cs typeface="Arial" panose="020B0604020202020204" pitchFamily="34" charset="0"/>
              </a:rPr>
              <a:t>Two varieties exist: the hairless dog, the main characteristic of which is the absence of a coat; and the coated variety, completely covered in hair over its entire body. The hairless variety also tends to possess an incomplete set of teeth. This is a genetic factor associated with its congenital alopecia.</a:t>
            </a:r>
            <a:endParaRPr lang="es-PE" sz="16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71698780"/>
      </p:ext>
    </p:extLst>
  </p:cSld>
  <p:clrMapOvr>
    <a:masterClrMapping/>
  </p:clrMapOvr>
  <p:transition spd="slow">
    <p:push dir="u"/>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DAD943E8-CF62-264E-9E24-D7D7914BADF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3175"/>
            <a:ext cx="12192000" cy="6832600"/>
          </a:xfrm>
          <a:prstGeom prst="rect">
            <a:avLst/>
          </a:prstGeom>
        </p:spPr>
      </p:pic>
      <p:sp>
        <p:nvSpPr>
          <p:cNvPr id="3" name="CuadroTexto 2">
            <a:extLst>
              <a:ext uri="{FF2B5EF4-FFF2-40B4-BE49-F238E27FC236}">
                <a16:creationId xmlns:a16="http://schemas.microsoft.com/office/drawing/2014/main" id="{A27932F1-2E2C-C240-8A14-452846A22E49}"/>
              </a:ext>
            </a:extLst>
          </p:cNvPr>
          <p:cNvSpPr txBox="1"/>
          <p:nvPr/>
        </p:nvSpPr>
        <p:spPr>
          <a:xfrm>
            <a:off x="3784923" y="804147"/>
            <a:ext cx="5501831" cy="461665"/>
          </a:xfrm>
          <a:prstGeom prst="rect">
            <a:avLst/>
          </a:prstGeom>
          <a:noFill/>
        </p:spPr>
        <p:txBody>
          <a:bodyPr wrap="square" rtlCol="0">
            <a:spAutoFit/>
          </a:bodyPr>
          <a:lstStyle/>
          <a:p>
            <a:r>
              <a:rPr lang="es-PE" sz="2400" b="1" dirty="0" err="1">
                <a:solidFill>
                  <a:srgbClr val="9D9154"/>
                </a:solidFill>
                <a:latin typeface="Arial" panose="020B0604020202020204" pitchFamily="34" charset="0"/>
                <a:cs typeface="Arial" panose="020B0604020202020204" pitchFamily="34" charset="0"/>
              </a:rPr>
              <a:t>Hindquarters</a:t>
            </a:r>
            <a:endParaRPr lang="es-PE" sz="2400" b="1" dirty="0">
              <a:solidFill>
                <a:srgbClr val="9D9154"/>
              </a:solidFill>
              <a:latin typeface="Arial" panose="020B0604020202020204" pitchFamily="34" charset="0"/>
              <a:cs typeface="Arial" panose="020B0604020202020204" pitchFamily="34" charset="0"/>
            </a:endParaRPr>
          </a:p>
        </p:txBody>
      </p:sp>
      <p:sp>
        <p:nvSpPr>
          <p:cNvPr id="5" name="CuadroTexto 4">
            <a:extLst>
              <a:ext uri="{FF2B5EF4-FFF2-40B4-BE49-F238E27FC236}">
                <a16:creationId xmlns:a16="http://schemas.microsoft.com/office/drawing/2014/main" id="{C31F64BE-368F-3A48-A512-2F4800BB6CA3}"/>
              </a:ext>
            </a:extLst>
          </p:cNvPr>
          <p:cNvSpPr txBox="1"/>
          <p:nvPr/>
        </p:nvSpPr>
        <p:spPr>
          <a:xfrm>
            <a:off x="3784923" y="1528171"/>
            <a:ext cx="7932515" cy="1323439"/>
          </a:xfrm>
          <a:prstGeom prst="rect">
            <a:avLst/>
          </a:prstGeom>
          <a:noFill/>
        </p:spPr>
        <p:txBody>
          <a:bodyPr wrap="square" rtlCol="0">
            <a:spAutoFit/>
          </a:bodyPr>
          <a:lstStyle/>
          <a:p>
            <a:pPr algn="just"/>
            <a:r>
              <a:rPr lang="en-US" sz="1600" dirty="0">
                <a:solidFill>
                  <a:schemeClr val="tx1">
                    <a:lumMod val="75000"/>
                    <a:lumOff val="25000"/>
                  </a:schemeClr>
                </a:solidFill>
                <a:latin typeface="Arial" panose="020B0604020202020204" pitchFamily="34" charset="0"/>
                <a:cs typeface="Arial" panose="020B0604020202020204" pitchFamily="34" charset="0"/>
              </a:rPr>
              <a:t>The muscles are rounded and elastic. The curve of the buttocks is well marked. The </a:t>
            </a:r>
            <a:r>
              <a:rPr lang="en-US" sz="1600" dirty="0" err="1">
                <a:solidFill>
                  <a:schemeClr val="tx1">
                    <a:lumMod val="75000"/>
                    <a:lumOff val="25000"/>
                  </a:schemeClr>
                </a:solidFill>
                <a:latin typeface="Arial" panose="020B0604020202020204" pitchFamily="34" charset="0"/>
                <a:cs typeface="Arial" panose="020B0604020202020204" pitchFamily="34" charset="0"/>
              </a:rPr>
              <a:t>coxo</a:t>
            </a:r>
            <a:r>
              <a:rPr lang="en-US" sz="1600" dirty="0">
                <a:solidFill>
                  <a:schemeClr val="tx1">
                    <a:lumMod val="75000"/>
                    <a:lumOff val="25000"/>
                  </a:schemeClr>
                </a:solidFill>
                <a:latin typeface="Arial" panose="020B0604020202020204" pitchFamily="34" charset="0"/>
                <a:cs typeface="Arial" panose="020B0604020202020204" pitchFamily="34" charset="0"/>
              </a:rPr>
              <a:t>-femoral angle varies between 120° and 130°. The </a:t>
            </a:r>
            <a:r>
              <a:rPr lang="en-US" sz="1600" dirty="0" err="1">
                <a:solidFill>
                  <a:schemeClr val="tx1">
                    <a:lumMod val="75000"/>
                    <a:lumOff val="25000"/>
                  </a:schemeClr>
                </a:solidFill>
                <a:latin typeface="Arial" panose="020B0604020202020204" pitchFamily="34" charset="0"/>
                <a:cs typeface="Arial" panose="020B0604020202020204" pitchFamily="34" charset="0"/>
              </a:rPr>
              <a:t>femoro</a:t>
            </a:r>
            <a:r>
              <a:rPr lang="en-US" sz="1600" dirty="0">
                <a:solidFill>
                  <a:schemeClr val="tx1">
                    <a:lumMod val="75000"/>
                    <a:lumOff val="25000"/>
                  </a:schemeClr>
                </a:solidFill>
                <a:latin typeface="Arial" panose="020B0604020202020204" pitchFamily="34" charset="0"/>
                <a:cs typeface="Arial" panose="020B0604020202020204" pitchFamily="34" charset="0"/>
              </a:rPr>
              <a:t>-tibial angle must be of 140°. Seen from behind the hindquarters must be upright.</a:t>
            </a:r>
          </a:p>
          <a:p>
            <a:pPr algn="just"/>
            <a:endParaRPr lang="fr-FR" sz="1600" dirty="0">
              <a:solidFill>
                <a:schemeClr val="tx1">
                  <a:lumMod val="75000"/>
                  <a:lumOff val="25000"/>
                </a:schemeClr>
              </a:solidFill>
              <a:latin typeface="Metric Bold" panose="020B0503030202060203" pitchFamily="34" charset="77"/>
            </a:endParaRPr>
          </a:p>
          <a:p>
            <a:r>
              <a:rPr lang="fr-FR" sz="1600" b="1" dirty="0">
                <a:solidFill>
                  <a:srgbClr val="9D9154"/>
                </a:solidFill>
                <a:latin typeface="Arial" panose="020B0604020202020204" pitchFamily="34" charset="0"/>
                <a:cs typeface="Arial" panose="020B0604020202020204" pitchFamily="34" charset="0"/>
              </a:rPr>
              <a:t>Hind </a:t>
            </a:r>
            <a:r>
              <a:rPr lang="fr-FR" sz="1600" b="1" dirty="0" err="1">
                <a:solidFill>
                  <a:srgbClr val="9D9154"/>
                </a:solidFill>
                <a:latin typeface="Arial" panose="020B0604020202020204" pitchFamily="34" charset="0"/>
                <a:cs typeface="Arial" panose="020B0604020202020204" pitchFamily="34" charset="0"/>
              </a:rPr>
              <a:t>feet</a:t>
            </a:r>
            <a:r>
              <a:rPr lang="fr-FR" sz="1600" b="1" dirty="0">
                <a:solidFill>
                  <a:srgbClr val="9D9154"/>
                </a:solidFill>
                <a:latin typeface="Arial" panose="020B0604020202020204" pitchFamily="34" charset="0"/>
                <a:cs typeface="Arial" panose="020B0604020202020204" pitchFamily="34" charset="0"/>
              </a:rPr>
              <a:t>: </a:t>
            </a:r>
            <a:r>
              <a:rPr lang="fr-FR" sz="1600" dirty="0" err="1">
                <a:solidFill>
                  <a:schemeClr val="tx1">
                    <a:lumMod val="75000"/>
                    <a:lumOff val="25000"/>
                  </a:schemeClr>
                </a:solidFill>
                <a:latin typeface="Arial" panose="020B0604020202020204" pitchFamily="34" charset="0"/>
                <a:cs typeface="Arial" panose="020B0604020202020204" pitchFamily="34" charset="0"/>
              </a:rPr>
              <a:t>Same</a:t>
            </a:r>
            <a:r>
              <a:rPr lang="fr-FR" sz="1600" dirty="0">
                <a:solidFill>
                  <a:schemeClr val="tx1">
                    <a:lumMod val="75000"/>
                    <a:lumOff val="25000"/>
                  </a:schemeClr>
                </a:solidFill>
                <a:latin typeface="Arial" panose="020B0604020202020204" pitchFamily="34" charset="0"/>
                <a:cs typeface="Arial" panose="020B0604020202020204" pitchFamily="34" charset="0"/>
              </a:rPr>
              <a:t> as </a:t>
            </a:r>
            <a:r>
              <a:rPr lang="fr-FR" sz="1600" dirty="0" err="1">
                <a:solidFill>
                  <a:schemeClr val="tx1">
                    <a:lumMod val="75000"/>
                    <a:lumOff val="25000"/>
                  </a:schemeClr>
                </a:solidFill>
                <a:latin typeface="Arial" panose="020B0604020202020204" pitchFamily="34" charset="0"/>
                <a:cs typeface="Arial" panose="020B0604020202020204" pitchFamily="34" charset="0"/>
              </a:rPr>
              <a:t>forefeet</a:t>
            </a:r>
            <a:r>
              <a:rPr lang="fr-FR" sz="1600" dirty="0">
                <a:solidFill>
                  <a:schemeClr val="tx1">
                    <a:lumMod val="75000"/>
                    <a:lumOff val="25000"/>
                  </a:schemeClr>
                </a:solidFill>
                <a:latin typeface="Arial" panose="020B0604020202020204" pitchFamily="34" charset="0"/>
                <a:cs typeface="Arial" panose="020B0604020202020204" pitchFamily="34" charset="0"/>
              </a:rPr>
              <a:t>. </a:t>
            </a:r>
            <a:endParaRPr lang="es-PE" sz="1600" dirty="0">
              <a:solidFill>
                <a:schemeClr val="tx1">
                  <a:lumMod val="75000"/>
                  <a:lumOff val="25000"/>
                </a:schemeClr>
              </a:solidFill>
              <a:latin typeface="Metric Bold" panose="020B0503030202060203" pitchFamily="34" charset="77"/>
            </a:endParaRPr>
          </a:p>
        </p:txBody>
      </p:sp>
      <p:sp>
        <p:nvSpPr>
          <p:cNvPr id="6" name="CuadroTexto 5">
            <a:extLst>
              <a:ext uri="{FF2B5EF4-FFF2-40B4-BE49-F238E27FC236}">
                <a16:creationId xmlns:a16="http://schemas.microsoft.com/office/drawing/2014/main" id="{3AAB044E-5F7E-4143-BD4A-DDC0CEA60293}"/>
              </a:ext>
            </a:extLst>
          </p:cNvPr>
          <p:cNvSpPr txBox="1"/>
          <p:nvPr/>
        </p:nvSpPr>
        <p:spPr>
          <a:xfrm>
            <a:off x="708187" y="980741"/>
            <a:ext cx="2571042" cy="461665"/>
          </a:xfrm>
          <a:prstGeom prst="rect">
            <a:avLst/>
          </a:prstGeom>
          <a:noFill/>
        </p:spPr>
        <p:txBody>
          <a:bodyPr wrap="square" rtlCol="0">
            <a:spAutoFit/>
          </a:bodyPr>
          <a:lstStyle/>
          <a:p>
            <a:r>
              <a:rPr lang="es-PE" sz="2400" b="1" dirty="0" err="1">
                <a:solidFill>
                  <a:schemeClr val="bg1"/>
                </a:solidFill>
                <a:latin typeface="Arial" panose="020B0604020202020204" pitchFamily="34" charset="0"/>
                <a:cs typeface="Arial" panose="020B0604020202020204" pitchFamily="34" charset="0"/>
              </a:rPr>
              <a:t>Limbs</a:t>
            </a:r>
            <a:endParaRPr lang="es-PE" sz="2400" b="1" dirty="0">
              <a:solidFill>
                <a:schemeClr val="bg1"/>
              </a:solidFill>
              <a:latin typeface="Arial" panose="020B0604020202020204" pitchFamily="34" charset="0"/>
              <a:cs typeface="Arial" panose="020B0604020202020204" pitchFamily="34" charset="0"/>
            </a:endParaRPr>
          </a:p>
        </p:txBody>
      </p:sp>
      <p:sp>
        <p:nvSpPr>
          <p:cNvPr id="7" name="CuadroTexto 6">
            <a:extLst>
              <a:ext uri="{FF2B5EF4-FFF2-40B4-BE49-F238E27FC236}">
                <a16:creationId xmlns:a16="http://schemas.microsoft.com/office/drawing/2014/main" id="{C18C2F51-3D0E-F64D-B493-AD6AFB312540}"/>
              </a:ext>
            </a:extLst>
          </p:cNvPr>
          <p:cNvSpPr txBox="1"/>
          <p:nvPr/>
        </p:nvSpPr>
        <p:spPr>
          <a:xfrm>
            <a:off x="918394" y="1596198"/>
            <a:ext cx="2024504" cy="646331"/>
          </a:xfrm>
          <a:prstGeom prst="rect">
            <a:avLst/>
          </a:prstGeom>
          <a:noFill/>
        </p:spPr>
        <p:txBody>
          <a:bodyPr wrap="square" rtlCol="0">
            <a:spAutoFit/>
          </a:bodyPr>
          <a:lstStyle/>
          <a:p>
            <a:r>
              <a:rPr lang="es-PE" sz="3600" b="1" dirty="0">
                <a:solidFill>
                  <a:schemeClr val="bg1"/>
                </a:solidFill>
                <a:latin typeface="Arial" panose="020B0604020202020204" pitchFamily="34" charset="0"/>
                <a:cs typeface="Arial" panose="020B0604020202020204" pitchFamily="34" charset="0"/>
              </a:rPr>
              <a:t>02.</a:t>
            </a:r>
          </a:p>
        </p:txBody>
      </p:sp>
      <p:sp>
        <p:nvSpPr>
          <p:cNvPr id="11" name="CuadroTexto 10">
            <a:extLst>
              <a:ext uri="{FF2B5EF4-FFF2-40B4-BE49-F238E27FC236}">
                <a16:creationId xmlns:a16="http://schemas.microsoft.com/office/drawing/2014/main" id="{02416858-3637-0C4C-A0B1-0626EE170EED}"/>
              </a:ext>
            </a:extLst>
          </p:cNvPr>
          <p:cNvSpPr txBox="1"/>
          <p:nvPr/>
        </p:nvSpPr>
        <p:spPr>
          <a:xfrm>
            <a:off x="4652607" y="3579618"/>
            <a:ext cx="455574" cy="307777"/>
          </a:xfrm>
          <a:prstGeom prst="rect">
            <a:avLst/>
          </a:prstGeom>
          <a:noFill/>
        </p:spPr>
        <p:txBody>
          <a:bodyPr wrap="none" rtlCol="0">
            <a:spAutoFit/>
          </a:bodyPr>
          <a:lstStyle/>
          <a:p>
            <a:r>
              <a:rPr lang="es-PE" sz="1400" b="1" dirty="0">
                <a:latin typeface="Arial" panose="020B0604020202020204" pitchFamily="34" charset="0"/>
                <a:cs typeface="Arial" panose="020B0604020202020204" pitchFamily="34" charset="0"/>
              </a:rPr>
              <a:t>40°</a:t>
            </a:r>
          </a:p>
        </p:txBody>
      </p:sp>
      <p:sp>
        <p:nvSpPr>
          <p:cNvPr id="12" name="CuadroTexto 11">
            <a:extLst>
              <a:ext uri="{FF2B5EF4-FFF2-40B4-BE49-F238E27FC236}">
                <a16:creationId xmlns:a16="http://schemas.microsoft.com/office/drawing/2014/main" id="{E0E2CA67-60FD-6949-BC40-7749D4051C95}"/>
              </a:ext>
            </a:extLst>
          </p:cNvPr>
          <p:cNvSpPr txBox="1"/>
          <p:nvPr/>
        </p:nvSpPr>
        <p:spPr>
          <a:xfrm>
            <a:off x="7013810" y="3588444"/>
            <a:ext cx="455574" cy="307777"/>
          </a:xfrm>
          <a:prstGeom prst="rect">
            <a:avLst/>
          </a:prstGeom>
          <a:noFill/>
        </p:spPr>
        <p:txBody>
          <a:bodyPr wrap="none" rtlCol="0">
            <a:spAutoFit/>
          </a:bodyPr>
          <a:lstStyle/>
          <a:p>
            <a:r>
              <a:rPr lang="es-PE" sz="1400" b="1" dirty="0">
                <a:latin typeface="Arial" panose="020B0604020202020204" pitchFamily="34" charset="0"/>
                <a:cs typeface="Arial" panose="020B0604020202020204" pitchFamily="34" charset="0"/>
              </a:rPr>
              <a:t>50°</a:t>
            </a:r>
          </a:p>
        </p:txBody>
      </p:sp>
      <p:sp>
        <p:nvSpPr>
          <p:cNvPr id="14" name="CuadroTexto 13">
            <a:extLst>
              <a:ext uri="{FF2B5EF4-FFF2-40B4-BE49-F238E27FC236}">
                <a16:creationId xmlns:a16="http://schemas.microsoft.com/office/drawing/2014/main" id="{61DF91EC-FE8E-A74A-A9BA-6DC03E3A8704}"/>
              </a:ext>
            </a:extLst>
          </p:cNvPr>
          <p:cNvSpPr txBox="1"/>
          <p:nvPr/>
        </p:nvSpPr>
        <p:spPr>
          <a:xfrm>
            <a:off x="7813691" y="3579618"/>
            <a:ext cx="455574" cy="307777"/>
          </a:xfrm>
          <a:prstGeom prst="rect">
            <a:avLst/>
          </a:prstGeom>
          <a:noFill/>
        </p:spPr>
        <p:txBody>
          <a:bodyPr wrap="none" rtlCol="0">
            <a:spAutoFit/>
          </a:bodyPr>
          <a:lstStyle/>
          <a:p>
            <a:r>
              <a:rPr lang="es-PE" sz="1400" b="1" dirty="0">
                <a:latin typeface="Arial" panose="020B0604020202020204" pitchFamily="34" charset="0"/>
                <a:cs typeface="Arial" panose="020B0604020202020204" pitchFamily="34" charset="0"/>
              </a:rPr>
              <a:t>30°</a:t>
            </a:r>
          </a:p>
        </p:txBody>
      </p:sp>
      <p:sp>
        <p:nvSpPr>
          <p:cNvPr id="16" name="CuadroTexto 15">
            <a:extLst>
              <a:ext uri="{FF2B5EF4-FFF2-40B4-BE49-F238E27FC236}">
                <a16:creationId xmlns:a16="http://schemas.microsoft.com/office/drawing/2014/main" id="{6D061363-0818-D84D-A58F-5DB017E3F7ED}"/>
              </a:ext>
            </a:extLst>
          </p:cNvPr>
          <p:cNvSpPr txBox="1"/>
          <p:nvPr/>
        </p:nvSpPr>
        <p:spPr>
          <a:xfrm>
            <a:off x="8455235" y="3576869"/>
            <a:ext cx="455574" cy="307777"/>
          </a:xfrm>
          <a:prstGeom prst="rect">
            <a:avLst/>
          </a:prstGeom>
          <a:noFill/>
        </p:spPr>
        <p:txBody>
          <a:bodyPr wrap="none" rtlCol="0">
            <a:spAutoFit/>
          </a:bodyPr>
          <a:lstStyle/>
          <a:p>
            <a:r>
              <a:rPr lang="es-PE" sz="1400" b="1" dirty="0">
                <a:latin typeface="Arial" panose="020B0604020202020204" pitchFamily="34" charset="0"/>
                <a:cs typeface="Arial" panose="020B0604020202020204" pitchFamily="34" charset="0"/>
              </a:rPr>
              <a:t>25°</a:t>
            </a:r>
          </a:p>
        </p:txBody>
      </p:sp>
      <p:sp>
        <p:nvSpPr>
          <p:cNvPr id="17" name="CuadroTexto 16">
            <a:extLst>
              <a:ext uri="{FF2B5EF4-FFF2-40B4-BE49-F238E27FC236}">
                <a16:creationId xmlns:a16="http://schemas.microsoft.com/office/drawing/2014/main" id="{FF2AC097-2E5C-D849-8667-1CA3568A33EF}"/>
              </a:ext>
            </a:extLst>
          </p:cNvPr>
          <p:cNvSpPr txBox="1"/>
          <p:nvPr/>
        </p:nvSpPr>
        <p:spPr>
          <a:xfrm>
            <a:off x="9446418" y="3576868"/>
            <a:ext cx="455574" cy="307777"/>
          </a:xfrm>
          <a:prstGeom prst="rect">
            <a:avLst/>
          </a:prstGeom>
          <a:noFill/>
        </p:spPr>
        <p:txBody>
          <a:bodyPr wrap="none" rtlCol="0">
            <a:spAutoFit/>
          </a:bodyPr>
          <a:lstStyle/>
          <a:p>
            <a:r>
              <a:rPr lang="es-PE" sz="1400" b="1" dirty="0">
                <a:latin typeface="Arial" panose="020B0604020202020204" pitchFamily="34" charset="0"/>
                <a:cs typeface="Arial" panose="020B0604020202020204" pitchFamily="34" charset="0"/>
              </a:rPr>
              <a:t>20°</a:t>
            </a:r>
          </a:p>
        </p:txBody>
      </p:sp>
      <p:sp>
        <p:nvSpPr>
          <p:cNvPr id="19" name="Rectángulo redondeado 18">
            <a:extLst>
              <a:ext uri="{FF2B5EF4-FFF2-40B4-BE49-F238E27FC236}">
                <a16:creationId xmlns:a16="http://schemas.microsoft.com/office/drawing/2014/main" id="{B47663AF-C939-B34F-9ADD-6A389B30C838}"/>
              </a:ext>
            </a:extLst>
          </p:cNvPr>
          <p:cNvSpPr/>
          <p:nvPr/>
        </p:nvSpPr>
        <p:spPr>
          <a:xfrm>
            <a:off x="3905574" y="2975884"/>
            <a:ext cx="2512477" cy="523220"/>
          </a:xfrm>
          <a:prstGeom prst="roundRect">
            <a:avLst/>
          </a:prstGeom>
          <a:solidFill>
            <a:srgbClr val="9C9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solidFill>
                <a:sysClr val="windowText" lastClr="000000"/>
              </a:solidFill>
            </a:endParaRPr>
          </a:p>
        </p:txBody>
      </p:sp>
      <p:sp>
        <p:nvSpPr>
          <p:cNvPr id="20" name="CuadroTexto 19">
            <a:extLst>
              <a:ext uri="{FF2B5EF4-FFF2-40B4-BE49-F238E27FC236}">
                <a16:creationId xmlns:a16="http://schemas.microsoft.com/office/drawing/2014/main" id="{32BEC777-33F0-6542-9A2E-290290251839}"/>
              </a:ext>
            </a:extLst>
          </p:cNvPr>
          <p:cNvSpPr txBox="1"/>
          <p:nvPr/>
        </p:nvSpPr>
        <p:spPr>
          <a:xfrm>
            <a:off x="3965958" y="2990600"/>
            <a:ext cx="2391707" cy="523220"/>
          </a:xfrm>
          <a:prstGeom prst="rect">
            <a:avLst/>
          </a:prstGeom>
          <a:noFill/>
        </p:spPr>
        <p:txBody>
          <a:bodyPr wrap="square" rtlCol="0">
            <a:spAutoFit/>
          </a:bodyPr>
          <a:lstStyle/>
          <a:p>
            <a:pPr algn="ctr"/>
            <a:r>
              <a:rPr lang="es-PE" sz="1400" dirty="0">
                <a:solidFill>
                  <a:schemeClr val="bg1"/>
                </a:solidFill>
                <a:latin typeface="Arial" panose="020B0604020202020204" pitchFamily="34" charset="0"/>
                <a:cs typeface="Arial" panose="020B0604020202020204" pitchFamily="34" charset="0"/>
              </a:rPr>
              <a:t>CORRECT COXO-FEMORAL ANGLE</a:t>
            </a:r>
          </a:p>
        </p:txBody>
      </p:sp>
      <p:sp>
        <p:nvSpPr>
          <p:cNvPr id="21" name="Rectángulo redondeado 20">
            <a:extLst>
              <a:ext uri="{FF2B5EF4-FFF2-40B4-BE49-F238E27FC236}">
                <a16:creationId xmlns:a16="http://schemas.microsoft.com/office/drawing/2014/main" id="{17573908-AF11-364D-848B-0CAE136DD703}"/>
              </a:ext>
            </a:extLst>
          </p:cNvPr>
          <p:cNvSpPr/>
          <p:nvPr/>
        </p:nvSpPr>
        <p:spPr>
          <a:xfrm>
            <a:off x="7013810" y="2975884"/>
            <a:ext cx="3941737" cy="523220"/>
          </a:xfrm>
          <a:prstGeom prst="roundRect">
            <a:avLst/>
          </a:prstGeom>
          <a:solidFill>
            <a:srgbClr val="9C9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solidFill>
                <a:sysClr val="windowText" lastClr="000000"/>
              </a:solidFill>
            </a:endParaRPr>
          </a:p>
        </p:txBody>
      </p:sp>
      <p:sp>
        <p:nvSpPr>
          <p:cNvPr id="22" name="CuadroTexto 21">
            <a:extLst>
              <a:ext uri="{FF2B5EF4-FFF2-40B4-BE49-F238E27FC236}">
                <a16:creationId xmlns:a16="http://schemas.microsoft.com/office/drawing/2014/main" id="{51C70C51-902B-8D4F-9065-59A20E827980}"/>
              </a:ext>
            </a:extLst>
          </p:cNvPr>
          <p:cNvSpPr txBox="1"/>
          <p:nvPr/>
        </p:nvSpPr>
        <p:spPr>
          <a:xfrm>
            <a:off x="7691469" y="2975884"/>
            <a:ext cx="2588203" cy="523220"/>
          </a:xfrm>
          <a:prstGeom prst="rect">
            <a:avLst/>
          </a:prstGeom>
          <a:noFill/>
        </p:spPr>
        <p:txBody>
          <a:bodyPr wrap="square" rtlCol="0">
            <a:spAutoFit/>
          </a:bodyPr>
          <a:lstStyle/>
          <a:p>
            <a:pPr algn="ctr"/>
            <a:r>
              <a:rPr lang="es-PE" sz="1400" dirty="0">
                <a:solidFill>
                  <a:schemeClr val="bg1"/>
                </a:solidFill>
                <a:latin typeface="Arial" panose="020B0604020202020204" pitchFamily="34" charset="0"/>
                <a:cs typeface="Arial" panose="020B0604020202020204" pitchFamily="34" charset="0"/>
              </a:rPr>
              <a:t>INCORRECT COXO-FEMORAL ANGLE</a:t>
            </a:r>
          </a:p>
        </p:txBody>
      </p:sp>
      <p:cxnSp>
        <p:nvCxnSpPr>
          <p:cNvPr id="23" name="Conector recto 22">
            <a:extLst>
              <a:ext uri="{FF2B5EF4-FFF2-40B4-BE49-F238E27FC236}">
                <a16:creationId xmlns:a16="http://schemas.microsoft.com/office/drawing/2014/main" id="{C939EDE5-881B-ED4F-A121-BBF2771AC238}"/>
              </a:ext>
            </a:extLst>
          </p:cNvPr>
          <p:cNvCxnSpPr>
            <a:cxnSpLocks/>
          </p:cNvCxnSpPr>
          <p:nvPr/>
        </p:nvCxnSpPr>
        <p:spPr>
          <a:xfrm>
            <a:off x="808535" y="1596198"/>
            <a:ext cx="0" cy="3577412"/>
          </a:xfrm>
          <a:prstGeom prst="line">
            <a:avLst/>
          </a:prstGeom>
          <a:ln w="34925">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CuadroTexto 17">
            <a:extLst>
              <a:ext uri="{FF2B5EF4-FFF2-40B4-BE49-F238E27FC236}">
                <a16:creationId xmlns:a16="http://schemas.microsoft.com/office/drawing/2014/main" id="{F123D352-F652-4C7B-A6B9-5AA568E821B5}"/>
              </a:ext>
            </a:extLst>
          </p:cNvPr>
          <p:cNvSpPr txBox="1"/>
          <p:nvPr/>
        </p:nvSpPr>
        <p:spPr>
          <a:xfrm>
            <a:off x="3774548" y="3512106"/>
            <a:ext cx="912863" cy="400110"/>
          </a:xfrm>
          <a:prstGeom prst="rect">
            <a:avLst/>
          </a:prstGeom>
          <a:noFill/>
        </p:spPr>
        <p:txBody>
          <a:bodyPr wrap="square" rtlCol="0">
            <a:spAutoFit/>
          </a:bodyPr>
          <a:lstStyle/>
          <a:p>
            <a:r>
              <a:rPr lang="es-PE" sz="1000" dirty="0"/>
              <a:t>CROUP INCLINATION:</a:t>
            </a:r>
          </a:p>
        </p:txBody>
      </p:sp>
    </p:spTree>
    <p:extLst>
      <p:ext uri="{BB962C8B-B14F-4D97-AF65-F5344CB8AC3E}">
        <p14:creationId xmlns:p14="http://schemas.microsoft.com/office/powerpoint/2010/main" val="2292584315"/>
      </p:ext>
    </p:extLst>
  </p:cSld>
  <p:clrMapOvr>
    <a:masterClrMapping/>
  </p:clrMapOvr>
  <p:transition spd="slow">
    <p:push dir="u"/>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80B14AD1-3D7D-4A8D-8D2E-9E4C8A092F0B}"/>
              </a:ext>
            </a:extLst>
          </p:cNvPr>
          <p:cNvPicPr>
            <a:picLocks noChangeAspect="1"/>
          </p:cNvPicPr>
          <p:nvPr/>
        </p:nvPicPr>
        <p:blipFill>
          <a:blip r:embed="rId2"/>
          <a:stretch>
            <a:fillRect/>
          </a:stretch>
        </p:blipFill>
        <p:spPr>
          <a:xfrm>
            <a:off x="0" y="0"/>
            <a:ext cx="12192000" cy="6857999"/>
          </a:xfrm>
          <a:prstGeom prst="rect">
            <a:avLst/>
          </a:prstGeom>
        </p:spPr>
      </p:pic>
      <p:sp>
        <p:nvSpPr>
          <p:cNvPr id="3" name="CuadroTexto 2">
            <a:extLst>
              <a:ext uri="{FF2B5EF4-FFF2-40B4-BE49-F238E27FC236}">
                <a16:creationId xmlns:a16="http://schemas.microsoft.com/office/drawing/2014/main" id="{5736AF6B-9136-A747-BD73-F9A7CB5AE7B8}"/>
              </a:ext>
            </a:extLst>
          </p:cNvPr>
          <p:cNvSpPr txBox="1"/>
          <p:nvPr/>
        </p:nvSpPr>
        <p:spPr>
          <a:xfrm>
            <a:off x="486138" y="630524"/>
            <a:ext cx="5501831" cy="523220"/>
          </a:xfrm>
          <a:prstGeom prst="rect">
            <a:avLst/>
          </a:prstGeom>
          <a:noFill/>
        </p:spPr>
        <p:txBody>
          <a:bodyPr wrap="square" rtlCol="0">
            <a:spAutoFit/>
          </a:bodyPr>
          <a:lstStyle/>
          <a:p>
            <a:r>
              <a:rPr lang="es-PE" sz="2800" b="1" dirty="0" err="1">
                <a:solidFill>
                  <a:schemeClr val="bg1"/>
                </a:solidFill>
                <a:latin typeface="Arial" panose="020B0604020202020204" pitchFamily="34" charset="0"/>
                <a:cs typeface="Arial" panose="020B0604020202020204" pitchFamily="34" charset="0"/>
              </a:rPr>
              <a:t>Gait</a:t>
            </a:r>
            <a:r>
              <a:rPr lang="es-PE" sz="2800" b="1" dirty="0">
                <a:solidFill>
                  <a:schemeClr val="bg1"/>
                </a:solidFill>
                <a:latin typeface="Arial" panose="020B0604020202020204" pitchFamily="34" charset="0"/>
                <a:cs typeface="Arial" panose="020B0604020202020204" pitchFamily="34" charset="0"/>
              </a:rPr>
              <a:t> / </a:t>
            </a:r>
            <a:r>
              <a:rPr lang="es-PE" sz="2800" b="1" dirty="0" err="1">
                <a:solidFill>
                  <a:schemeClr val="bg1"/>
                </a:solidFill>
                <a:latin typeface="Arial" panose="020B0604020202020204" pitchFamily="34" charset="0"/>
                <a:cs typeface="Arial" panose="020B0604020202020204" pitchFamily="34" charset="0"/>
              </a:rPr>
              <a:t>Movement</a:t>
            </a:r>
            <a:endParaRPr lang="es-PE" sz="2800" b="1" dirty="0">
              <a:solidFill>
                <a:schemeClr val="bg1"/>
              </a:solidFill>
              <a:latin typeface="Arial" panose="020B0604020202020204" pitchFamily="34" charset="0"/>
              <a:cs typeface="Arial" panose="020B0604020202020204" pitchFamily="34" charset="0"/>
            </a:endParaRPr>
          </a:p>
        </p:txBody>
      </p:sp>
      <p:sp>
        <p:nvSpPr>
          <p:cNvPr id="5" name="CuadroTexto 4">
            <a:extLst>
              <a:ext uri="{FF2B5EF4-FFF2-40B4-BE49-F238E27FC236}">
                <a16:creationId xmlns:a16="http://schemas.microsoft.com/office/drawing/2014/main" id="{81CDB3B1-7C01-124D-87A2-B3C45EB155FB}"/>
              </a:ext>
            </a:extLst>
          </p:cNvPr>
          <p:cNvSpPr txBox="1"/>
          <p:nvPr/>
        </p:nvSpPr>
        <p:spPr>
          <a:xfrm>
            <a:off x="659758" y="1467998"/>
            <a:ext cx="4109012" cy="2308324"/>
          </a:xfrm>
          <a:prstGeom prst="rect">
            <a:avLst/>
          </a:prstGeom>
          <a:noFill/>
        </p:spPr>
        <p:txBody>
          <a:bodyPr wrap="square" rtlCol="0">
            <a:spAutoFit/>
          </a:bodyPr>
          <a:lstStyle/>
          <a:p>
            <a:pPr algn="just"/>
            <a:r>
              <a:rPr lang="en-US" sz="1600" dirty="0">
                <a:solidFill>
                  <a:schemeClr val="bg1"/>
                </a:solidFill>
                <a:latin typeface="Arial" panose="020B0604020202020204" pitchFamily="34" charset="0"/>
                <a:cs typeface="Arial" panose="020B0604020202020204" pitchFamily="34" charset="0"/>
              </a:rPr>
              <a:t>Due to the angulations defined at the description of the limbs, some of these dogs move with shorter steps but faster and at the same time quite soft and flexible. </a:t>
            </a:r>
          </a:p>
          <a:p>
            <a:pPr algn="just"/>
            <a:endParaRPr lang="en-US" sz="1600" dirty="0">
              <a:solidFill>
                <a:schemeClr val="bg1"/>
              </a:solidFill>
              <a:latin typeface="Arial" panose="020B0604020202020204" pitchFamily="34" charset="0"/>
              <a:cs typeface="Arial" panose="020B0604020202020204" pitchFamily="34" charset="0"/>
            </a:endParaRPr>
          </a:p>
          <a:p>
            <a:pPr algn="just"/>
            <a:r>
              <a:rPr lang="en-US" sz="1600" dirty="0">
                <a:solidFill>
                  <a:schemeClr val="bg1"/>
                </a:solidFill>
                <a:latin typeface="Arial" panose="020B0604020202020204" pitchFamily="34" charset="0"/>
                <a:cs typeface="Arial" panose="020B0604020202020204" pitchFamily="34" charset="0"/>
              </a:rPr>
              <a:t>The limbs, seen from front or behind must move in a single line (i.e. single tracking). </a:t>
            </a:r>
            <a:endParaRPr lang="fr-FR" sz="1600" dirty="0">
              <a:solidFill>
                <a:schemeClr val="bg1"/>
              </a:solidFill>
              <a:latin typeface="Arial" panose="020B0604020202020204" pitchFamily="34" charset="0"/>
              <a:cs typeface="Arial" panose="020B0604020202020204" pitchFamily="34" charset="0"/>
            </a:endParaRPr>
          </a:p>
          <a:p>
            <a:endParaRPr lang="es-PE" sz="1600" dirty="0">
              <a:solidFill>
                <a:schemeClr val="bg1"/>
              </a:solidFill>
              <a:latin typeface="Metric Bold" panose="020B0503030202060203" pitchFamily="34" charset="77"/>
            </a:endParaRPr>
          </a:p>
          <a:p>
            <a:endParaRPr lang="es-PE" sz="1600" dirty="0">
              <a:solidFill>
                <a:schemeClr val="bg1"/>
              </a:solidFill>
              <a:latin typeface="Metric Bold" panose="020B0503030202060203" pitchFamily="34" charset="77"/>
            </a:endParaRPr>
          </a:p>
        </p:txBody>
      </p:sp>
      <p:cxnSp>
        <p:nvCxnSpPr>
          <p:cNvPr id="15" name="Conector recto 14">
            <a:extLst>
              <a:ext uri="{FF2B5EF4-FFF2-40B4-BE49-F238E27FC236}">
                <a16:creationId xmlns:a16="http://schemas.microsoft.com/office/drawing/2014/main" id="{B945846C-B3A0-4449-AF40-1BBDAA59A0E6}"/>
              </a:ext>
            </a:extLst>
          </p:cNvPr>
          <p:cNvCxnSpPr>
            <a:cxnSpLocks/>
          </p:cNvCxnSpPr>
          <p:nvPr/>
        </p:nvCxnSpPr>
        <p:spPr>
          <a:xfrm flipH="1">
            <a:off x="5486401" y="3081952"/>
            <a:ext cx="4800599" cy="0"/>
          </a:xfrm>
          <a:prstGeom prst="line">
            <a:avLst/>
          </a:prstGeom>
          <a:ln w="19050">
            <a:solidFill>
              <a:srgbClr val="0009FF"/>
            </a:solidFill>
            <a:prstDash val="dash"/>
          </a:ln>
        </p:spPr>
        <p:style>
          <a:lnRef idx="1">
            <a:schemeClr val="accent1"/>
          </a:lnRef>
          <a:fillRef idx="0">
            <a:schemeClr val="accent1"/>
          </a:fillRef>
          <a:effectRef idx="0">
            <a:schemeClr val="accent1"/>
          </a:effectRef>
          <a:fontRef idx="minor">
            <a:schemeClr val="tx1"/>
          </a:fontRef>
        </p:style>
      </p:cxnSp>
      <p:cxnSp>
        <p:nvCxnSpPr>
          <p:cNvPr id="16" name="Conector recto 15">
            <a:extLst>
              <a:ext uri="{FF2B5EF4-FFF2-40B4-BE49-F238E27FC236}">
                <a16:creationId xmlns:a16="http://schemas.microsoft.com/office/drawing/2014/main" id="{99CB9598-C12A-4D3B-80F6-D6D4A09A28B0}"/>
              </a:ext>
            </a:extLst>
          </p:cNvPr>
          <p:cNvCxnSpPr>
            <a:cxnSpLocks/>
          </p:cNvCxnSpPr>
          <p:nvPr/>
        </p:nvCxnSpPr>
        <p:spPr>
          <a:xfrm flipH="1">
            <a:off x="5694763" y="1094126"/>
            <a:ext cx="2291328" cy="1987827"/>
          </a:xfrm>
          <a:prstGeom prst="line">
            <a:avLst/>
          </a:prstGeom>
          <a:ln w="19050">
            <a:solidFill>
              <a:srgbClr val="0009FF"/>
            </a:solidFill>
            <a:prstDash val="dash"/>
          </a:ln>
        </p:spPr>
        <p:style>
          <a:lnRef idx="1">
            <a:schemeClr val="accent1"/>
          </a:lnRef>
          <a:fillRef idx="0">
            <a:schemeClr val="accent1"/>
          </a:fillRef>
          <a:effectRef idx="0">
            <a:schemeClr val="accent1"/>
          </a:effectRef>
          <a:fontRef idx="minor">
            <a:schemeClr val="tx1"/>
          </a:fontRef>
        </p:style>
      </p:cxnSp>
      <p:cxnSp>
        <p:nvCxnSpPr>
          <p:cNvPr id="17" name="Conector recto 16">
            <a:extLst>
              <a:ext uri="{FF2B5EF4-FFF2-40B4-BE49-F238E27FC236}">
                <a16:creationId xmlns:a16="http://schemas.microsoft.com/office/drawing/2014/main" id="{80EA915F-A691-4ED1-B273-6F3DA34FC485}"/>
              </a:ext>
            </a:extLst>
          </p:cNvPr>
          <p:cNvCxnSpPr>
            <a:cxnSpLocks/>
          </p:cNvCxnSpPr>
          <p:nvPr/>
        </p:nvCxnSpPr>
        <p:spPr>
          <a:xfrm>
            <a:off x="7986091" y="1094126"/>
            <a:ext cx="2092187" cy="1987827"/>
          </a:xfrm>
          <a:prstGeom prst="line">
            <a:avLst/>
          </a:prstGeom>
          <a:ln w="19050">
            <a:solidFill>
              <a:srgbClr val="0009FF"/>
            </a:solidFill>
            <a:prstDash val="dash"/>
          </a:ln>
        </p:spPr>
        <p:style>
          <a:lnRef idx="1">
            <a:schemeClr val="accent1"/>
          </a:lnRef>
          <a:fillRef idx="0">
            <a:schemeClr val="accent1"/>
          </a:fillRef>
          <a:effectRef idx="0">
            <a:schemeClr val="accent1"/>
          </a:effectRef>
          <a:fontRef idx="minor">
            <a:schemeClr val="tx1"/>
          </a:fontRef>
        </p:style>
      </p:cxnSp>
      <p:cxnSp>
        <p:nvCxnSpPr>
          <p:cNvPr id="18" name="Conector recto 17">
            <a:extLst>
              <a:ext uri="{FF2B5EF4-FFF2-40B4-BE49-F238E27FC236}">
                <a16:creationId xmlns:a16="http://schemas.microsoft.com/office/drawing/2014/main" id="{43B04E2C-84F4-45FB-96F1-517EFED652A1}"/>
              </a:ext>
            </a:extLst>
          </p:cNvPr>
          <p:cNvCxnSpPr/>
          <p:nvPr/>
        </p:nvCxnSpPr>
        <p:spPr>
          <a:xfrm>
            <a:off x="6942482" y="1620900"/>
            <a:ext cx="2087218" cy="0"/>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21" name="Conector recto 20">
            <a:extLst>
              <a:ext uri="{FF2B5EF4-FFF2-40B4-BE49-F238E27FC236}">
                <a16:creationId xmlns:a16="http://schemas.microsoft.com/office/drawing/2014/main" id="{313AFCF2-B1E4-4359-A8F7-79FEBF98770E}"/>
              </a:ext>
            </a:extLst>
          </p:cNvPr>
          <p:cNvCxnSpPr>
            <a:cxnSpLocks/>
          </p:cNvCxnSpPr>
          <p:nvPr/>
        </p:nvCxnSpPr>
        <p:spPr>
          <a:xfrm flipH="1" flipV="1">
            <a:off x="7986091" y="1094126"/>
            <a:ext cx="24848" cy="1987826"/>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22" name="Conector recto 21">
            <a:extLst>
              <a:ext uri="{FF2B5EF4-FFF2-40B4-BE49-F238E27FC236}">
                <a16:creationId xmlns:a16="http://schemas.microsoft.com/office/drawing/2014/main" id="{4CB920B7-3EFD-4287-A86D-6B913CA8F7BC}"/>
              </a:ext>
            </a:extLst>
          </p:cNvPr>
          <p:cNvCxnSpPr>
            <a:cxnSpLocks/>
          </p:cNvCxnSpPr>
          <p:nvPr/>
        </p:nvCxnSpPr>
        <p:spPr>
          <a:xfrm flipV="1">
            <a:off x="9029700" y="1511568"/>
            <a:ext cx="0" cy="218662"/>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Conector recto 23">
            <a:extLst>
              <a:ext uri="{FF2B5EF4-FFF2-40B4-BE49-F238E27FC236}">
                <a16:creationId xmlns:a16="http://schemas.microsoft.com/office/drawing/2014/main" id="{026B7030-68E8-44CE-8A72-8BE556F8D261}"/>
              </a:ext>
            </a:extLst>
          </p:cNvPr>
          <p:cNvCxnSpPr>
            <a:cxnSpLocks/>
          </p:cNvCxnSpPr>
          <p:nvPr/>
        </p:nvCxnSpPr>
        <p:spPr>
          <a:xfrm flipV="1">
            <a:off x="6932543" y="1511568"/>
            <a:ext cx="0" cy="218662"/>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Conector recto 24">
            <a:extLst>
              <a:ext uri="{FF2B5EF4-FFF2-40B4-BE49-F238E27FC236}">
                <a16:creationId xmlns:a16="http://schemas.microsoft.com/office/drawing/2014/main" id="{940B66C8-6522-43D4-8B91-C56E13FA02EE}"/>
              </a:ext>
            </a:extLst>
          </p:cNvPr>
          <p:cNvCxnSpPr>
            <a:cxnSpLocks/>
          </p:cNvCxnSpPr>
          <p:nvPr/>
        </p:nvCxnSpPr>
        <p:spPr>
          <a:xfrm flipH="1">
            <a:off x="6840427" y="6655357"/>
            <a:ext cx="5218781" cy="0"/>
          </a:xfrm>
          <a:prstGeom prst="line">
            <a:avLst/>
          </a:prstGeom>
          <a:ln w="19050">
            <a:solidFill>
              <a:srgbClr val="0009FF"/>
            </a:solidFill>
            <a:prstDash val="dash"/>
          </a:ln>
        </p:spPr>
        <p:style>
          <a:lnRef idx="1">
            <a:schemeClr val="accent1"/>
          </a:lnRef>
          <a:fillRef idx="0">
            <a:schemeClr val="accent1"/>
          </a:fillRef>
          <a:effectRef idx="0">
            <a:schemeClr val="accent1"/>
          </a:effectRef>
          <a:fontRef idx="minor">
            <a:schemeClr val="tx1"/>
          </a:fontRef>
        </p:style>
      </p:cxnSp>
      <p:cxnSp>
        <p:nvCxnSpPr>
          <p:cNvPr id="27" name="Conector recto 26">
            <a:extLst>
              <a:ext uri="{FF2B5EF4-FFF2-40B4-BE49-F238E27FC236}">
                <a16:creationId xmlns:a16="http://schemas.microsoft.com/office/drawing/2014/main" id="{4D307230-8C77-41D9-832A-8F17E25DF7D5}"/>
              </a:ext>
            </a:extLst>
          </p:cNvPr>
          <p:cNvCxnSpPr>
            <a:cxnSpLocks/>
          </p:cNvCxnSpPr>
          <p:nvPr/>
        </p:nvCxnSpPr>
        <p:spPr>
          <a:xfrm flipH="1">
            <a:off x="6932544" y="4641574"/>
            <a:ext cx="2504463" cy="2013783"/>
          </a:xfrm>
          <a:prstGeom prst="line">
            <a:avLst/>
          </a:prstGeom>
          <a:ln w="19050">
            <a:solidFill>
              <a:srgbClr val="0009FF"/>
            </a:solidFill>
            <a:prstDash val="dash"/>
          </a:ln>
        </p:spPr>
        <p:style>
          <a:lnRef idx="1">
            <a:schemeClr val="accent1"/>
          </a:lnRef>
          <a:fillRef idx="0">
            <a:schemeClr val="accent1"/>
          </a:fillRef>
          <a:effectRef idx="0">
            <a:schemeClr val="accent1"/>
          </a:effectRef>
          <a:fontRef idx="minor">
            <a:schemeClr val="tx1"/>
          </a:fontRef>
        </p:style>
      </p:cxnSp>
      <p:cxnSp>
        <p:nvCxnSpPr>
          <p:cNvPr id="28" name="Conector recto 27">
            <a:extLst>
              <a:ext uri="{FF2B5EF4-FFF2-40B4-BE49-F238E27FC236}">
                <a16:creationId xmlns:a16="http://schemas.microsoft.com/office/drawing/2014/main" id="{F220EBB9-1BE7-4A82-A800-7E07B57CCD68}"/>
              </a:ext>
            </a:extLst>
          </p:cNvPr>
          <p:cNvCxnSpPr>
            <a:cxnSpLocks/>
          </p:cNvCxnSpPr>
          <p:nvPr/>
        </p:nvCxnSpPr>
        <p:spPr>
          <a:xfrm>
            <a:off x="9437007" y="4641574"/>
            <a:ext cx="2622201" cy="2013783"/>
          </a:xfrm>
          <a:prstGeom prst="line">
            <a:avLst/>
          </a:prstGeom>
          <a:ln w="19050">
            <a:solidFill>
              <a:srgbClr val="0009FF"/>
            </a:solidFill>
            <a:prstDash val="dash"/>
          </a:ln>
        </p:spPr>
        <p:style>
          <a:lnRef idx="1">
            <a:schemeClr val="accent1"/>
          </a:lnRef>
          <a:fillRef idx="0">
            <a:schemeClr val="accent1"/>
          </a:fillRef>
          <a:effectRef idx="0">
            <a:schemeClr val="accent1"/>
          </a:effectRef>
          <a:fontRef idx="minor">
            <a:schemeClr val="tx1"/>
          </a:fontRef>
        </p:style>
      </p:cxnSp>
      <p:cxnSp>
        <p:nvCxnSpPr>
          <p:cNvPr id="29" name="Conector recto 28">
            <a:extLst>
              <a:ext uri="{FF2B5EF4-FFF2-40B4-BE49-F238E27FC236}">
                <a16:creationId xmlns:a16="http://schemas.microsoft.com/office/drawing/2014/main" id="{F2BE30F4-AC8B-426B-AAC8-6D66482DF9CB}"/>
              </a:ext>
            </a:extLst>
          </p:cNvPr>
          <p:cNvCxnSpPr/>
          <p:nvPr/>
        </p:nvCxnSpPr>
        <p:spPr>
          <a:xfrm>
            <a:off x="7784757" y="5151120"/>
            <a:ext cx="3101546" cy="0"/>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30" name="Conector recto 29">
            <a:extLst>
              <a:ext uri="{FF2B5EF4-FFF2-40B4-BE49-F238E27FC236}">
                <a16:creationId xmlns:a16="http://schemas.microsoft.com/office/drawing/2014/main" id="{FD9B0408-A457-44D1-9783-9B944ED0F528}"/>
              </a:ext>
            </a:extLst>
          </p:cNvPr>
          <p:cNvCxnSpPr>
            <a:cxnSpLocks/>
          </p:cNvCxnSpPr>
          <p:nvPr/>
        </p:nvCxnSpPr>
        <p:spPr>
          <a:xfrm flipH="1" flipV="1">
            <a:off x="9444452" y="4635475"/>
            <a:ext cx="18164" cy="2063068"/>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31" name="Conector recto 30">
            <a:extLst>
              <a:ext uri="{FF2B5EF4-FFF2-40B4-BE49-F238E27FC236}">
                <a16:creationId xmlns:a16="http://schemas.microsoft.com/office/drawing/2014/main" id="{ADB838A1-FC18-4BE3-8FBF-BA74575969F3}"/>
              </a:ext>
            </a:extLst>
          </p:cNvPr>
          <p:cNvCxnSpPr>
            <a:cxnSpLocks/>
          </p:cNvCxnSpPr>
          <p:nvPr/>
        </p:nvCxnSpPr>
        <p:spPr>
          <a:xfrm flipV="1">
            <a:off x="10893748" y="5041788"/>
            <a:ext cx="0" cy="218662"/>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Conector recto 31">
            <a:extLst>
              <a:ext uri="{FF2B5EF4-FFF2-40B4-BE49-F238E27FC236}">
                <a16:creationId xmlns:a16="http://schemas.microsoft.com/office/drawing/2014/main" id="{5EE1265C-1534-49FC-B021-EB2C2FC387C8}"/>
              </a:ext>
            </a:extLst>
          </p:cNvPr>
          <p:cNvCxnSpPr>
            <a:cxnSpLocks/>
          </p:cNvCxnSpPr>
          <p:nvPr/>
        </p:nvCxnSpPr>
        <p:spPr>
          <a:xfrm flipV="1">
            <a:off x="7784757" y="5041788"/>
            <a:ext cx="0" cy="218662"/>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sp>
        <p:nvSpPr>
          <p:cNvPr id="33" name="CuadroTexto 32">
            <a:extLst>
              <a:ext uri="{FF2B5EF4-FFF2-40B4-BE49-F238E27FC236}">
                <a16:creationId xmlns:a16="http://schemas.microsoft.com/office/drawing/2014/main" id="{C3AB5EA6-93FE-4186-9C62-D0E9D7C763BA}"/>
              </a:ext>
            </a:extLst>
          </p:cNvPr>
          <p:cNvSpPr txBox="1"/>
          <p:nvPr/>
        </p:nvSpPr>
        <p:spPr>
          <a:xfrm>
            <a:off x="10468068" y="155463"/>
            <a:ext cx="169395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CORRECT</a:t>
            </a:r>
            <a:endParaRPr kumimoji="0" lang="es-PE"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sp>
        <p:nvSpPr>
          <p:cNvPr id="34" name="CuadroTexto 33">
            <a:extLst>
              <a:ext uri="{FF2B5EF4-FFF2-40B4-BE49-F238E27FC236}">
                <a16:creationId xmlns:a16="http://schemas.microsoft.com/office/drawing/2014/main" id="{F036B285-FD48-4CF7-969D-FD7DD1A4CBE3}"/>
              </a:ext>
            </a:extLst>
          </p:cNvPr>
          <p:cNvSpPr txBox="1"/>
          <p:nvPr/>
        </p:nvSpPr>
        <p:spPr>
          <a:xfrm>
            <a:off x="10468068" y="3544064"/>
            <a:ext cx="182831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INCORRECT</a:t>
            </a:r>
            <a:endParaRPr kumimoji="0" lang="es-PE"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889028719"/>
      </p:ext>
    </p:extLst>
  </p:cSld>
  <p:clrMapOvr>
    <a:masterClrMapping/>
  </p:clrMapOvr>
  <p:transition spd="slow">
    <p:push dir="u"/>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DAD943E8-CF62-264E-9E24-D7D7914BADF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0802" y="-30891"/>
            <a:ext cx="12347566" cy="6919781"/>
          </a:xfrm>
          <a:prstGeom prst="rect">
            <a:avLst/>
          </a:prstGeom>
        </p:spPr>
      </p:pic>
      <p:sp>
        <p:nvSpPr>
          <p:cNvPr id="3" name="CuadroTexto 2">
            <a:extLst>
              <a:ext uri="{FF2B5EF4-FFF2-40B4-BE49-F238E27FC236}">
                <a16:creationId xmlns:a16="http://schemas.microsoft.com/office/drawing/2014/main" id="{47786F83-A722-E142-94F0-B5E89D8FFDA1}"/>
              </a:ext>
            </a:extLst>
          </p:cNvPr>
          <p:cNvSpPr txBox="1"/>
          <p:nvPr/>
        </p:nvSpPr>
        <p:spPr>
          <a:xfrm>
            <a:off x="462989" y="665248"/>
            <a:ext cx="5501831" cy="523220"/>
          </a:xfrm>
          <a:prstGeom prst="rect">
            <a:avLst/>
          </a:prstGeom>
          <a:noFill/>
        </p:spPr>
        <p:txBody>
          <a:bodyPr wrap="square" rtlCol="0">
            <a:spAutoFit/>
          </a:bodyPr>
          <a:lstStyle/>
          <a:p>
            <a:r>
              <a:rPr lang="es-PE" sz="2800" b="1" dirty="0">
                <a:solidFill>
                  <a:schemeClr val="bg1"/>
                </a:solidFill>
                <a:latin typeface="Arial" panose="020B0604020202020204" pitchFamily="34" charset="0"/>
                <a:cs typeface="Arial" panose="020B0604020202020204" pitchFamily="34" charset="0"/>
              </a:rPr>
              <a:t>Skin</a:t>
            </a:r>
          </a:p>
        </p:txBody>
      </p:sp>
      <p:sp>
        <p:nvSpPr>
          <p:cNvPr id="5" name="CuadroTexto 4">
            <a:extLst>
              <a:ext uri="{FF2B5EF4-FFF2-40B4-BE49-F238E27FC236}">
                <a16:creationId xmlns:a16="http://schemas.microsoft.com/office/drawing/2014/main" id="{1DA15B63-2B0F-3B41-8E01-7A062E943FF4}"/>
              </a:ext>
            </a:extLst>
          </p:cNvPr>
          <p:cNvSpPr txBox="1"/>
          <p:nvPr/>
        </p:nvSpPr>
        <p:spPr>
          <a:xfrm>
            <a:off x="659758" y="1467998"/>
            <a:ext cx="4109012" cy="3539430"/>
          </a:xfrm>
          <a:prstGeom prst="rect">
            <a:avLst/>
          </a:prstGeom>
          <a:noFill/>
        </p:spPr>
        <p:txBody>
          <a:bodyPr wrap="square" rtlCol="0">
            <a:spAutoFit/>
          </a:bodyPr>
          <a:lstStyle/>
          <a:p>
            <a:pPr algn="just"/>
            <a:r>
              <a:rPr lang="en-US" sz="1600" dirty="0">
                <a:solidFill>
                  <a:schemeClr val="bg1"/>
                </a:solidFill>
                <a:latin typeface="Arial" panose="020B0604020202020204" pitchFamily="34" charset="0"/>
                <a:cs typeface="Arial" panose="020B0604020202020204" pitchFamily="34" charset="0"/>
              </a:rPr>
              <a:t>The skin must be smooth and elastic all over the body, but can form a few rounded almost concentric lines on the head and round the eyes and the cheeks in the hairless variety.</a:t>
            </a:r>
          </a:p>
          <a:p>
            <a:pPr algn="just"/>
            <a:endParaRPr lang="fr-FR" sz="1600" dirty="0">
              <a:solidFill>
                <a:schemeClr val="bg1"/>
              </a:solidFill>
              <a:latin typeface="Arial" panose="020B0604020202020204" pitchFamily="34" charset="0"/>
              <a:cs typeface="Arial" panose="020B0604020202020204" pitchFamily="34" charset="0"/>
            </a:endParaRPr>
          </a:p>
          <a:p>
            <a:pPr algn="just"/>
            <a:r>
              <a:rPr lang="en-US" sz="1600" dirty="0">
                <a:solidFill>
                  <a:schemeClr val="bg1"/>
                </a:solidFill>
                <a:latin typeface="Arial" panose="020B0604020202020204" pitchFamily="34" charset="0"/>
                <a:cs typeface="Arial" panose="020B0604020202020204" pitchFamily="34" charset="0"/>
              </a:rPr>
              <a:t>It has been verified that the internal and external temperature of the hairless dogs is exactly the same as that of other breeds (coated or not). The absence of hair leads to an immediate and direct emanation of heat, different from the coated subjects, where the heat filters through the coat by natural ventilation.</a:t>
            </a:r>
            <a:endParaRPr lang="es-PE" sz="1600" dirty="0">
              <a:solidFill>
                <a:schemeClr val="bg1"/>
              </a:solidFill>
              <a:latin typeface="Metric Bold" panose="020B0503030202060203" pitchFamily="34" charset="77"/>
            </a:endParaRPr>
          </a:p>
        </p:txBody>
      </p:sp>
    </p:spTree>
    <p:extLst>
      <p:ext uri="{BB962C8B-B14F-4D97-AF65-F5344CB8AC3E}">
        <p14:creationId xmlns:p14="http://schemas.microsoft.com/office/powerpoint/2010/main" val="4095566467"/>
      </p:ext>
    </p:extLst>
  </p:cSld>
  <p:clrMapOvr>
    <a:masterClrMapping/>
  </p:clrMapOvr>
  <p:transition spd="slow">
    <p:push dir="u"/>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DAD943E8-CF62-264E-9E24-D7D7914BADF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5739" y="-56074"/>
            <a:ext cx="12437440" cy="6970148"/>
          </a:xfrm>
          <a:prstGeom prst="rect">
            <a:avLst/>
          </a:prstGeom>
        </p:spPr>
      </p:pic>
      <p:sp>
        <p:nvSpPr>
          <p:cNvPr id="3" name="CuadroTexto 2">
            <a:extLst>
              <a:ext uri="{FF2B5EF4-FFF2-40B4-BE49-F238E27FC236}">
                <a16:creationId xmlns:a16="http://schemas.microsoft.com/office/drawing/2014/main" id="{85C8FB76-886E-3F4A-86AC-6BE8719CBEBD}"/>
              </a:ext>
            </a:extLst>
          </p:cNvPr>
          <p:cNvSpPr txBox="1"/>
          <p:nvPr/>
        </p:nvSpPr>
        <p:spPr>
          <a:xfrm>
            <a:off x="393541" y="609502"/>
            <a:ext cx="5501831" cy="523220"/>
          </a:xfrm>
          <a:prstGeom prst="rect">
            <a:avLst/>
          </a:prstGeom>
          <a:noFill/>
        </p:spPr>
        <p:txBody>
          <a:bodyPr wrap="square" rtlCol="0">
            <a:spAutoFit/>
          </a:bodyPr>
          <a:lstStyle/>
          <a:p>
            <a:r>
              <a:rPr lang="es-PE" sz="2800" b="1" dirty="0" err="1">
                <a:solidFill>
                  <a:schemeClr val="bg1"/>
                </a:solidFill>
                <a:latin typeface="Arial" panose="020B0604020202020204" pitchFamily="34" charset="0"/>
                <a:cs typeface="Arial" panose="020B0604020202020204" pitchFamily="34" charset="0"/>
              </a:rPr>
              <a:t>Coat</a:t>
            </a:r>
            <a:endParaRPr lang="es-PE" sz="2800" b="1" dirty="0">
              <a:solidFill>
                <a:schemeClr val="bg1"/>
              </a:solidFill>
              <a:latin typeface="Arial" panose="020B0604020202020204" pitchFamily="34" charset="0"/>
              <a:cs typeface="Arial" panose="020B0604020202020204" pitchFamily="34" charset="0"/>
            </a:endParaRPr>
          </a:p>
        </p:txBody>
      </p:sp>
      <p:sp>
        <p:nvSpPr>
          <p:cNvPr id="5" name="CuadroTexto 4">
            <a:extLst>
              <a:ext uri="{FF2B5EF4-FFF2-40B4-BE49-F238E27FC236}">
                <a16:creationId xmlns:a16="http://schemas.microsoft.com/office/drawing/2014/main" id="{45AF6F6B-D2FF-6F41-96A0-EDEB73959A0D}"/>
              </a:ext>
            </a:extLst>
          </p:cNvPr>
          <p:cNvSpPr txBox="1"/>
          <p:nvPr/>
        </p:nvSpPr>
        <p:spPr>
          <a:xfrm>
            <a:off x="659758" y="1467998"/>
            <a:ext cx="4143470" cy="2554545"/>
          </a:xfrm>
          <a:prstGeom prst="rect">
            <a:avLst/>
          </a:prstGeom>
          <a:noFill/>
        </p:spPr>
        <p:txBody>
          <a:bodyPr wrap="square" rtlCol="0">
            <a:spAutoFit/>
          </a:bodyPr>
          <a:lstStyle/>
          <a:p>
            <a:pPr algn="just"/>
            <a:r>
              <a:rPr lang="fr-FR" sz="1600" b="1" dirty="0" err="1">
                <a:solidFill>
                  <a:schemeClr val="bg1"/>
                </a:solidFill>
                <a:latin typeface="Arial" panose="020B0604020202020204" pitchFamily="34" charset="0"/>
                <a:cs typeface="Arial" panose="020B0604020202020204" pitchFamily="34" charset="0"/>
              </a:rPr>
              <a:t>Hairless</a:t>
            </a:r>
            <a:r>
              <a:rPr lang="fr-FR" sz="1600" b="1" dirty="0">
                <a:solidFill>
                  <a:schemeClr val="bg1"/>
                </a:solidFill>
                <a:latin typeface="Arial" panose="020B0604020202020204" pitchFamily="34" charset="0"/>
                <a:cs typeface="Arial" panose="020B0604020202020204" pitchFamily="34" charset="0"/>
              </a:rPr>
              <a:t> </a:t>
            </a:r>
            <a:r>
              <a:rPr lang="fr-FR" sz="1600" b="1" dirty="0" err="1">
                <a:solidFill>
                  <a:schemeClr val="bg1"/>
                </a:solidFill>
                <a:latin typeface="Arial" panose="020B0604020202020204" pitchFamily="34" charset="0"/>
                <a:cs typeface="Arial" panose="020B0604020202020204" pitchFamily="34" charset="0"/>
              </a:rPr>
              <a:t>variety</a:t>
            </a:r>
            <a:r>
              <a:rPr lang="fr-FR" sz="1600" b="1" dirty="0">
                <a:solidFill>
                  <a:schemeClr val="bg1"/>
                </a:solidFill>
                <a:latin typeface="Arial" panose="020B0604020202020204" pitchFamily="34" charset="0"/>
                <a:cs typeface="Arial" panose="020B0604020202020204" pitchFamily="34" charset="0"/>
              </a:rPr>
              <a:t>: </a:t>
            </a:r>
            <a:r>
              <a:rPr lang="en-US" sz="1600" dirty="0">
                <a:solidFill>
                  <a:schemeClr val="bg1"/>
                </a:solidFill>
                <a:latin typeface="Arial" panose="020B0604020202020204" pitchFamily="34" charset="0"/>
                <a:cs typeface="Arial" panose="020B0604020202020204" pitchFamily="34" charset="0"/>
              </a:rPr>
              <a:t>Without hair, only very few hairs on the head and at the extremities of the legs and the tail are admitted, and sometimes sparse hair on the back. These hairs can be any </a:t>
            </a:r>
            <a:r>
              <a:rPr lang="en-US" sz="1600" dirty="0" err="1">
                <a:solidFill>
                  <a:schemeClr val="bg1"/>
                </a:solidFill>
                <a:latin typeface="Arial" panose="020B0604020202020204" pitchFamily="34" charset="0"/>
                <a:cs typeface="Arial" panose="020B0604020202020204" pitchFamily="34" charset="0"/>
              </a:rPr>
              <a:t>colour</a:t>
            </a:r>
            <a:r>
              <a:rPr lang="en-US" sz="1600" dirty="0">
                <a:solidFill>
                  <a:schemeClr val="bg1"/>
                </a:solidFill>
                <a:latin typeface="Arial" panose="020B0604020202020204" pitchFamily="34" charset="0"/>
                <a:cs typeface="Arial" panose="020B0604020202020204" pitchFamily="34" charset="0"/>
              </a:rPr>
              <a:t> or combination of </a:t>
            </a:r>
            <a:r>
              <a:rPr lang="en-US" sz="1600" dirty="0" err="1">
                <a:solidFill>
                  <a:schemeClr val="bg1"/>
                </a:solidFill>
                <a:latin typeface="Arial" panose="020B0604020202020204" pitchFamily="34" charset="0"/>
                <a:cs typeface="Arial" panose="020B0604020202020204" pitchFamily="34" charset="0"/>
              </a:rPr>
              <a:t>colours</a:t>
            </a:r>
            <a:r>
              <a:rPr lang="en-US" sz="1600" dirty="0">
                <a:solidFill>
                  <a:schemeClr val="bg1"/>
                </a:solidFill>
                <a:latin typeface="Arial" panose="020B0604020202020204" pitchFamily="34" charset="0"/>
                <a:cs typeface="Arial" panose="020B0604020202020204" pitchFamily="34" charset="0"/>
              </a:rPr>
              <a:t>.</a:t>
            </a:r>
          </a:p>
          <a:p>
            <a:pPr algn="just"/>
            <a:endParaRPr lang="fr-FR" sz="1600" u="sng" dirty="0">
              <a:solidFill>
                <a:schemeClr val="bg1"/>
              </a:solidFill>
              <a:latin typeface="Arial" panose="020B0604020202020204" pitchFamily="34" charset="0"/>
              <a:cs typeface="Arial" panose="020B0604020202020204" pitchFamily="34" charset="0"/>
            </a:endParaRPr>
          </a:p>
          <a:p>
            <a:pPr algn="just"/>
            <a:r>
              <a:rPr lang="fr-FR" sz="1600" b="1" dirty="0" err="1">
                <a:solidFill>
                  <a:schemeClr val="bg1"/>
                </a:solidFill>
                <a:latin typeface="Arial" panose="020B0604020202020204" pitchFamily="34" charset="0"/>
                <a:cs typeface="Arial" panose="020B0604020202020204" pitchFamily="34" charset="0"/>
              </a:rPr>
              <a:t>Coated</a:t>
            </a:r>
            <a:r>
              <a:rPr lang="fr-FR" sz="1600" b="1" dirty="0">
                <a:solidFill>
                  <a:schemeClr val="bg1"/>
                </a:solidFill>
                <a:latin typeface="Arial" panose="020B0604020202020204" pitchFamily="34" charset="0"/>
                <a:cs typeface="Arial" panose="020B0604020202020204" pitchFamily="34" charset="0"/>
              </a:rPr>
              <a:t> </a:t>
            </a:r>
            <a:r>
              <a:rPr lang="fr-FR" sz="1600" b="1" dirty="0" err="1">
                <a:solidFill>
                  <a:schemeClr val="bg1"/>
                </a:solidFill>
                <a:latin typeface="Arial" panose="020B0604020202020204" pitchFamily="34" charset="0"/>
                <a:cs typeface="Arial" panose="020B0604020202020204" pitchFamily="34" charset="0"/>
              </a:rPr>
              <a:t>variety</a:t>
            </a:r>
            <a:r>
              <a:rPr lang="fr-FR" sz="1600" b="1" dirty="0">
                <a:solidFill>
                  <a:schemeClr val="bg1"/>
                </a:solidFill>
                <a:latin typeface="Arial" panose="020B0604020202020204" pitchFamily="34" charset="0"/>
                <a:cs typeface="Arial" panose="020B0604020202020204" pitchFamily="34" charset="0"/>
              </a:rPr>
              <a:t>: </a:t>
            </a:r>
            <a:r>
              <a:rPr lang="en-US" sz="1600" dirty="0">
                <a:solidFill>
                  <a:schemeClr val="bg1"/>
                </a:solidFill>
                <a:latin typeface="Arial" panose="020B0604020202020204" pitchFamily="34" charset="0"/>
                <a:cs typeface="Arial" panose="020B0604020202020204" pitchFamily="34" charset="0"/>
              </a:rPr>
              <a:t>Smooth, short and tight coat. The hair can be any </a:t>
            </a:r>
            <a:r>
              <a:rPr lang="en-US" sz="1600" dirty="0" err="1">
                <a:solidFill>
                  <a:schemeClr val="bg1"/>
                </a:solidFill>
                <a:latin typeface="Arial" panose="020B0604020202020204" pitchFamily="34" charset="0"/>
                <a:cs typeface="Arial" panose="020B0604020202020204" pitchFamily="34" charset="0"/>
              </a:rPr>
              <a:t>colour</a:t>
            </a:r>
            <a:r>
              <a:rPr lang="en-US" sz="1600" dirty="0">
                <a:solidFill>
                  <a:schemeClr val="bg1"/>
                </a:solidFill>
                <a:latin typeface="Arial" panose="020B0604020202020204" pitchFamily="34" charset="0"/>
                <a:cs typeface="Arial" panose="020B0604020202020204" pitchFamily="34" charset="0"/>
              </a:rPr>
              <a:t> or combination of </a:t>
            </a:r>
            <a:r>
              <a:rPr lang="en-US" sz="1600" dirty="0" err="1">
                <a:solidFill>
                  <a:schemeClr val="bg1"/>
                </a:solidFill>
                <a:latin typeface="Arial" panose="020B0604020202020204" pitchFamily="34" charset="0"/>
                <a:cs typeface="Arial" panose="020B0604020202020204" pitchFamily="34" charset="0"/>
              </a:rPr>
              <a:t>colours</a:t>
            </a:r>
            <a:r>
              <a:rPr lang="en-US" sz="1600" dirty="0">
                <a:solidFill>
                  <a:schemeClr val="bg1"/>
                </a:solidFill>
                <a:latin typeface="Arial" panose="020B0604020202020204" pitchFamily="34" charset="0"/>
                <a:cs typeface="Arial" panose="020B0604020202020204" pitchFamily="34" charset="0"/>
              </a:rPr>
              <a:t>. </a:t>
            </a:r>
            <a:endParaRPr lang="es-PE" sz="1600" dirty="0">
              <a:solidFill>
                <a:schemeClr val="bg1"/>
              </a:solidFill>
              <a:latin typeface="Metric Bold" panose="020B0503030202060203" pitchFamily="34" charset="77"/>
            </a:endParaRPr>
          </a:p>
        </p:txBody>
      </p:sp>
    </p:spTree>
    <p:extLst>
      <p:ext uri="{BB962C8B-B14F-4D97-AF65-F5344CB8AC3E}">
        <p14:creationId xmlns:p14="http://schemas.microsoft.com/office/powerpoint/2010/main" val="3598049460"/>
      </p:ext>
    </p:extLst>
  </p:cSld>
  <p:clrMapOvr>
    <a:masterClrMapping/>
  </p:clrMapOvr>
  <p:transition spd="slow">
    <p:push dir="u"/>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D5D1581D-9989-D042-A510-A2CEAB4994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uadroTexto 2">
            <a:extLst>
              <a:ext uri="{FF2B5EF4-FFF2-40B4-BE49-F238E27FC236}">
                <a16:creationId xmlns:a16="http://schemas.microsoft.com/office/drawing/2014/main" id="{9D1F47D4-78F5-2C47-B33F-5E27AB85E058}"/>
              </a:ext>
            </a:extLst>
          </p:cNvPr>
          <p:cNvSpPr txBox="1"/>
          <p:nvPr/>
        </p:nvSpPr>
        <p:spPr>
          <a:xfrm>
            <a:off x="439840" y="642100"/>
            <a:ext cx="5501831" cy="523220"/>
          </a:xfrm>
          <a:prstGeom prst="rect">
            <a:avLst/>
          </a:prstGeom>
          <a:noFill/>
        </p:spPr>
        <p:txBody>
          <a:bodyPr wrap="square" rtlCol="0">
            <a:spAutoFit/>
          </a:bodyPr>
          <a:lstStyle/>
          <a:p>
            <a:r>
              <a:rPr lang="es-PE" sz="2800" b="1" dirty="0" err="1">
                <a:solidFill>
                  <a:schemeClr val="bg1"/>
                </a:solidFill>
                <a:latin typeface="Arial" panose="020B0604020202020204" pitchFamily="34" charset="0"/>
                <a:cs typeface="Arial" panose="020B0604020202020204" pitchFamily="34" charset="0"/>
              </a:rPr>
              <a:t>Colour</a:t>
            </a:r>
            <a:endParaRPr lang="es-PE" sz="2800" b="1" dirty="0">
              <a:solidFill>
                <a:schemeClr val="bg1"/>
              </a:solidFill>
              <a:latin typeface="Arial" panose="020B0604020202020204" pitchFamily="34" charset="0"/>
              <a:cs typeface="Arial" panose="020B0604020202020204" pitchFamily="34" charset="0"/>
            </a:endParaRPr>
          </a:p>
        </p:txBody>
      </p:sp>
      <p:sp>
        <p:nvSpPr>
          <p:cNvPr id="5" name="CuadroTexto 4">
            <a:extLst>
              <a:ext uri="{FF2B5EF4-FFF2-40B4-BE49-F238E27FC236}">
                <a16:creationId xmlns:a16="http://schemas.microsoft.com/office/drawing/2014/main" id="{E62AD48B-08A9-E24C-A331-3C878C302407}"/>
              </a:ext>
            </a:extLst>
          </p:cNvPr>
          <p:cNvSpPr txBox="1"/>
          <p:nvPr/>
        </p:nvSpPr>
        <p:spPr>
          <a:xfrm>
            <a:off x="659758" y="1467998"/>
            <a:ext cx="4109012" cy="3293209"/>
          </a:xfrm>
          <a:prstGeom prst="rect">
            <a:avLst/>
          </a:prstGeom>
          <a:noFill/>
        </p:spPr>
        <p:txBody>
          <a:bodyPr wrap="square" rtlCol="0">
            <a:spAutoFit/>
          </a:bodyPr>
          <a:lstStyle/>
          <a:p>
            <a:pPr algn="just"/>
            <a:r>
              <a:rPr lang="en-US" sz="1600" dirty="0">
                <a:solidFill>
                  <a:schemeClr val="bg1"/>
                </a:solidFill>
                <a:latin typeface="Arial" panose="020B0604020202020204" pitchFamily="34" charset="0"/>
                <a:cs typeface="Arial" panose="020B0604020202020204" pitchFamily="34" charset="0"/>
              </a:rPr>
              <a:t>The </a:t>
            </a:r>
            <a:r>
              <a:rPr lang="en-US" sz="1600" dirty="0" err="1">
                <a:solidFill>
                  <a:schemeClr val="bg1"/>
                </a:solidFill>
                <a:latin typeface="Arial" panose="020B0604020202020204" pitchFamily="34" charset="0"/>
                <a:cs typeface="Arial" panose="020B0604020202020204" pitchFamily="34" charset="0"/>
              </a:rPr>
              <a:t>colour</a:t>
            </a:r>
            <a:r>
              <a:rPr lang="en-US" sz="1600" dirty="0">
                <a:solidFill>
                  <a:schemeClr val="bg1"/>
                </a:solidFill>
                <a:latin typeface="Arial" panose="020B0604020202020204" pitchFamily="34" charset="0"/>
                <a:cs typeface="Arial" panose="020B0604020202020204" pitchFamily="34" charset="0"/>
              </a:rPr>
              <a:t> of the skin in the hairless variety can vary from black, slate black, elephant black, bluish black, the whole scale of greys (diluted black), bronze, copper, dark brown going to light blond. </a:t>
            </a:r>
          </a:p>
          <a:p>
            <a:pPr algn="just"/>
            <a:endParaRPr lang="en-US" sz="1600" dirty="0">
              <a:solidFill>
                <a:schemeClr val="bg1"/>
              </a:solidFill>
              <a:latin typeface="Arial" panose="020B0604020202020204" pitchFamily="34" charset="0"/>
              <a:cs typeface="Arial" panose="020B0604020202020204" pitchFamily="34" charset="0"/>
            </a:endParaRPr>
          </a:p>
          <a:p>
            <a:pPr algn="just"/>
            <a:r>
              <a:rPr lang="en-US" sz="1600" dirty="0">
                <a:solidFill>
                  <a:schemeClr val="bg1"/>
                </a:solidFill>
                <a:latin typeface="Arial" panose="020B0604020202020204" pitchFamily="34" charset="0"/>
                <a:cs typeface="Arial" panose="020B0604020202020204" pitchFamily="34" charset="0"/>
              </a:rPr>
              <a:t>All </a:t>
            </a:r>
            <a:r>
              <a:rPr lang="en-US" sz="1600" dirty="0" err="1">
                <a:solidFill>
                  <a:schemeClr val="bg1"/>
                </a:solidFill>
                <a:latin typeface="Arial" panose="020B0604020202020204" pitchFamily="34" charset="0"/>
                <a:cs typeface="Arial" panose="020B0604020202020204" pitchFamily="34" charset="0"/>
              </a:rPr>
              <a:t>colours</a:t>
            </a:r>
            <a:r>
              <a:rPr lang="en-US" sz="1600" dirty="0">
                <a:solidFill>
                  <a:schemeClr val="bg1"/>
                </a:solidFill>
                <a:latin typeface="Arial" panose="020B0604020202020204" pitchFamily="34" charset="0"/>
                <a:cs typeface="Arial" panose="020B0604020202020204" pitchFamily="34" charset="0"/>
              </a:rPr>
              <a:t> can be either uniform or show depigmented areas in any part of the body, preferable on the chest, legs and tail, nevertheless, the extension should not be more than 20% of all the skin. In equal conditions it is preferred solid </a:t>
            </a:r>
            <a:r>
              <a:rPr lang="en-US" sz="1600" dirty="0" err="1">
                <a:solidFill>
                  <a:schemeClr val="bg1"/>
                </a:solidFill>
                <a:latin typeface="Arial" panose="020B0604020202020204" pitchFamily="34" charset="0"/>
                <a:cs typeface="Arial" panose="020B0604020202020204" pitchFamily="34" charset="0"/>
              </a:rPr>
              <a:t>colours</a:t>
            </a:r>
            <a:r>
              <a:rPr lang="en-US" sz="1600" dirty="0">
                <a:solidFill>
                  <a:schemeClr val="bg1"/>
                </a:solidFill>
                <a:latin typeface="Arial" panose="020B0604020202020204" pitchFamily="34" charset="0"/>
                <a:cs typeface="Arial" panose="020B0604020202020204" pitchFamily="34" charset="0"/>
              </a:rPr>
              <a:t>. </a:t>
            </a:r>
          </a:p>
          <a:p>
            <a:endParaRPr lang="es-PE" sz="1600" dirty="0">
              <a:solidFill>
                <a:schemeClr val="bg1"/>
              </a:solidFill>
              <a:latin typeface="Metric Bold" panose="020B0503030202060203" pitchFamily="34" charset="77"/>
            </a:endParaRPr>
          </a:p>
        </p:txBody>
      </p:sp>
      <p:sp>
        <p:nvSpPr>
          <p:cNvPr id="7" name="Rectángulo redondeado 6">
            <a:extLst>
              <a:ext uri="{FF2B5EF4-FFF2-40B4-BE49-F238E27FC236}">
                <a16:creationId xmlns:a16="http://schemas.microsoft.com/office/drawing/2014/main" id="{9140FC5E-E16C-FA47-8DF1-EBF4791EB4E8}"/>
              </a:ext>
            </a:extLst>
          </p:cNvPr>
          <p:cNvSpPr/>
          <p:nvPr/>
        </p:nvSpPr>
        <p:spPr>
          <a:xfrm>
            <a:off x="5941670" y="3228508"/>
            <a:ext cx="2095958" cy="478972"/>
          </a:xfrm>
          <a:prstGeom prst="roundRect">
            <a:avLst/>
          </a:prstGeom>
          <a:solidFill>
            <a:srgbClr val="9C9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solidFill>
                <a:sysClr val="windowText" lastClr="000000"/>
              </a:solidFill>
            </a:endParaRPr>
          </a:p>
        </p:txBody>
      </p:sp>
      <p:sp>
        <p:nvSpPr>
          <p:cNvPr id="8" name="CuadroTexto 7">
            <a:extLst>
              <a:ext uri="{FF2B5EF4-FFF2-40B4-BE49-F238E27FC236}">
                <a16:creationId xmlns:a16="http://schemas.microsoft.com/office/drawing/2014/main" id="{3839E072-2C35-174B-B189-3F28C264274C}"/>
              </a:ext>
            </a:extLst>
          </p:cNvPr>
          <p:cNvSpPr txBox="1"/>
          <p:nvPr/>
        </p:nvSpPr>
        <p:spPr>
          <a:xfrm>
            <a:off x="6326033" y="3232658"/>
            <a:ext cx="1327232" cy="307777"/>
          </a:xfrm>
          <a:prstGeom prst="rect">
            <a:avLst/>
          </a:prstGeom>
          <a:noFill/>
        </p:spPr>
        <p:txBody>
          <a:bodyPr wrap="square" rtlCol="0">
            <a:spAutoFit/>
          </a:bodyPr>
          <a:lstStyle/>
          <a:p>
            <a:pPr algn="ctr"/>
            <a:r>
              <a:rPr lang="en-US" sz="1400" dirty="0">
                <a:solidFill>
                  <a:schemeClr val="bg1"/>
                </a:solidFill>
                <a:latin typeface="Swis721 BT" panose="020B0504020202020204" pitchFamily="34" charset="0"/>
              </a:rPr>
              <a:t>SOLID COLOUR</a:t>
            </a:r>
            <a:endParaRPr lang="es-PE" sz="1400" dirty="0">
              <a:solidFill>
                <a:schemeClr val="bg1"/>
              </a:solidFill>
            </a:endParaRPr>
          </a:p>
        </p:txBody>
      </p:sp>
      <p:sp>
        <p:nvSpPr>
          <p:cNvPr id="9" name="Rectángulo redondeado 8">
            <a:extLst>
              <a:ext uri="{FF2B5EF4-FFF2-40B4-BE49-F238E27FC236}">
                <a16:creationId xmlns:a16="http://schemas.microsoft.com/office/drawing/2014/main" id="{6F969EB2-961F-CA4D-84D5-67353DDA121A}"/>
              </a:ext>
            </a:extLst>
          </p:cNvPr>
          <p:cNvSpPr/>
          <p:nvPr/>
        </p:nvSpPr>
        <p:spPr>
          <a:xfrm>
            <a:off x="8728295" y="3183267"/>
            <a:ext cx="2773037" cy="524213"/>
          </a:xfrm>
          <a:prstGeom prst="roundRect">
            <a:avLst/>
          </a:prstGeom>
          <a:solidFill>
            <a:srgbClr val="9C9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solidFill>
                <a:sysClr val="windowText" lastClr="000000"/>
              </a:solidFill>
            </a:endParaRPr>
          </a:p>
        </p:txBody>
      </p:sp>
      <p:sp>
        <p:nvSpPr>
          <p:cNvPr id="10" name="CuadroTexto 9">
            <a:extLst>
              <a:ext uri="{FF2B5EF4-FFF2-40B4-BE49-F238E27FC236}">
                <a16:creationId xmlns:a16="http://schemas.microsoft.com/office/drawing/2014/main" id="{7B53BA6C-4FEB-7646-9478-F15A000476CA}"/>
              </a:ext>
            </a:extLst>
          </p:cNvPr>
          <p:cNvSpPr txBox="1"/>
          <p:nvPr/>
        </p:nvSpPr>
        <p:spPr>
          <a:xfrm>
            <a:off x="8728295" y="3183267"/>
            <a:ext cx="2695254" cy="738664"/>
          </a:xfrm>
          <a:prstGeom prst="rect">
            <a:avLst/>
          </a:prstGeom>
          <a:noFill/>
        </p:spPr>
        <p:txBody>
          <a:bodyPr wrap="square" rtlCol="0">
            <a:spAutoFit/>
          </a:bodyPr>
          <a:lstStyle/>
          <a:p>
            <a:pPr algn="ctr"/>
            <a:r>
              <a:rPr lang="en-US" sz="1400" dirty="0">
                <a:solidFill>
                  <a:schemeClr val="bg1"/>
                </a:solidFill>
                <a:latin typeface="Swis721 BT" panose="020B0504020202020204" pitchFamily="34" charset="0"/>
              </a:rPr>
              <a:t>DEPIGMENTED AREAS LESS THAN 20% OF THE SKIN</a:t>
            </a:r>
            <a:endParaRPr lang="es-PE" sz="1400" dirty="0">
              <a:solidFill>
                <a:schemeClr val="bg1"/>
              </a:solidFill>
            </a:endParaRPr>
          </a:p>
          <a:p>
            <a:pPr algn="ctr"/>
            <a:endParaRPr lang="es-PE" sz="1400" dirty="0">
              <a:solidFill>
                <a:schemeClr val="bg1"/>
              </a:solidFill>
              <a:latin typeface="Arial" panose="020B0604020202020204" pitchFamily="34" charset="0"/>
              <a:cs typeface="Arial" panose="020B0604020202020204" pitchFamily="34" charset="0"/>
            </a:endParaRPr>
          </a:p>
        </p:txBody>
      </p:sp>
      <p:sp>
        <p:nvSpPr>
          <p:cNvPr id="11" name="Rectángulo redondeado 10">
            <a:extLst>
              <a:ext uri="{FF2B5EF4-FFF2-40B4-BE49-F238E27FC236}">
                <a16:creationId xmlns:a16="http://schemas.microsoft.com/office/drawing/2014/main" id="{217B17F9-C4D5-7C46-9776-BADE80CFDEA8}"/>
              </a:ext>
            </a:extLst>
          </p:cNvPr>
          <p:cNvSpPr/>
          <p:nvPr/>
        </p:nvSpPr>
        <p:spPr>
          <a:xfrm>
            <a:off x="5941670" y="6004199"/>
            <a:ext cx="2095958" cy="721856"/>
          </a:xfrm>
          <a:prstGeom prst="roundRect">
            <a:avLst/>
          </a:prstGeom>
          <a:solidFill>
            <a:srgbClr val="9C9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solidFill>
                <a:sysClr val="windowText" lastClr="000000"/>
              </a:solidFill>
            </a:endParaRPr>
          </a:p>
        </p:txBody>
      </p:sp>
      <p:sp>
        <p:nvSpPr>
          <p:cNvPr id="12" name="CuadroTexto 11">
            <a:extLst>
              <a:ext uri="{FF2B5EF4-FFF2-40B4-BE49-F238E27FC236}">
                <a16:creationId xmlns:a16="http://schemas.microsoft.com/office/drawing/2014/main" id="{5F706D21-0C3E-8340-BB30-48B3227E7F51}"/>
              </a:ext>
            </a:extLst>
          </p:cNvPr>
          <p:cNvSpPr txBox="1"/>
          <p:nvPr/>
        </p:nvSpPr>
        <p:spPr>
          <a:xfrm>
            <a:off x="5908149" y="6004199"/>
            <a:ext cx="2095957" cy="954107"/>
          </a:xfrm>
          <a:prstGeom prst="rect">
            <a:avLst/>
          </a:prstGeom>
          <a:noFill/>
        </p:spPr>
        <p:txBody>
          <a:bodyPr wrap="square" rtlCol="0">
            <a:spAutoFit/>
          </a:bodyPr>
          <a:lstStyle/>
          <a:p>
            <a:pPr algn="ctr"/>
            <a:r>
              <a:rPr lang="en-US" sz="1400" dirty="0">
                <a:solidFill>
                  <a:schemeClr val="bg1"/>
                </a:solidFill>
                <a:latin typeface="Swis721 BT" panose="020B0504020202020204" pitchFamily="34" charset="0"/>
              </a:rPr>
              <a:t>DEPIGMENTED AREAS MORE THAN 20% OF THE SKIN</a:t>
            </a:r>
            <a:endParaRPr lang="es-PE" sz="1400" dirty="0">
              <a:solidFill>
                <a:schemeClr val="bg1"/>
              </a:solidFill>
            </a:endParaRPr>
          </a:p>
          <a:p>
            <a:pPr algn="ctr"/>
            <a:endParaRPr lang="es-PE" sz="1400" dirty="0">
              <a:solidFill>
                <a:schemeClr val="bg1"/>
              </a:solidFill>
              <a:latin typeface="Arial" panose="020B0604020202020204" pitchFamily="34" charset="0"/>
              <a:cs typeface="Arial" panose="020B0604020202020204" pitchFamily="34" charset="0"/>
            </a:endParaRPr>
          </a:p>
        </p:txBody>
      </p:sp>
      <p:sp>
        <p:nvSpPr>
          <p:cNvPr id="13" name="Rectángulo redondeado 12">
            <a:extLst>
              <a:ext uri="{FF2B5EF4-FFF2-40B4-BE49-F238E27FC236}">
                <a16:creationId xmlns:a16="http://schemas.microsoft.com/office/drawing/2014/main" id="{B9312793-4A64-0C48-B57E-4E2FD7CC9678}"/>
              </a:ext>
            </a:extLst>
          </p:cNvPr>
          <p:cNvSpPr/>
          <p:nvPr/>
        </p:nvSpPr>
        <p:spPr>
          <a:xfrm>
            <a:off x="8925550" y="6180396"/>
            <a:ext cx="2095958" cy="324091"/>
          </a:xfrm>
          <a:prstGeom prst="roundRect">
            <a:avLst/>
          </a:prstGeom>
          <a:solidFill>
            <a:srgbClr val="9C9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solidFill>
                <a:sysClr val="windowText" lastClr="000000"/>
              </a:solidFill>
            </a:endParaRPr>
          </a:p>
        </p:txBody>
      </p:sp>
      <p:sp>
        <p:nvSpPr>
          <p:cNvPr id="14" name="CuadroTexto 13">
            <a:extLst>
              <a:ext uri="{FF2B5EF4-FFF2-40B4-BE49-F238E27FC236}">
                <a16:creationId xmlns:a16="http://schemas.microsoft.com/office/drawing/2014/main" id="{D0B5008C-6800-EB4C-84D1-5536BEE1DAA5}"/>
              </a:ext>
            </a:extLst>
          </p:cNvPr>
          <p:cNvSpPr txBox="1"/>
          <p:nvPr/>
        </p:nvSpPr>
        <p:spPr>
          <a:xfrm>
            <a:off x="8959072" y="6180396"/>
            <a:ext cx="2095957" cy="523220"/>
          </a:xfrm>
          <a:prstGeom prst="rect">
            <a:avLst/>
          </a:prstGeom>
          <a:noFill/>
        </p:spPr>
        <p:txBody>
          <a:bodyPr wrap="square" rtlCol="0">
            <a:spAutoFit/>
          </a:bodyPr>
          <a:lstStyle/>
          <a:p>
            <a:pPr algn="ctr"/>
            <a:r>
              <a:rPr lang="en-US" sz="1400" dirty="0">
                <a:solidFill>
                  <a:schemeClr val="bg1"/>
                </a:solidFill>
                <a:latin typeface="Swis721 BT" panose="020B0504020202020204" pitchFamily="34" charset="0"/>
              </a:rPr>
              <a:t>DEPIGMENTED DOG</a:t>
            </a:r>
            <a:endParaRPr lang="es-PE" sz="1400" dirty="0">
              <a:solidFill>
                <a:schemeClr val="bg1"/>
              </a:solidFill>
            </a:endParaRPr>
          </a:p>
          <a:p>
            <a:pPr algn="ctr"/>
            <a:endParaRPr lang="es-PE" sz="1400" dirty="0">
              <a:solidFill>
                <a:schemeClr val="bg1"/>
              </a:solidFill>
              <a:latin typeface="Arial" panose="020B0604020202020204" pitchFamily="34" charset="0"/>
              <a:cs typeface="Arial" panose="020B0604020202020204" pitchFamily="34" charset="0"/>
            </a:endParaRPr>
          </a:p>
        </p:txBody>
      </p:sp>
      <p:sp>
        <p:nvSpPr>
          <p:cNvPr id="15" name="CuadroTexto 14">
            <a:extLst>
              <a:ext uri="{FF2B5EF4-FFF2-40B4-BE49-F238E27FC236}">
                <a16:creationId xmlns:a16="http://schemas.microsoft.com/office/drawing/2014/main" id="{FC19775E-2479-C544-9F07-C3EF20555265}"/>
              </a:ext>
            </a:extLst>
          </p:cNvPr>
          <p:cNvSpPr txBox="1"/>
          <p:nvPr/>
        </p:nvSpPr>
        <p:spPr>
          <a:xfrm>
            <a:off x="5924231" y="1159461"/>
            <a:ext cx="1114923" cy="307777"/>
          </a:xfrm>
          <a:prstGeom prst="rect">
            <a:avLst/>
          </a:prstGeom>
          <a:noFill/>
        </p:spPr>
        <p:txBody>
          <a:bodyPr wrap="square" rtlCol="0">
            <a:spAutoFit/>
          </a:bodyPr>
          <a:lstStyle/>
          <a:p>
            <a:r>
              <a:rPr lang="en-US" sz="1400" b="1" dirty="0">
                <a:solidFill>
                  <a:srgbClr val="9C9154"/>
                </a:solidFill>
                <a:latin typeface="Swis721 BT" panose="020B0504020202020204" pitchFamily="34" charset="0"/>
              </a:rPr>
              <a:t>CORRECT</a:t>
            </a:r>
            <a:endParaRPr lang="es-PE" sz="1400" b="1" dirty="0">
              <a:solidFill>
                <a:srgbClr val="9C9154"/>
              </a:solidFill>
            </a:endParaRPr>
          </a:p>
        </p:txBody>
      </p:sp>
      <p:sp>
        <p:nvSpPr>
          <p:cNvPr id="16" name="CuadroTexto 15">
            <a:extLst>
              <a:ext uri="{FF2B5EF4-FFF2-40B4-BE49-F238E27FC236}">
                <a16:creationId xmlns:a16="http://schemas.microsoft.com/office/drawing/2014/main" id="{A365770E-0CA2-5748-959A-E8E1E01220BD}"/>
              </a:ext>
            </a:extLst>
          </p:cNvPr>
          <p:cNvSpPr txBox="1"/>
          <p:nvPr/>
        </p:nvSpPr>
        <p:spPr>
          <a:xfrm>
            <a:off x="5924232" y="3956400"/>
            <a:ext cx="1606628" cy="307777"/>
          </a:xfrm>
          <a:prstGeom prst="rect">
            <a:avLst/>
          </a:prstGeom>
          <a:noFill/>
        </p:spPr>
        <p:txBody>
          <a:bodyPr wrap="square" rtlCol="0">
            <a:spAutoFit/>
          </a:bodyPr>
          <a:lstStyle/>
          <a:p>
            <a:r>
              <a:rPr lang="en-US" sz="1400" b="1" dirty="0">
                <a:solidFill>
                  <a:srgbClr val="9C9154"/>
                </a:solidFill>
                <a:latin typeface="Swis721 BT" panose="020B0504020202020204" pitchFamily="34" charset="0"/>
              </a:rPr>
              <a:t>DISQUALIFYING</a:t>
            </a:r>
            <a:endParaRPr lang="es-PE" sz="1400" b="1" dirty="0">
              <a:solidFill>
                <a:srgbClr val="9C9154"/>
              </a:solidFill>
            </a:endParaRPr>
          </a:p>
        </p:txBody>
      </p:sp>
      <p:sp>
        <p:nvSpPr>
          <p:cNvPr id="17" name="CuadroTexto 16">
            <a:extLst>
              <a:ext uri="{FF2B5EF4-FFF2-40B4-BE49-F238E27FC236}">
                <a16:creationId xmlns:a16="http://schemas.microsoft.com/office/drawing/2014/main" id="{E0D4105F-2C58-6B41-B70D-6DC20559BF5B}"/>
              </a:ext>
            </a:extLst>
          </p:cNvPr>
          <p:cNvSpPr txBox="1"/>
          <p:nvPr/>
        </p:nvSpPr>
        <p:spPr>
          <a:xfrm>
            <a:off x="8939663" y="1159461"/>
            <a:ext cx="1114923" cy="307777"/>
          </a:xfrm>
          <a:prstGeom prst="rect">
            <a:avLst/>
          </a:prstGeom>
          <a:noFill/>
        </p:spPr>
        <p:txBody>
          <a:bodyPr wrap="square" rtlCol="0">
            <a:spAutoFit/>
          </a:bodyPr>
          <a:lstStyle/>
          <a:p>
            <a:r>
              <a:rPr lang="en-US" sz="1400" b="1" dirty="0">
                <a:solidFill>
                  <a:srgbClr val="9C9154"/>
                </a:solidFill>
                <a:latin typeface="Swis721 BT" panose="020B0504020202020204" pitchFamily="34" charset="0"/>
              </a:rPr>
              <a:t>CORRECT</a:t>
            </a:r>
            <a:endParaRPr lang="es-PE" sz="1400" b="1" dirty="0">
              <a:solidFill>
                <a:srgbClr val="9C9154"/>
              </a:solidFill>
            </a:endParaRPr>
          </a:p>
        </p:txBody>
      </p:sp>
      <p:sp>
        <p:nvSpPr>
          <p:cNvPr id="18" name="CuadroTexto 17">
            <a:extLst>
              <a:ext uri="{FF2B5EF4-FFF2-40B4-BE49-F238E27FC236}">
                <a16:creationId xmlns:a16="http://schemas.microsoft.com/office/drawing/2014/main" id="{3BEEC8C9-A439-3648-A400-BE5A735A25E6}"/>
              </a:ext>
            </a:extLst>
          </p:cNvPr>
          <p:cNvSpPr txBox="1"/>
          <p:nvPr/>
        </p:nvSpPr>
        <p:spPr>
          <a:xfrm>
            <a:off x="8939664" y="3956400"/>
            <a:ext cx="1606628" cy="307777"/>
          </a:xfrm>
          <a:prstGeom prst="rect">
            <a:avLst/>
          </a:prstGeom>
          <a:noFill/>
        </p:spPr>
        <p:txBody>
          <a:bodyPr wrap="square" rtlCol="0">
            <a:spAutoFit/>
          </a:bodyPr>
          <a:lstStyle/>
          <a:p>
            <a:r>
              <a:rPr lang="en-US" sz="1400" b="1" dirty="0">
                <a:solidFill>
                  <a:srgbClr val="9C9154"/>
                </a:solidFill>
                <a:latin typeface="Swis721 BT" panose="020B0504020202020204" pitchFamily="34" charset="0"/>
              </a:rPr>
              <a:t>DISQUALIFYING</a:t>
            </a:r>
            <a:endParaRPr lang="es-PE" sz="1400" b="1" dirty="0">
              <a:solidFill>
                <a:srgbClr val="9C9154"/>
              </a:solidFill>
            </a:endParaRPr>
          </a:p>
        </p:txBody>
      </p:sp>
      <p:sp>
        <p:nvSpPr>
          <p:cNvPr id="22" name="CuadroTexto 21">
            <a:extLst>
              <a:ext uri="{FF2B5EF4-FFF2-40B4-BE49-F238E27FC236}">
                <a16:creationId xmlns:a16="http://schemas.microsoft.com/office/drawing/2014/main" id="{1367E121-4E76-1442-A6B1-D22509FE5AAB}"/>
              </a:ext>
            </a:extLst>
          </p:cNvPr>
          <p:cNvSpPr txBox="1"/>
          <p:nvPr/>
        </p:nvSpPr>
        <p:spPr>
          <a:xfrm>
            <a:off x="5908149" y="339422"/>
            <a:ext cx="2480477" cy="400110"/>
          </a:xfrm>
          <a:prstGeom prst="rect">
            <a:avLst/>
          </a:prstGeom>
          <a:noFill/>
        </p:spPr>
        <p:txBody>
          <a:bodyPr wrap="square" rtlCol="0">
            <a:spAutoFit/>
          </a:bodyPr>
          <a:lstStyle/>
          <a:p>
            <a:r>
              <a:rPr lang="en-US" sz="2000" b="1" dirty="0">
                <a:solidFill>
                  <a:srgbClr val="9C9154"/>
                </a:solidFill>
                <a:latin typeface="Swis721 BT" panose="020B0504020202020204" pitchFamily="34" charset="0"/>
              </a:rPr>
              <a:t>Hairless variety</a:t>
            </a:r>
            <a:endParaRPr lang="es-PE" sz="2000" b="1" dirty="0">
              <a:solidFill>
                <a:srgbClr val="9C9154"/>
              </a:solidFill>
            </a:endParaRPr>
          </a:p>
        </p:txBody>
      </p:sp>
    </p:spTree>
    <p:extLst>
      <p:ext uri="{BB962C8B-B14F-4D97-AF65-F5344CB8AC3E}">
        <p14:creationId xmlns:p14="http://schemas.microsoft.com/office/powerpoint/2010/main" val="2645198191"/>
      </p:ext>
    </p:extLst>
  </p:cSld>
  <p:clrMapOvr>
    <a:masterClrMapping/>
  </p:clrMapOvr>
  <p:transition spd="slow">
    <p:push dir="u"/>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8679A5C2-015F-A347-B18A-25774CFEB6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uadroTexto 2">
            <a:extLst>
              <a:ext uri="{FF2B5EF4-FFF2-40B4-BE49-F238E27FC236}">
                <a16:creationId xmlns:a16="http://schemas.microsoft.com/office/drawing/2014/main" id="{9D1F47D4-78F5-2C47-B33F-5E27AB85E058}"/>
              </a:ext>
            </a:extLst>
          </p:cNvPr>
          <p:cNvSpPr txBox="1"/>
          <p:nvPr/>
        </p:nvSpPr>
        <p:spPr>
          <a:xfrm>
            <a:off x="439840" y="642100"/>
            <a:ext cx="5501831" cy="523220"/>
          </a:xfrm>
          <a:prstGeom prst="rect">
            <a:avLst/>
          </a:prstGeom>
          <a:noFill/>
        </p:spPr>
        <p:txBody>
          <a:bodyPr wrap="square" rtlCol="0">
            <a:spAutoFit/>
          </a:bodyPr>
          <a:lstStyle/>
          <a:p>
            <a:r>
              <a:rPr lang="es-PE" sz="2800" b="1" dirty="0" err="1">
                <a:solidFill>
                  <a:schemeClr val="bg1"/>
                </a:solidFill>
                <a:latin typeface="Arial" panose="020B0604020202020204" pitchFamily="34" charset="0"/>
                <a:cs typeface="Arial" panose="020B0604020202020204" pitchFamily="34" charset="0"/>
              </a:rPr>
              <a:t>Colour</a:t>
            </a:r>
            <a:endParaRPr lang="es-PE" sz="2800" b="1" dirty="0">
              <a:solidFill>
                <a:schemeClr val="bg1"/>
              </a:solidFill>
              <a:latin typeface="Arial" panose="020B0604020202020204" pitchFamily="34" charset="0"/>
              <a:cs typeface="Arial" panose="020B0604020202020204" pitchFamily="34" charset="0"/>
            </a:endParaRPr>
          </a:p>
        </p:txBody>
      </p:sp>
      <p:sp>
        <p:nvSpPr>
          <p:cNvPr id="5" name="CuadroTexto 4">
            <a:extLst>
              <a:ext uri="{FF2B5EF4-FFF2-40B4-BE49-F238E27FC236}">
                <a16:creationId xmlns:a16="http://schemas.microsoft.com/office/drawing/2014/main" id="{E62AD48B-08A9-E24C-A331-3C878C302407}"/>
              </a:ext>
            </a:extLst>
          </p:cNvPr>
          <p:cNvSpPr txBox="1"/>
          <p:nvPr/>
        </p:nvSpPr>
        <p:spPr>
          <a:xfrm>
            <a:off x="659758" y="1467998"/>
            <a:ext cx="4109012" cy="3046988"/>
          </a:xfrm>
          <a:prstGeom prst="rect">
            <a:avLst/>
          </a:prstGeom>
          <a:noFill/>
        </p:spPr>
        <p:txBody>
          <a:bodyPr wrap="square" rtlCol="0">
            <a:spAutoFit/>
          </a:bodyPr>
          <a:lstStyle/>
          <a:p>
            <a:pPr algn="just"/>
            <a:r>
              <a:rPr lang="en-US" sz="1600" dirty="0">
                <a:solidFill>
                  <a:schemeClr val="bg1"/>
                </a:solidFill>
                <a:latin typeface="Arial" panose="020B0604020202020204" pitchFamily="34" charset="0"/>
                <a:cs typeface="Arial" panose="020B0604020202020204" pitchFamily="34" charset="0"/>
              </a:rPr>
              <a:t>The </a:t>
            </a:r>
            <a:r>
              <a:rPr lang="en-US" sz="1600" dirty="0" err="1">
                <a:solidFill>
                  <a:schemeClr val="bg1"/>
                </a:solidFill>
                <a:latin typeface="Arial" panose="020B0604020202020204" pitchFamily="34" charset="0"/>
                <a:cs typeface="Arial" panose="020B0604020202020204" pitchFamily="34" charset="0"/>
              </a:rPr>
              <a:t>colour</a:t>
            </a:r>
            <a:r>
              <a:rPr lang="en-US" sz="1600" dirty="0">
                <a:solidFill>
                  <a:schemeClr val="bg1"/>
                </a:solidFill>
                <a:latin typeface="Arial" panose="020B0604020202020204" pitchFamily="34" charset="0"/>
                <a:cs typeface="Arial" panose="020B0604020202020204" pitchFamily="34" charset="0"/>
              </a:rPr>
              <a:t> of the skin in the hairless variety can vary from black, slate black, elephant black, bluish black, the whole scale of greys (diluted black), bronze, copper, dark brown going to light blond. </a:t>
            </a:r>
          </a:p>
          <a:p>
            <a:pPr algn="just"/>
            <a:endParaRPr lang="en-US" sz="1600" dirty="0">
              <a:solidFill>
                <a:schemeClr val="bg1"/>
              </a:solidFill>
              <a:latin typeface="Arial" panose="020B0604020202020204" pitchFamily="34" charset="0"/>
              <a:cs typeface="Arial" panose="020B0604020202020204" pitchFamily="34" charset="0"/>
            </a:endParaRPr>
          </a:p>
          <a:p>
            <a:pPr algn="just"/>
            <a:r>
              <a:rPr lang="en-US" sz="1600" dirty="0">
                <a:solidFill>
                  <a:schemeClr val="bg1"/>
                </a:solidFill>
                <a:latin typeface="Arial" panose="020B0604020202020204" pitchFamily="34" charset="0"/>
                <a:cs typeface="Arial" panose="020B0604020202020204" pitchFamily="34" charset="0"/>
              </a:rPr>
              <a:t>All </a:t>
            </a:r>
            <a:r>
              <a:rPr lang="en-US" sz="1600" dirty="0" err="1">
                <a:solidFill>
                  <a:schemeClr val="bg1"/>
                </a:solidFill>
                <a:latin typeface="Arial" panose="020B0604020202020204" pitchFamily="34" charset="0"/>
                <a:cs typeface="Arial" panose="020B0604020202020204" pitchFamily="34" charset="0"/>
              </a:rPr>
              <a:t>colours</a:t>
            </a:r>
            <a:r>
              <a:rPr lang="en-US" sz="1600" dirty="0">
                <a:solidFill>
                  <a:schemeClr val="bg1"/>
                </a:solidFill>
                <a:latin typeface="Arial" panose="020B0604020202020204" pitchFamily="34" charset="0"/>
                <a:cs typeface="Arial" panose="020B0604020202020204" pitchFamily="34" charset="0"/>
              </a:rPr>
              <a:t> can be either uniform or show depigmented areas in any part of the body, preferable on the chest, legs and tail, nevertheless, the extension should not be more than 20% of all the skin. In equal conditions it is preferred solid </a:t>
            </a:r>
            <a:r>
              <a:rPr lang="en-US" sz="1600" dirty="0" err="1">
                <a:solidFill>
                  <a:schemeClr val="bg1"/>
                </a:solidFill>
                <a:latin typeface="Arial" panose="020B0604020202020204" pitchFamily="34" charset="0"/>
                <a:cs typeface="Arial" panose="020B0604020202020204" pitchFamily="34" charset="0"/>
              </a:rPr>
              <a:t>colours</a:t>
            </a:r>
            <a:r>
              <a:rPr lang="en-US" sz="1600" dirty="0">
                <a:solidFill>
                  <a:schemeClr val="bg1"/>
                </a:solidFill>
                <a:latin typeface="Arial" panose="020B0604020202020204" pitchFamily="34" charset="0"/>
                <a:cs typeface="Arial" panose="020B0604020202020204" pitchFamily="34" charset="0"/>
              </a:rPr>
              <a:t>. </a:t>
            </a:r>
          </a:p>
        </p:txBody>
      </p:sp>
      <p:sp>
        <p:nvSpPr>
          <p:cNvPr id="7" name="Rectángulo redondeado 6">
            <a:extLst>
              <a:ext uri="{FF2B5EF4-FFF2-40B4-BE49-F238E27FC236}">
                <a16:creationId xmlns:a16="http://schemas.microsoft.com/office/drawing/2014/main" id="{9140FC5E-E16C-FA47-8DF1-EBF4791EB4E8}"/>
              </a:ext>
            </a:extLst>
          </p:cNvPr>
          <p:cNvSpPr/>
          <p:nvPr/>
        </p:nvSpPr>
        <p:spPr>
          <a:xfrm>
            <a:off x="5626704" y="3121223"/>
            <a:ext cx="1846809" cy="517771"/>
          </a:xfrm>
          <a:prstGeom prst="roundRect">
            <a:avLst/>
          </a:prstGeom>
          <a:solidFill>
            <a:srgbClr val="9C9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solidFill>
                <a:sysClr val="windowText" lastClr="000000"/>
              </a:solidFill>
            </a:endParaRPr>
          </a:p>
        </p:txBody>
      </p:sp>
      <p:sp>
        <p:nvSpPr>
          <p:cNvPr id="8" name="CuadroTexto 7">
            <a:extLst>
              <a:ext uri="{FF2B5EF4-FFF2-40B4-BE49-F238E27FC236}">
                <a16:creationId xmlns:a16="http://schemas.microsoft.com/office/drawing/2014/main" id="{3839E072-2C35-174B-B189-3F28C264274C}"/>
              </a:ext>
            </a:extLst>
          </p:cNvPr>
          <p:cNvSpPr txBox="1"/>
          <p:nvPr/>
        </p:nvSpPr>
        <p:spPr>
          <a:xfrm>
            <a:off x="5696606" y="3127598"/>
            <a:ext cx="1707004" cy="307777"/>
          </a:xfrm>
          <a:prstGeom prst="rect">
            <a:avLst/>
          </a:prstGeom>
          <a:noFill/>
        </p:spPr>
        <p:txBody>
          <a:bodyPr wrap="square" rtlCol="0">
            <a:spAutoFit/>
          </a:bodyPr>
          <a:lstStyle/>
          <a:p>
            <a:pPr algn="ctr"/>
            <a:r>
              <a:rPr lang="en-US" sz="1400" dirty="0">
                <a:solidFill>
                  <a:schemeClr val="bg1"/>
                </a:solidFill>
                <a:latin typeface="Swis721 BT" panose="020B0504020202020204" pitchFamily="34" charset="0"/>
              </a:rPr>
              <a:t>SOLID / UNICOLOUR</a:t>
            </a:r>
            <a:endParaRPr lang="es-PE" sz="1400" dirty="0">
              <a:solidFill>
                <a:schemeClr val="bg1"/>
              </a:solidFill>
            </a:endParaRPr>
          </a:p>
        </p:txBody>
      </p:sp>
      <p:sp>
        <p:nvSpPr>
          <p:cNvPr id="19" name="Rectángulo redondeado 18">
            <a:extLst>
              <a:ext uri="{FF2B5EF4-FFF2-40B4-BE49-F238E27FC236}">
                <a16:creationId xmlns:a16="http://schemas.microsoft.com/office/drawing/2014/main" id="{A6E7E599-9E1C-B744-9A94-006433986D06}"/>
              </a:ext>
            </a:extLst>
          </p:cNvPr>
          <p:cNvSpPr/>
          <p:nvPr/>
        </p:nvSpPr>
        <p:spPr>
          <a:xfrm>
            <a:off x="7733301" y="3104909"/>
            <a:ext cx="1846809" cy="534085"/>
          </a:xfrm>
          <a:prstGeom prst="roundRect">
            <a:avLst/>
          </a:prstGeom>
          <a:solidFill>
            <a:srgbClr val="9C9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solidFill>
                <a:sysClr val="windowText" lastClr="000000"/>
              </a:solidFill>
            </a:endParaRPr>
          </a:p>
        </p:txBody>
      </p:sp>
      <p:sp>
        <p:nvSpPr>
          <p:cNvPr id="20" name="CuadroTexto 19">
            <a:extLst>
              <a:ext uri="{FF2B5EF4-FFF2-40B4-BE49-F238E27FC236}">
                <a16:creationId xmlns:a16="http://schemas.microsoft.com/office/drawing/2014/main" id="{8E9F19CE-95D2-6D46-A6A0-808972E48E24}"/>
              </a:ext>
            </a:extLst>
          </p:cNvPr>
          <p:cNvSpPr txBox="1"/>
          <p:nvPr/>
        </p:nvSpPr>
        <p:spPr>
          <a:xfrm>
            <a:off x="7993090" y="3229407"/>
            <a:ext cx="1327232" cy="307777"/>
          </a:xfrm>
          <a:prstGeom prst="rect">
            <a:avLst/>
          </a:prstGeom>
          <a:noFill/>
        </p:spPr>
        <p:txBody>
          <a:bodyPr wrap="square" rtlCol="0">
            <a:spAutoFit/>
          </a:bodyPr>
          <a:lstStyle/>
          <a:p>
            <a:pPr algn="ctr"/>
            <a:r>
              <a:rPr lang="en-US" sz="1400" dirty="0">
                <a:solidFill>
                  <a:schemeClr val="bg1"/>
                </a:solidFill>
                <a:latin typeface="Swis721 BT" panose="020B0504020202020204" pitchFamily="34" charset="0"/>
              </a:rPr>
              <a:t>BICOLOUR</a:t>
            </a:r>
            <a:endParaRPr lang="es-PE" sz="1400" dirty="0">
              <a:solidFill>
                <a:schemeClr val="bg1"/>
              </a:solidFill>
            </a:endParaRPr>
          </a:p>
        </p:txBody>
      </p:sp>
      <p:sp>
        <p:nvSpPr>
          <p:cNvPr id="21" name="Rectángulo redondeado 20">
            <a:extLst>
              <a:ext uri="{FF2B5EF4-FFF2-40B4-BE49-F238E27FC236}">
                <a16:creationId xmlns:a16="http://schemas.microsoft.com/office/drawing/2014/main" id="{6B134F43-B14B-2149-8025-D834E0DB3E95}"/>
              </a:ext>
            </a:extLst>
          </p:cNvPr>
          <p:cNvSpPr/>
          <p:nvPr/>
        </p:nvSpPr>
        <p:spPr>
          <a:xfrm>
            <a:off x="9839898" y="3104909"/>
            <a:ext cx="1846809" cy="540460"/>
          </a:xfrm>
          <a:prstGeom prst="roundRect">
            <a:avLst/>
          </a:prstGeom>
          <a:solidFill>
            <a:srgbClr val="9C9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solidFill>
                <a:sysClr val="windowText" lastClr="000000"/>
              </a:solidFill>
            </a:endParaRPr>
          </a:p>
        </p:txBody>
      </p:sp>
      <p:sp>
        <p:nvSpPr>
          <p:cNvPr id="22" name="CuadroTexto 21">
            <a:extLst>
              <a:ext uri="{FF2B5EF4-FFF2-40B4-BE49-F238E27FC236}">
                <a16:creationId xmlns:a16="http://schemas.microsoft.com/office/drawing/2014/main" id="{7FE1E2B2-F229-7B4E-B4C7-096F5DB06450}"/>
              </a:ext>
            </a:extLst>
          </p:cNvPr>
          <p:cNvSpPr txBox="1"/>
          <p:nvPr/>
        </p:nvSpPr>
        <p:spPr>
          <a:xfrm>
            <a:off x="10099687" y="3229407"/>
            <a:ext cx="1327232" cy="307777"/>
          </a:xfrm>
          <a:prstGeom prst="rect">
            <a:avLst/>
          </a:prstGeom>
          <a:noFill/>
        </p:spPr>
        <p:txBody>
          <a:bodyPr wrap="square" rtlCol="0">
            <a:spAutoFit/>
          </a:bodyPr>
          <a:lstStyle/>
          <a:p>
            <a:pPr algn="ctr"/>
            <a:r>
              <a:rPr lang="en-US" sz="1400" dirty="0">
                <a:solidFill>
                  <a:schemeClr val="bg1"/>
                </a:solidFill>
                <a:latin typeface="Swis721 BT" panose="020B0504020202020204" pitchFamily="34" charset="0"/>
              </a:rPr>
              <a:t>TRICOLOR</a:t>
            </a:r>
            <a:endParaRPr lang="es-PE" sz="1400" dirty="0">
              <a:solidFill>
                <a:schemeClr val="bg1"/>
              </a:solidFill>
            </a:endParaRPr>
          </a:p>
        </p:txBody>
      </p:sp>
      <p:sp>
        <p:nvSpPr>
          <p:cNvPr id="23" name="Rectángulo redondeado 22">
            <a:extLst>
              <a:ext uri="{FF2B5EF4-FFF2-40B4-BE49-F238E27FC236}">
                <a16:creationId xmlns:a16="http://schemas.microsoft.com/office/drawing/2014/main" id="{6DAD30D7-1C9C-B544-90CB-5696BD95C9A7}"/>
              </a:ext>
            </a:extLst>
          </p:cNvPr>
          <p:cNvSpPr/>
          <p:nvPr/>
        </p:nvSpPr>
        <p:spPr>
          <a:xfrm>
            <a:off x="6480205" y="6165051"/>
            <a:ext cx="1846809" cy="324091"/>
          </a:xfrm>
          <a:prstGeom prst="roundRect">
            <a:avLst/>
          </a:prstGeom>
          <a:solidFill>
            <a:srgbClr val="9C9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solidFill>
                <a:sysClr val="windowText" lastClr="000000"/>
              </a:solidFill>
            </a:endParaRPr>
          </a:p>
        </p:txBody>
      </p:sp>
      <p:sp>
        <p:nvSpPr>
          <p:cNvPr id="24" name="CuadroTexto 23">
            <a:extLst>
              <a:ext uri="{FF2B5EF4-FFF2-40B4-BE49-F238E27FC236}">
                <a16:creationId xmlns:a16="http://schemas.microsoft.com/office/drawing/2014/main" id="{642FFA49-B881-2B40-92ED-481B1A039DDC}"/>
              </a:ext>
            </a:extLst>
          </p:cNvPr>
          <p:cNvSpPr txBox="1"/>
          <p:nvPr/>
        </p:nvSpPr>
        <p:spPr>
          <a:xfrm>
            <a:off x="6739993" y="6181365"/>
            <a:ext cx="1327232" cy="307777"/>
          </a:xfrm>
          <a:prstGeom prst="rect">
            <a:avLst/>
          </a:prstGeom>
          <a:noFill/>
        </p:spPr>
        <p:txBody>
          <a:bodyPr wrap="square" rtlCol="0">
            <a:spAutoFit/>
          </a:bodyPr>
          <a:lstStyle/>
          <a:p>
            <a:pPr algn="ctr"/>
            <a:r>
              <a:rPr lang="en-US" sz="1400" dirty="0">
                <a:solidFill>
                  <a:schemeClr val="bg1"/>
                </a:solidFill>
                <a:latin typeface="Swis721 BT" panose="020B0504020202020204" pitchFamily="34" charset="0"/>
              </a:rPr>
              <a:t>FAWN</a:t>
            </a:r>
            <a:endParaRPr lang="es-PE" sz="1400" dirty="0">
              <a:solidFill>
                <a:schemeClr val="bg1"/>
              </a:solidFill>
            </a:endParaRPr>
          </a:p>
        </p:txBody>
      </p:sp>
      <p:sp>
        <p:nvSpPr>
          <p:cNvPr id="25" name="Rectángulo redondeado 24">
            <a:extLst>
              <a:ext uri="{FF2B5EF4-FFF2-40B4-BE49-F238E27FC236}">
                <a16:creationId xmlns:a16="http://schemas.microsoft.com/office/drawing/2014/main" id="{A07C1E4D-AD5F-414A-A15A-98B6ED88DE5D}"/>
              </a:ext>
            </a:extLst>
          </p:cNvPr>
          <p:cNvSpPr/>
          <p:nvPr/>
        </p:nvSpPr>
        <p:spPr>
          <a:xfrm>
            <a:off x="8826537" y="6165051"/>
            <a:ext cx="1846809" cy="324091"/>
          </a:xfrm>
          <a:prstGeom prst="roundRect">
            <a:avLst/>
          </a:prstGeom>
          <a:solidFill>
            <a:srgbClr val="9C9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solidFill>
                <a:sysClr val="windowText" lastClr="000000"/>
              </a:solidFill>
            </a:endParaRPr>
          </a:p>
        </p:txBody>
      </p:sp>
      <p:sp>
        <p:nvSpPr>
          <p:cNvPr id="26" name="CuadroTexto 25">
            <a:extLst>
              <a:ext uri="{FF2B5EF4-FFF2-40B4-BE49-F238E27FC236}">
                <a16:creationId xmlns:a16="http://schemas.microsoft.com/office/drawing/2014/main" id="{D94A13FC-27AD-6744-9F6B-40FE4DD09E59}"/>
              </a:ext>
            </a:extLst>
          </p:cNvPr>
          <p:cNvSpPr txBox="1"/>
          <p:nvPr/>
        </p:nvSpPr>
        <p:spPr>
          <a:xfrm>
            <a:off x="9086325" y="6181365"/>
            <a:ext cx="1327232" cy="307777"/>
          </a:xfrm>
          <a:prstGeom prst="rect">
            <a:avLst/>
          </a:prstGeom>
          <a:noFill/>
        </p:spPr>
        <p:txBody>
          <a:bodyPr wrap="square" rtlCol="0">
            <a:spAutoFit/>
          </a:bodyPr>
          <a:lstStyle/>
          <a:p>
            <a:pPr algn="ctr"/>
            <a:r>
              <a:rPr lang="en-US" sz="1400" dirty="0">
                <a:solidFill>
                  <a:schemeClr val="bg1"/>
                </a:solidFill>
                <a:latin typeface="Swis721 BT" panose="020B0504020202020204" pitchFamily="34" charset="0"/>
              </a:rPr>
              <a:t>AGOUTI</a:t>
            </a:r>
            <a:endParaRPr lang="es-PE" sz="1400" dirty="0">
              <a:solidFill>
                <a:schemeClr val="bg1"/>
              </a:solidFill>
            </a:endParaRPr>
          </a:p>
        </p:txBody>
      </p:sp>
      <p:sp>
        <p:nvSpPr>
          <p:cNvPr id="16" name="CuadroTexto 15">
            <a:extLst>
              <a:ext uri="{FF2B5EF4-FFF2-40B4-BE49-F238E27FC236}">
                <a16:creationId xmlns:a16="http://schemas.microsoft.com/office/drawing/2014/main" id="{AEED08E7-813F-DD40-A91D-03B2830FDFF6}"/>
              </a:ext>
            </a:extLst>
          </p:cNvPr>
          <p:cNvSpPr txBox="1"/>
          <p:nvPr/>
        </p:nvSpPr>
        <p:spPr>
          <a:xfrm>
            <a:off x="5626704" y="509208"/>
            <a:ext cx="4686964" cy="400110"/>
          </a:xfrm>
          <a:prstGeom prst="rect">
            <a:avLst/>
          </a:prstGeom>
          <a:noFill/>
        </p:spPr>
        <p:txBody>
          <a:bodyPr wrap="square" rtlCol="0">
            <a:spAutoFit/>
          </a:bodyPr>
          <a:lstStyle/>
          <a:p>
            <a:r>
              <a:rPr lang="en-US" sz="2000" b="1" dirty="0">
                <a:solidFill>
                  <a:srgbClr val="9C9154"/>
                </a:solidFill>
                <a:latin typeface="Swis721 BT" panose="020B0504020202020204" pitchFamily="34" charset="0"/>
              </a:rPr>
              <a:t>Examples of coated variety </a:t>
            </a:r>
            <a:r>
              <a:rPr lang="en-US" sz="2000" b="1" dirty="0" err="1">
                <a:solidFill>
                  <a:srgbClr val="9C9154"/>
                </a:solidFill>
                <a:latin typeface="Swis721 BT" panose="020B0504020202020204" pitchFamily="34" charset="0"/>
              </a:rPr>
              <a:t>colours</a:t>
            </a:r>
            <a:endParaRPr lang="es-PE" sz="2000" b="1" dirty="0">
              <a:solidFill>
                <a:srgbClr val="9C9154"/>
              </a:solidFill>
            </a:endParaRPr>
          </a:p>
        </p:txBody>
      </p:sp>
    </p:spTree>
    <p:extLst>
      <p:ext uri="{BB962C8B-B14F-4D97-AF65-F5344CB8AC3E}">
        <p14:creationId xmlns:p14="http://schemas.microsoft.com/office/powerpoint/2010/main" val="1523886243"/>
      </p:ext>
    </p:extLst>
  </p:cSld>
  <p:clrMapOvr>
    <a:masterClrMapping/>
  </p:clrMapOvr>
  <p:transition spd="slow">
    <p:push dir="u"/>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DAD943E8-CF62-264E-9E24-D7D7914BADF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3250" y="-59371"/>
            <a:ext cx="12437650" cy="6976744"/>
          </a:xfrm>
          <a:prstGeom prst="rect">
            <a:avLst/>
          </a:prstGeom>
        </p:spPr>
      </p:pic>
      <p:sp>
        <p:nvSpPr>
          <p:cNvPr id="3" name="CuadroTexto 2">
            <a:extLst>
              <a:ext uri="{FF2B5EF4-FFF2-40B4-BE49-F238E27FC236}">
                <a16:creationId xmlns:a16="http://schemas.microsoft.com/office/drawing/2014/main" id="{E970D5BB-B202-FD43-9FF1-50288D198326}"/>
              </a:ext>
            </a:extLst>
          </p:cNvPr>
          <p:cNvSpPr txBox="1"/>
          <p:nvPr/>
        </p:nvSpPr>
        <p:spPr>
          <a:xfrm>
            <a:off x="3345083" y="2410202"/>
            <a:ext cx="5501831" cy="523220"/>
          </a:xfrm>
          <a:prstGeom prst="rect">
            <a:avLst/>
          </a:prstGeom>
          <a:noFill/>
        </p:spPr>
        <p:txBody>
          <a:bodyPr wrap="square" rtlCol="0">
            <a:spAutoFit/>
          </a:bodyPr>
          <a:lstStyle/>
          <a:p>
            <a:pPr algn="ctr"/>
            <a:r>
              <a:rPr lang="es-PE" sz="2800" b="1" dirty="0" err="1">
                <a:solidFill>
                  <a:schemeClr val="bg1"/>
                </a:solidFill>
                <a:latin typeface="Arial" panose="020B0604020202020204" pitchFamily="34" charset="0"/>
                <a:cs typeface="Arial" panose="020B0604020202020204" pitchFamily="34" charset="0"/>
              </a:rPr>
              <a:t>Size</a:t>
            </a:r>
            <a:endParaRPr lang="es-PE" sz="2800" b="1" dirty="0">
              <a:solidFill>
                <a:schemeClr val="bg1"/>
              </a:solidFill>
              <a:latin typeface="Arial" panose="020B0604020202020204" pitchFamily="34" charset="0"/>
              <a:cs typeface="Arial" panose="020B0604020202020204" pitchFamily="34" charset="0"/>
            </a:endParaRPr>
          </a:p>
        </p:txBody>
      </p:sp>
      <p:sp>
        <p:nvSpPr>
          <p:cNvPr id="5" name="CuadroTexto 4">
            <a:extLst>
              <a:ext uri="{FF2B5EF4-FFF2-40B4-BE49-F238E27FC236}">
                <a16:creationId xmlns:a16="http://schemas.microsoft.com/office/drawing/2014/main" id="{D6DE5D0C-EF0D-3443-B05F-8ABD25DD3758}"/>
              </a:ext>
            </a:extLst>
          </p:cNvPr>
          <p:cNvSpPr txBox="1"/>
          <p:nvPr/>
        </p:nvSpPr>
        <p:spPr>
          <a:xfrm>
            <a:off x="2571508" y="2898697"/>
            <a:ext cx="7048981" cy="338554"/>
          </a:xfrm>
          <a:prstGeom prst="rect">
            <a:avLst/>
          </a:prstGeom>
          <a:noFill/>
        </p:spPr>
        <p:txBody>
          <a:bodyPr wrap="square" rtlCol="0">
            <a:spAutoFit/>
          </a:bodyPr>
          <a:lstStyle/>
          <a:p>
            <a:pPr algn="ctr"/>
            <a:r>
              <a:rPr lang="en-US" sz="1600" dirty="0">
                <a:solidFill>
                  <a:schemeClr val="bg1"/>
                </a:solidFill>
                <a:latin typeface="Arial" panose="020B0604020202020204" pitchFamily="34" charset="0"/>
                <a:cs typeface="Arial" panose="020B0604020202020204" pitchFamily="34" charset="0"/>
              </a:rPr>
              <a:t>There are three sizes in the males and females. </a:t>
            </a:r>
            <a:endParaRPr lang="es-PE" sz="1600" dirty="0">
              <a:solidFill>
                <a:schemeClr val="bg1"/>
              </a:solidFill>
              <a:latin typeface="Arial" panose="020B0604020202020204" pitchFamily="34" charset="0"/>
              <a:cs typeface="Arial" panose="020B0604020202020204" pitchFamily="34" charset="0"/>
            </a:endParaRPr>
          </a:p>
        </p:txBody>
      </p:sp>
      <p:sp>
        <p:nvSpPr>
          <p:cNvPr id="6" name="CuadroTexto 5">
            <a:extLst>
              <a:ext uri="{FF2B5EF4-FFF2-40B4-BE49-F238E27FC236}">
                <a16:creationId xmlns:a16="http://schemas.microsoft.com/office/drawing/2014/main" id="{6BF70969-7733-354B-A93B-0F575E6AFA72}"/>
              </a:ext>
            </a:extLst>
          </p:cNvPr>
          <p:cNvSpPr txBox="1"/>
          <p:nvPr/>
        </p:nvSpPr>
        <p:spPr>
          <a:xfrm>
            <a:off x="2125460" y="5079632"/>
            <a:ext cx="2116238" cy="338554"/>
          </a:xfrm>
          <a:prstGeom prst="rect">
            <a:avLst/>
          </a:prstGeom>
          <a:noFill/>
        </p:spPr>
        <p:txBody>
          <a:bodyPr wrap="square" rtlCol="0">
            <a:spAutoFit/>
          </a:bodyPr>
          <a:lstStyle/>
          <a:p>
            <a:pPr algn="ctr"/>
            <a:r>
              <a:rPr lang="es-PE" sz="1600" b="1" dirty="0">
                <a:solidFill>
                  <a:schemeClr val="bg1"/>
                </a:solidFill>
                <a:latin typeface="Arial" panose="020B0604020202020204" pitchFamily="34" charset="0"/>
                <a:cs typeface="Arial" panose="020B0604020202020204" pitchFamily="34" charset="0"/>
              </a:rPr>
              <a:t>SMALL</a:t>
            </a:r>
          </a:p>
        </p:txBody>
      </p:sp>
      <p:sp>
        <p:nvSpPr>
          <p:cNvPr id="7" name="CuadroTexto 6">
            <a:extLst>
              <a:ext uri="{FF2B5EF4-FFF2-40B4-BE49-F238E27FC236}">
                <a16:creationId xmlns:a16="http://schemas.microsoft.com/office/drawing/2014/main" id="{0DA6A733-43D3-6F4E-BA98-DD1927328EAC}"/>
              </a:ext>
            </a:extLst>
          </p:cNvPr>
          <p:cNvSpPr txBox="1"/>
          <p:nvPr/>
        </p:nvSpPr>
        <p:spPr>
          <a:xfrm>
            <a:off x="5067456" y="5079632"/>
            <a:ext cx="2116238" cy="338554"/>
          </a:xfrm>
          <a:prstGeom prst="rect">
            <a:avLst/>
          </a:prstGeom>
          <a:noFill/>
        </p:spPr>
        <p:txBody>
          <a:bodyPr wrap="square" rtlCol="0">
            <a:spAutoFit/>
          </a:bodyPr>
          <a:lstStyle/>
          <a:p>
            <a:pPr algn="ctr"/>
            <a:r>
              <a:rPr lang="es-PE" sz="1600" b="1" dirty="0">
                <a:solidFill>
                  <a:schemeClr val="bg1"/>
                </a:solidFill>
                <a:latin typeface="Arial" panose="020B0604020202020204" pitchFamily="34" charset="0"/>
                <a:cs typeface="Arial" panose="020B0604020202020204" pitchFamily="34" charset="0"/>
              </a:rPr>
              <a:t>MEDIUM</a:t>
            </a:r>
          </a:p>
        </p:txBody>
      </p:sp>
      <p:sp>
        <p:nvSpPr>
          <p:cNvPr id="8" name="CuadroTexto 7">
            <a:extLst>
              <a:ext uri="{FF2B5EF4-FFF2-40B4-BE49-F238E27FC236}">
                <a16:creationId xmlns:a16="http://schemas.microsoft.com/office/drawing/2014/main" id="{0DEBA952-8559-854F-8BDC-E6D03CF32F97}"/>
              </a:ext>
            </a:extLst>
          </p:cNvPr>
          <p:cNvSpPr txBox="1"/>
          <p:nvPr/>
        </p:nvSpPr>
        <p:spPr>
          <a:xfrm>
            <a:off x="7986957" y="5079632"/>
            <a:ext cx="1923853" cy="338554"/>
          </a:xfrm>
          <a:prstGeom prst="rect">
            <a:avLst/>
          </a:prstGeom>
          <a:noFill/>
        </p:spPr>
        <p:txBody>
          <a:bodyPr wrap="square" rtlCol="0">
            <a:spAutoFit/>
          </a:bodyPr>
          <a:lstStyle/>
          <a:p>
            <a:pPr algn="ctr"/>
            <a:r>
              <a:rPr lang="es-PE" sz="1600" b="1" dirty="0">
                <a:solidFill>
                  <a:schemeClr val="bg1"/>
                </a:solidFill>
                <a:latin typeface="Arial" panose="020B0604020202020204" pitchFamily="34" charset="0"/>
                <a:cs typeface="Arial" panose="020B0604020202020204" pitchFamily="34" charset="0"/>
              </a:rPr>
              <a:t>LARGE</a:t>
            </a:r>
          </a:p>
        </p:txBody>
      </p:sp>
      <p:sp>
        <p:nvSpPr>
          <p:cNvPr id="2" name="CuadroTexto 1">
            <a:extLst>
              <a:ext uri="{FF2B5EF4-FFF2-40B4-BE49-F238E27FC236}">
                <a16:creationId xmlns:a16="http://schemas.microsoft.com/office/drawing/2014/main" id="{E5B2A318-44CC-1149-8A06-0B0A561EE7E6}"/>
              </a:ext>
            </a:extLst>
          </p:cNvPr>
          <p:cNvSpPr txBox="1"/>
          <p:nvPr/>
        </p:nvSpPr>
        <p:spPr>
          <a:xfrm>
            <a:off x="2658036" y="5391089"/>
            <a:ext cx="1374094" cy="338554"/>
          </a:xfrm>
          <a:prstGeom prst="rect">
            <a:avLst/>
          </a:prstGeom>
          <a:noFill/>
        </p:spPr>
        <p:txBody>
          <a:bodyPr wrap="none" rtlCol="0">
            <a:spAutoFit/>
          </a:bodyPr>
          <a:lstStyle/>
          <a:p>
            <a:r>
              <a:rPr lang="fr-FR" sz="1600" dirty="0">
                <a:solidFill>
                  <a:schemeClr val="bg1"/>
                </a:solidFill>
                <a:latin typeface="Arial" panose="020B0604020202020204" pitchFamily="34" charset="0"/>
                <a:cs typeface="Arial" panose="020B0604020202020204" pitchFamily="34" charset="0"/>
              </a:rPr>
              <a:t>25 - 40 </a:t>
            </a:r>
            <a:r>
              <a:rPr lang="fr-FR" sz="1600" dirty="0" err="1">
                <a:solidFill>
                  <a:schemeClr val="bg1"/>
                </a:solidFill>
                <a:latin typeface="Arial" panose="020B0604020202020204" pitchFamily="34" charset="0"/>
                <a:cs typeface="Arial" panose="020B0604020202020204" pitchFamily="34" charset="0"/>
              </a:rPr>
              <a:t>cms</a:t>
            </a:r>
            <a:r>
              <a:rPr lang="fr-FR" sz="1600" dirty="0">
                <a:solidFill>
                  <a:schemeClr val="bg1"/>
                </a:solidFill>
                <a:latin typeface="Arial" panose="020B0604020202020204" pitchFamily="34" charset="0"/>
                <a:cs typeface="Arial" panose="020B0604020202020204" pitchFamily="34" charset="0"/>
              </a:rPr>
              <a:t>. </a:t>
            </a:r>
            <a:endParaRPr lang="es-PE" sz="1600" dirty="0">
              <a:solidFill>
                <a:schemeClr val="bg1"/>
              </a:solidFill>
              <a:latin typeface="Arial" panose="020B0604020202020204" pitchFamily="34" charset="0"/>
              <a:cs typeface="Arial" panose="020B0604020202020204" pitchFamily="34" charset="0"/>
            </a:endParaRPr>
          </a:p>
        </p:txBody>
      </p:sp>
      <p:sp>
        <p:nvSpPr>
          <p:cNvPr id="9" name="CuadroTexto 8">
            <a:extLst>
              <a:ext uri="{FF2B5EF4-FFF2-40B4-BE49-F238E27FC236}">
                <a16:creationId xmlns:a16="http://schemas.microsoft.com/office/drawing/2014/main" id="{CE584F5C-D1FA-2941-98DA-F484CF4EFE44}"/>
              </a:ext>
            </a:extLst>
          </p:cNvPr>
          <p:cNvSpPr txBox="1"/>
          <p:nvPr/>
        </p:nvSpPr>
        <p:spPr>
          <a:xfrm>
            <a:off x="5603391" y="5391089"/>
            <a:ext cx="1374094" cy="338554"/>
          </a:xfrm>
          <a:prstGeom prst="rect">
            <a:avLst/>
          </a:prstGeom>
          <a:noFill/>
        </p:spPr>
        <p:txBody>
          <a:bodyPr wrap="none" rtlCol="0">
            <a:spAutoFit/>
          </a:bodyPr>
          <a:lstStyle/>
          <a:p>
            <a:r>
              <a:rPr lang="fr-FR" sz="1600" dirty="0">
                <a:solidFill>
                  <a:schemeClr val="bg1"/>
                </a:solidFill>
                <a:latin typeface="Arial" panose="020B0604020202020204" pitchFamily="34" charset="0"/>
                <a:cs typeface="Arial" panose="020B0604020202020204" pitchFamily="34" charset="0"/>
              </a:rPr>
              <a:t>41 - 50 </a:t>
            </a:r>
            <a:r>
              <a:rPr lang="fr-FR" sz="1600" dirty="0" err="1">
                <a:solidFill>
                  <a:schemeClr val="bg1"/>
                </a:solidFill>
                <a:latin typeface="Arial" panose="020B0604020202020204" pitchFamily="34" charset="0"/>
                <a:cs typeface="Arial" panose="020B0604020202020204" pitchFamily="34" charset="0"/>
              </a:rPr>
              <a:t>cms</a:t>
            </a:r>
            <a:r>
              <a:rPr lang="fr-FR" sz="1600" dirty="0">
                <a:solidFill>
                  <a:schemeClr val="bg1"/>
                </a:solidFill>
                <a:latin typeface="Arial" panose="020B0604020202020204" pitchFamily="34" charset="0"/>
                <a:cs typeface="Arial" panose="020B0604020202020204" pitchFamily="34" charset="0"/>
              </a:rPr>
              <a:t>. </a:t>
            </a:r>
            <a:endParaRPr lang="es-PE" sz="1600" dirty="0">
              <a:solidFill>
                <a:schemeClr val="bg1"/>
              </a:solidFill>
              <a:latin typeface="Arial" panose="020B0604020202020204" pitchFamily="34" charset="0"/>
              <a:cs typeface="Arial" panose="020B0604020202020204" pitchFamily="34" charset="0"/>
            </a:endParaRPr>
          </a:p>
        </p:txBody>
      </p:sp>
      <p:sp>
        <p:nvSpPr>
          <p:cNvPr id="10" name="CuadroTexto 9">
            <a:extLst>
              <a:ext uri="{FF2B5EF4-FFF2-40B4-BE49-F238E27FC236}">
                <a16:creationId xmlns:a16="http://schemas.microsoft.com/office/drawing/2014/main" id="{B794F7E1-9304-6C40-98D9-310B5DBCFE6E}"/>
              </a:ext>
            </a:extLst>
          </p:cNvPr>
          <p:cNvSpPr txBox="1"/>
          <p:nvPr/>
        </p:nvSpPr>
        <p:spPr>
          <a:xfrm>
            <a:off x="8339178" y="5391089"/>
            <a:ext cx="1374094" cy="338554"/>
          </a:xfrm>
          <a:prstGeom prst="rect">
            <a:avLst/>
          </a:prstGeom>
          <a:noFill/>
        </p:spPr>
        <p:txBody>
          <a:bodyPr wrap="none" rtlCol="0">
            <a:spAutoFit/>
          </a:bodyPr>
          <a:lstStyle/>
          <a:p>
            <a:r>
              <a:rPr lang="fr-FR" sz="1600" dirty="0">
                <a:solidFill>
                  <a:schemeClr val="bg1"/>
                </a:solidFill>
                <a:latin typeface="Arial" panose="020B0604020202020204" pitchFamily="34" charset="0"/>
                <a:cs typeface="Arial" panose="020B0604020202020204" pitchFamily="34" charset="0"/>
              </a:rPr>
              <a:t>51 - 65 </a:t>
            </a:r>
            <a:r>
              <a:rPr lang="fr-FR" sz="1600" dirty="0" err="1">
                <a:solidFill>
                  <a:schemeClr val="bg1"/>
                </a:solidFill>
                <a:latin typeface="Arial" panose="020B0604020202020204" pitchFamily="34" charset="0"/>
                <a:cs typeface="Arial" panose="020B0604020202020204" pitchFamily="34" charset="0"/>
              </a:rPr>
              <a:t>cms</a:t>
            </a:r>
            <a:r>
              <a:rPr lang="fr-FR" sz="1600" dirty="0">
                <a:solidFill>
                  <a:schemeClr val="bg1"/>
                </a:solidFill>
                <a:latin typeface="Arial" panose="020B0604020202020204" pitchFamily="34" charset="0"/>
                <a:cs typeface="Arial" panose="020B0604020202020204" pitchFamily="34" charset="0"/>
              </a:rPr>
              <a:t>. </a:t>
            </a:r>
            <a:endParaRPr lang="es-PE" sz="16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80414213"/>
      </p:ext>
    </p:extLst>
  </p:cSld>
  <p:clrMapOvr>
    <a:masterClrMapping/>
  </p:clrMapOvr>
  <p:transition spd="slow">
    <p:push dir="u"/>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DAD943E8-CF62-264E-9E24-D7D7914BADF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1600" y="-56991"/>
            <a:ext cx="12382500" cy="6945809"/>
          </a:xfrm>
          <a:prstGeom prst="rect">
            <a:avLst/>
          </a:prstGeom>
        </p:spPr>
      </p:pic>
      <p:sp>
        <p:nvSpPr>
          <p:cNvPr id="3" name="CuadroTexto 2">
            <a:extLst>
              <a:ext uri="{FF2B5EF4-FFF2-40B4-BE49-F238E27FC236}">
                <a16:creationId xmlns:a16="http://schemas.microsoft.com/office/drawing/2014/main" id="{80CB5705-A641-9F41-9737-C9720F5A3AD1}"/>
              </a:ext>
            </a:extLst>
          </p:cNvPr>
          <p:cNvSpPr txBox="1"/>
          <p:nvPr/>
        </p:nvSpPr>
        <p:spPr>
          <a:xfrm>
            <a:off x="419745" y="540179"/>
            <a:ext cx="5501831" cy="523220"/>
          </a:xfrm>
          <a:prstGeom prst="rect">
            <a:avLst/>
          </a:prstGeom>
          <a:noFill/>
        </p:spPr>
        <p:txBody>
          <a:bodyPr wrap="square" rtlCol="0">
            <a:spAutoFit/>
          </a:bodyPr>
          <a:lstStyle/>
          <a:p>
            <a:r>
              <a:rPr lang="es-PE" sz="2800" b="1" dirty="0" err="1">
                <a:solidFill>
                  <a:schemeClr val="bg1"/>
                </a:solidFill>
                <a:latin typeface="Arial" panose="020B0604020202020204" pitchFamily="34" charset="0"/>
                <a:cs typeface="Arial" panose="020B0604020202020204" pitchFamily="34" charset="0"/>
              </a:rPr>
              <a:t>Weight</a:t>
            </a:r>
            <a:endParaRPr lang="es-PE" sz="2800" b="1" dirty="0">
              <a:solidFill>
                <a:schemeClr val="bg1"/>
              </a:solidFill>
              <a:latin typeface="Arial" panose="020B0604020202020204" pitchFamily="34" charset="0"/>
              <a:cs typeface="Arial" panose="020B0604020202020204" pitchFamily="34" charset="0"/>
            </a:endParaRPr>
          </a:p>
        </p:txBody>
      </p:sp>
      <p:sp>
        <p:nvSpPr>
          <p:cNvPr id="5" name="CuadroTexto 4">
            <a:extLst>
              <a:ext uri="{FF2B5EF4-FFF2-40B4-BE49-F238E27FC236}">
                <a16:creationId xmlns:a16="http://schemas.microsoft.com/office/drawing/2014/main" id="{6819B8C3-ABB6-C148-AAD0-E4B3B84A2723}"/>
              </a:ext>
            </a:extLst>
          </p:cNvPr>
          <p:cNvSpPr txBox="1"/>
          <p:nvPr/>
        </p:nvSpPr>
        <p:spPr>
          <a:xfrm>
            <a:off x="757661" y="1455298"/>
            <a:ext cx="4131839" cy="2554545"/>
          </a:xfrm>
          <a:prstGeom prst="rect">
            <a:avLst/>
          </a:prstGeom>
          <a:noFill/>
        </p:spPr>
        <p:txBody>
          <a:bodyPr wrap="square" rtlCol="0">
            <a:spAutoFit/>
          </a:bodyPr>
          <a:lstStyle/>
          <a:p>
            <a:pPr algn="just"/>
            <a:r>
              <a:rPr lang="en-US" sz="1600" dirty="0">
                <a:solidFill>
                  <a:schemeClr val="bg1"/>
                </a:solidFill>
                <a:latin typeface="Arial" panose="020B0604020202020204" pitchFamily="34" charset="0"/>
                <a:cs typeface="Arial" panose="020B0604020202020204" pitchFamily="34" charset="0"/>
              </a:rPr>
              <a:t>The weight is in relation to the size. </a:t>
            </a:r>
          </a:p>
          <a:p>
            <a:pPr algn="just"/>
            <a:endParaRPr lang="fr-FR" sz="1600" dirty="0">
              <a:solidFill>
                <a:schemeClr val="bg1"/>
              </a:solidFill>
              <a:latin typeface="Arial" panose="020B0604020202020204" pitchFamily="34" charset="0"/>
              <a:cs typeface="Arial" panose="020B0604020202020204" pitchFamily="34" charset="0"/>
            </a:endParaRPr>
          </a:p>
          <a:p>
            <a:pPr algn="just"/>
            <a:r>
              <a:rPr lang="es-PE" sz="1600" b="1" dirty="0">
                <a:solidFill>
                  <a:schemeClr val="bg1"/>
                </a:solidFill>
                <a:latin typeface="Arial" panose="020B0604020202020204" pitchFamily="34" charset="0"/>
                <a:cs typeface="Arial" panose="020B0604020202020204" pitchFamily="34" charset="0"/>
              </a:rPr>
              <a:t>Small:</a:t>
            </a:r>
            <a:r>
              <a:rPr lang="es-PE" sz="1600" dirty="0">
                <a:solidFill>
                  <a:schemeClr val="bg1"/>
                </a:solidFill>
                <a:latin typeface="Arial" panose="020B0604020202020204" pitchFamily="34" charset="0"/>
                <a:cs typeface="Arial" panose="020B0604020202020204" pitchFamily="34" charset="0"/>
              </a:rPr>
              <a:t> 4 - 8 kg. Aprox. 8.8 - 17.6 </a:t>
            </a:r>
            <a:r>
              <a:rPr lang="es-PE" sz="1600" dirty="0" err="1">
                <a:solidFill>
                  <a:schemeClr val="bg1"/>
                </a:solidFill>
                <a:latin typeface="Arial" panose="020B0604020202020204" pitchFamily="34" charset="0"/>
                <a:cs typeface="Arial" panose="020B0604020202020204" pitchFamily="34" charset="0"/>
              </a:rPr>
              <a:t>pounds</a:t>
            </a:r>
            <a:r>
              <a:rPr lang="es-PE" sz="1600" dirty="0">
                <a:solidFill>
                  <a:schemeClr val="bg1"/>
                </a:solidFill>
                <a:latin typeface="Arial" panose="020B0604020202020204" pitchFamily="34" charset="0"/>
                <a:cs typeface="Arial" panose="020B0604020202020204" pitchFamily="34" charset="0"/>
              </a:rPr>
              <a:t>.</a:t>
            </a:r>
          </a:p>
          <a:p>
            <a:pPr algn="just"/>
            <a:endParaRPr lang="es-PE" sz="1600" dirty="0">
              <a:solidFill>
                <a:schemeClr val="bg1"/>
              </a:solidFill>
              <a:latin typeface="Arial" panose="020B0604020202020204" pitchFamily="34" charset="0"/>
              <a:cs typeface="Arial" panose="020B0604020202020204" pitchFamily="34" charset="0"/>
            </a:endParaRPr>
          </a:p>
          <a:p>
            <a:pPr algn="just"/>
            <a:r>
              <a:rPr lang="es-PE" sz="1600" b="1" dirty="0">
                <a:solidFill>
                  <a:schemeClr val="bg1"/>
                </a:solidFill>
                <a:latin typeface="Arial" panose="020B0604020202020204" pitchFamily="34" charset="0"/>
                <a:cs typeface="Arial" panose="020B0604020202020204" pitchFamily="34" charset="0"/>
              </a:rPr>
              <a:t>Medium: </a:t>
            </a:r>
            <a:r>
              <a:rPr lang="es-PE" sz="1600" dirty="0">
                <a:solidFill>
                  <a:schemeClr val="bg1"/>
                </a:solidFill>
                <a:latin typeface="Arial" panose="020B0604020202020204" pitchFamily="34" charset="0"/>
                <a:cs typeface="Arial" panose="020B0604020202020204" pitchFamily="34" charset="0"/>
              </a:rPr>
              <a:t>8 - 12 kg. Aprox. 17.6 - 26.4 </a:t>
            </a:r>
            <a:r>
              <a:rPr lang="es-PE" sz="1600" dirty="0" err="1">
                <a:solidFill>
                  <a:schemeClr val="bg1"/>
                </a:solidFill>
                <a:latin typeface="Arial" panose="020B0604020202020204" pitchFamily="34" charset="0"/>
                <a:cs typeface="Arial" panose="020B0604020202020204" pitchFamily="34" charset="0"/>
              </a:rPr>
              <a:t>pounds</a:t>
            </a:r>
            <a:r>
              <a:rPr lang="es-PE" sz="1600" dirty="0">
                <a:solidFill>
                  <a:schemeClr val="bg1"/>
                </a:solidFill>
                <a:latin typeface="Arial" panose="020B0604020202020204" pitchFamily="34" charset="0"/>
                <a:cs typeface="Arial" panose="020B0604020202020204" pitchFamily="34" charset="0"/>
              </a:rPr>
              <a:t>.</a:t>
            </a:r>
          </a:p>
          <a:p>
            <a:pPr algn="just"/>
            <a:endParaRPr lang="es-PE" sz="1600" dirty="0">
              <a:solidFill>
                <a:schemeClr val="bg1"/>
              </a:solidFill>
              <a:latin typeface="Arial" panose="020B0604020202020204" pitchFamily="34" charset="0"/>
              <a:cs typeface="Arial" panose="020B0604020202020204" pitchFamily="34" charset="0"/>
            </a:endParaRPr>
          </a:p>
          <a:p>
            <a:pPr algn="just"/>
            <a:r>
              <a:rPr lang="es-PE" sz="1600" b="1" dirty="0" err="1">
                <a:solidFill>
                  <a:schemeClr val="bg1"/>
                </a:solidFill>
                <a:latin typeface="Arial" panose="020B0604020202020204" pitchFamily="34" charset="0"/>
                <a:cs typeface="Arial" panose="020B0604020202020204" pitchFamily="34" charset="0"/>
              </a:rPr>
              <a:t>Large</a:t>
            </a:r>
            <a:r>
              <a:rPr lang="es-PE" sz="1600" b="1" dirty="0">
                <a:solidFill>
                  <a:schemeClr val="bg1"/>
                </a:solidFill>
                <a:latin typeface="Arial" panose="020B0604020202020204" pitchFamily="34" charset="0"/>
                <a:cs typeface="Arial" panose="020B0604020202020204" pitchFamily="34" charset="0"/>
              </a:rPr>
              <a:t>:</a:t>
            </a:r>
            <a:r>
              <a:rPr lang="es-PE" sz="1600" dirty="0">
                <a:solidFill>
                  <a:schemeClr val="bg1"/>
                </a:solidFill>
                <a:latin typeface="Arial" panose="020B0604020202020204" pitchFamily="34" charset="0"/>
                <a:cs typeface="Arial" panose="020B0604020202020204" pitchFamily="34" charset="0"/>
              </a:rPr>
              <a:t> 12 - 25 kg. Aprox. 26.4 - 55.1 </a:t>
            </a:r>
            <a:r>
              <a:rPr lang="es-PE" sz="1600" dirty="0" err="1">
                <a:solidFill>
                  <a:schemeClr val="bg1"/>
                </a:solidFill>
                <a:latin typeface="Arial" panose="020B0604020202020204" pitchFamily="34" charset="0"/>
                <a:cs typeface="Arial" panose="020B0604020202020204" pitchFamily="34" charset="0"/>
              </a:rPr>
              <a:t>pounds</a:t>
            </a:r>
            <a:r>
              <a:rPr lang="es-PE" sz="1600" dirty="0">
                <a:solidFill>
                  <a:schemeClr val="bg1"/>
                </a:solidFill>
                <a:latin typeface="Arial" panose="020B0604020202020204" pitchFamily="34" charset="0"/>
                <a:cs typeface="Arial" panose="020B0604020202020204" pitchFamily="34" charset="0"/>
              </a:rPr>
              <a:t>.</a:t>
            </a:r>
          </a:p>
          <a:p>
            <a:endParaRPr lang="es-PE" sz="1600" dirty="0">
              <a:solidFill>
                <a:schemeClr val="bg1"/>
              </a:solidFill>
              <a:latin typeface="Metric Bold" panose="020B0503030202060203" pitchFamily="34" charset="77"/>
            </a:endParaRPr>
          </a:p>
        </p:txBody>
      </p:sp>
    </p:spTree>
    <p:extLst>
      <p:ext uri="{BB962C8B-B14F-4D97-AF65-F5344CB8AC3E}">
        <p14:creationId xmlns:p14="http://schemas.microsoft.com/office/powerpoint/2010/main" val="882114751"/>
      </p:ext>
    </p:extLst>
  </p:cSld>
  <p:clrMapOvr>
    <a:masterClrMapping/>
  </p:clrMapOvr>
  <p:transition spd="slow">
    <p:push dir="u"/>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DAD943E8-CF62-264E-9E24-D7D7914BADF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7402" y="-28283"/>
            <a:ext cx="12326804" cy="6914566"/>
          </a:xfrm>
          <a:prstGeom prst="rect">
            <a:avLst/>
          </a:prstGeom>
        </p:spPr>
      </p:pic>
      <p:sp>
        <p:nvSpPr>
          <p:cNvPr id="3" name="CuadroTexto 2">
            <a:extLst>
              <a:ext uri="{FF2B5EF4-FFF2-40B4-BE49-F238E27FC236}">
                <a16:creationId xmlns:a16="http://schemas.microsoft.com/office/drawing/2014/main" id="{D1447EEB-4C5A-374B-B171-963652E54D3E}"/>
              </a:ext>
            </a:extLst>
          </p:cNvPr>
          <p:cNvSpPr txBox="1"/>
          <p:nvPr/>
        </p:nvSpPr>
        <p:spPr>
          <a:xfrm>
            <a:off x="2951545" y="4345999"/>
            <a:ext cx="5501831" cy="523220"/>
          </a:xfrm>
          <a:prstGeom prst="rect">
            <a:avLst/>
          </a:prstGeom>
          <a:noFill/>
        </p:spPr>
        <p:txBody>
          <a:bodyPr wrap="square" rtlCol="0">
            <a:spAutoFit/>
          </a:bodyPr>
          <a:lstStyle/>
          <a:p>
            <a:pPr algn="ctr"/>
            <a:r>
              <a:rPr lang="es-PE" sz="2800" b="1" dirty="0" err="1">
                <a:solidFill>
                  <a:schemeClr val="bg1"/>
                </a:solidFill>
                <a:latin typeface="Arial" panose="020B0604020202020204" pitchFamily="34" charset="0"/>
                <a:cs typeface="Arial" panose="020B0604020202020204" pitchFamily="34" charset="0"/>
              </a:rPr>
              <a:t>Faults</a:t>
            </a:r>
            <a:endParaRPr lang="es-PE" sz="2800" b="1" dirty="0">
              <a:solidFill>
                <a:schemeClr val="bg1"/>
              </a:solidFill>
              <a:latin typeface="Arial" panose="020B0604020202020204" pitchFamily="34" charset="0"/>
              <a:cs typeface="Arial" panose="020B0604020202020204" pitchFamily="34" charset="0"/>
            </a:endParaRPr>
          </a:p>
        </p:txBody>
      </p:sp>
      <p:sp>
        <p:nvSpPr>
          <p:cNvPr id="5" name="CuadroTexto 4">
            <a:extLst>
              <a:ext uri="{FF2B5EF4-FFF2-40B4-BE49-F238E27FC236}">
                <a16:creationId xmlns:a16="http://schemas.microsoft.com/office/drawing/2014/main" id="{AB5B2E39-2C79-864C-B11D-C9E3B5CFFAF6}"/>
              </a:ext>
            </a:extLst>
          </p:cNvPr>
          <p:cNvSpPr txBox="1"/>
          <p:nvPr/>
        </p:nvSpPr>
        <p:spPr>
          <a:xfrm>
            <a:off x="1832656" y="4867500"/>
            <a:ext cx="7739608" cy="1077218"/>
          </a:xfrm>
          <a:prstGeom prst="rect">
            <a:avLst/>
          </a:prstGeom>
          <a:noFill/>
        </p:spPr>
        <p:txBody>
          <a:bodyPr wrap="square" rtlCol="0">
            <a:spAutoFit/>
          </a:bodyPr>
          <a:lstStyle/>
          <a:p>
            <a:pPr algn="ctr"/>
            <a:r>
              <a:rPr lang="en-US" sz="1600" dirty="0">
                <a:solidFill>
                  <a:schemeClr val="bg1"/>
                </a:solidFill>
                <a:latin typeface="Arial" panose="020B0604020202020204" pitchFamily="34" charset="0"/>
                <a:cs typeface="Arial" panose="020B0604020202020204" pitchFamily="34" charset="0"/>
              </a:rPr>
              <a:t>Any departure from the foregoing points should be considered a fault</a:t>
            </a:r>
          </a:p>
          <a:p>
            <a:pPr algn="ctr"/>
            <a:r>
              <a:rPr lang="en-US" sz="1600" dirty="0">
                <a:solidFill>
                  <a:schemeClr val="bg1"/>
                </a:solidFill>
                <a:latin typeface="Arial" panose="020B0604020202020204" pitchFamily="34" charset="0"/>
                <a:cs typeface="Arial" panose="020B0604020202020204" pitchFamily="34" charset="0"/>
              </a:rPr>
              <a:t>and the seriousness with which the fault should be regarded should</a:t>
            </a:r>
          </a:p>
          <a:p>
            <a:pPr algn="ctr"/>
            <a:r>
              <a:rPr lang="en-US" sz="1600" dirty="0">
                <a:solidFill>
                  <a:schemeClr val="bg1"/>
                </a:solidFill>
                <a:latin typeface="Arial" panose="020B0604020202020204" pitchFamily="34" charset="0"/>
                <a:cs typeface="Arial" panose="020B0604020202020204" pitchFamily="34" charset="0"/>
              </a:rPr>
              <a:t>be in exact proportion to its degree and its effect upon the health and</a:t>
            </a:r>
          </a:p>
          <a:p>
            <a:pPr algn="ctr"/>
            <a:r>
              <a:rPr lang="en-US" sz="1600" dirty="0">
                <a:solidFill>
                  <a:schemeClr val="bg1"/>
                </a:solidFill>
                <a:latin typeface="Arial" panose="020B0604020202020204" pitchFamily="34" charset="0"/>
                <a:cs typeface="Arial" panose="020B0604020202020204" pitchFamily="34" charset="0"/>
              </a:rPr>
              <a:t>welfare of the dog. </a:t>
            </a:r>
            <a:endParaRPr lang="es-PE" sz="16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37389026"/>
      </p:ext>
    </p:extLst>
  </p:cSld>
  <p:clrMapOvr>
    <a:masterClrMapping/>
  </p:clrMapOvr>
  <p:transition spd="slow">
    <p:push dir="u"/>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EEB01A1D-0A4C-4C8C-8262-23F5888F00B3}"/>
              </a:ext>
            </a:extLst>
          </p:cNvPr>
          <p:cNvPicPr>
            <a:picLocks noChangeAspect="1"/>
          </p:cNvPicPr>
          <p:nvPr/>
        </p:nvPicPr>
        <p:blipFill>
          <a:blip r:embed="rId2"/>
          <a:stretch>
            <a:fillRect/>
          </a:stretch>
        </p:blipFill>
        <p:spPr>
          <a:xfrm>
            <a:off x="0" y="0"/>
            <a:ext cx="12192000" cy="6857999"/>
          </a:xfrm>
          <a:prstGeom prst="rect">
            <a:avLst/>
          </a:prstGeom>
        </p:spPr>
      </p:pic>
      <p:sp>
        <p:nvSpPr>
          <p:cNvPr id="3" name="CuadroTexto 2">
            <a:extLst>
              <a:ext uri="{FF2B5EF4-FFF2-40B4-BE49-F238E27FC236}">
                <a16:creationId xmlns:a16="http://schemas.microsoft.com/office/drawing/2014/main" id="{8AE712A1-5ADB-6042-AD84-46124614D2C3}"/>
              </a:ext>
            </a:extLst>
          </p:cNvPr>
          <p:cNvSpPr txBox="1"/>
          <p:nvPr/>
        </p:nvSpPr>
        <p:spPr>
          <a:xfrm>
            <a:off x="700593" y="874719"/>
            <a:ext cx="2499808" cy="523220"/>
          </a:xfrm>
          <a:prstGeom prst="rect">
            <a:avLst/>
          </a:prstGeom>
          <a:noFill/>
        </p:spPr>
        <p:txBody>
          <a:bodyPr wrap="square" rtlCol="0">
            <a:spAutoFit/>
          </a:bodyPr>
          <a:lstStyle/>
          <a:p>
            <a:r>
              <a:rPr lang="es-PE" sz="2800" b="1" dirty="0" err="1">
                <a:solidFill>
                  <a:schemeClr val="bg1"/>
                </a:solidFill>
                <a:latin typeface="Arial" panose="020B0604020202020204" pitchFamily="34" charset="0"/>
                <a:cs typeface="Arial" panose="020B0604020202020204" pitchFamily="34" charset="0"/>
              </a:rPr>
              <a:t>Faults</a:t>
            </a:r>
            <a:endParaRPr lang="es-PE" sz="2800" b="1" dirty="0">
              <a:solidFill>
                <a:schemeClr val="bg1"/>
              </a:solidFill>
              <a:latin typeface="Arial" panose="020B0604020202020204" pitchFamily="34" charset="0"/>
              <a:cs typeface="Arial" panose="020B0604020202020204" pitchFamily="34" charset="0"/>
            </a:endParaRPr>
          </a:p>
        </p:txBody>
      </p:sp>
      <p:sp>
        <p:nvSpPr>
          <p:cNvPr id="11" name="CuadroTexto 10">
            <a:extLst>
              <a:ext uri="{FF2B5EF4-FFF2-40B4-BE49-F238E27FC236}">
                <a16:creationId xmlns:a16="http://schemas.microsoft.com/office/drawing/2014/main" id="{A0B7B018-5B15-744C-BEE8-FD293232B7DF}"/>
              </a:ext>
            </a:extLst>
          </p:cNvPr>
          <p:cNvSpPr txBox="1"/>
          <p:nvPr/>
        </p:nvSpPr>
        <p:spPr>
          <a:xfrm>
            <a:off x="5164848" y="2720063"/>
            <a:ext cx="1724281" cy="461665"/>
          </a:xfrm>
          <a:prstGeom prst="rect">
            <a:avLst/>
          </a:prstGeom>
          <a:noFill/>
        </p:spPr>
        <p:txBody>
          <a:bodyPr wrap="square" rtlCol="0">
            <a:spAutoFit/>
          </a:bodyPr>
          <a:lstStyle/>
          <a:p>
            <a:pPr algn="ctr"/>
            <a:r>
              <a:rPr lang="en-US" sz="1200" dirty="0">
                <a:latin typeface="Arial" panose="020B0604020202020204" pitchFamily="34" charset="0"/>
                <a:cs typeface="Arial" panose="020B0604020202020204" pitchFamily="34" charset="0"/>
              </a:rPr>
              <a:t>SEMI-ERECT EARS,</a:t>
            </a:r>
          </a:p>
          <a:p>
            <a:pPr algn="ctr"/>
            <a:r>
              <a:rPr lang="en-US" sz="1200" dirty="0">
                <a:latin typeface="Arial" panose="020B0604020202020204" pitchFamily="34" charset="0"/>
                <a:cs typeface="Arial" panose="020B0604020202020204" pitchFamily="34" charset="0"/>
              </a:rPr>
              <a:t>ONE OR BOTH</a:t>
            </a:r>
            <a:endParaRPr lang="es-PE" sz="1200" dirty="0">
              <a:latin typeface="Arial" panose="020B0604020202020204" pitchFamily="34" charset="0"/>
              <a:cs typeface="Arial" panose="020B0604020202020204" pitchFamily="34" charset="0"/>
            </a:endParaRPr>
          </a:p>
        </p:txBody>
      </p:sp>
      <p:sp>
        <p:nvSpPr>
          <p:cNvPr id="13" name="CuadroTexto 12">
            <a:extLst>
              <a:ext uri="{FF2B5EF4-FFF2-40B4-BE49-F238E27FC236}">
                <a16:creationId xmlns:a16="http://schemas.microsoft.com/office/drawing/2014/main" id="{F3DB79CF-F2A7-4F4E-8904-BEB189929E51}"/>
              </a:ext>
            </a:extLst>
          </p:cNvPr>
          <p:cNvSpPr txBox="1"/>
          <p:nvPr/>
        </p:nvSpPr>
        <p:spPr>
          <a:xfrm>
            <a:off x="8799183" y="2775045"/>
            <a:ext cx="1151277" cy="276999"/>
          </a:xfrm>
          <a:prstGeom prst="rect">
            <a:avLst/>
          </a:prstGeom>
          <a:noFill/>
        </p:spPr>
        <p:txBody>
          <a:bodyPr wrap="none" rtlCol="0">
            <a:spAutoFit/>
          </a:bodyPr>
          <a:lstStyle/>
          <a:p>
            <a:pPr algn="ctr"/>
            <a:r>
              <a:rPr lang="en-US" sz="1200" dirty="0">
                <a:latin typeface="Arial" panose="020B0604020202020204" pitchFamily="34" charset="0"/>
                <a:cs typeface="Arial" panose="020B0604020202020204" pitchFamily="34" charset="0"/>
              </a:rPr>
              <a:t>PINCER BITE</a:t>
            </a:r>
            <a:endParaRPr lang="es-PE" sz="1200" dirty="0">
              <a:latin typeface="Arial" panose="020B0604020202020204" pitchFamily="34" charset="0"/>
              <a:cs typeface="Arial" panose="020B0604020202020204" pitchFamily="34" charset="0"/>
            </a:endParaRPr>
          </a:p>
        </p:txBody>
      </p:sp>
      <p:sp>
        <p:nvSpPr>
          <p:cNvPr id="14" name="CuadroTexto 13">
            <a:extLst>
              <a:ext uri="{FF2B5EF4-FFF2-40B4-BE49-F238E27FC236}">
                <a16:creationId xmlns:a16="http://schemas.microsoft.com/office/drawing/2014/main" id="{6012BA6B-3F4F-C04C-BA50-247070933768}"/>
              </a:ext>
            </a:extLst>
          </p:cNvPr>
          <p:cNvSpPr txBox="1"/>
          <p:nvPr/>
        </p:nvSpPr>
        <p:spPr>
          <a:xfrm>
            <a:off x="4951413" y="5531818"/>
            <a:ext cx="2050626" cy="461665"/>
          </a:xfrm>
          <a:prstGeom prst="rect">
            <a:avLst/>
          </a:prstGeom>
          <a:noFill/>
        </p:spPr>
        <p:txBody>
          <a:bodyPr wrap="none" rtlCol="0">
            <a:spAutoFit/>
          </a:bodyPr>
          <a:lstStyle/>
          <a:p>
            <a:pPr algn="ctr"/>
            <a:r>
              <a:rPr lang="en-US" sz="1200" dirty="0">
                <a:latin typeface="Arial" panose="020B0604020202020204" pitchFamily="34" charset="0"/>
                <a:cs typeface="Arial" panose="020B0604020202020204" pitchFamily="34" charset="0"/>
              </a:rPr>
              <a:t>ABSENCE OF ONE PM1</a:t>
            </a:r>
          </a:p>
          <a:p>
            <a:pPr algn="ctr"/>
            <a:r>
              <a:rPr lang="en-US" sz="1200" dirty="0">
                <a:latin typeface="Arial" panose="020B0604020202020204" pitchFamily="34" charset="0"/>
                <a:cs typeface="Arial" panose="020B0604020202020204" pitchFamily="34" charset="0"/>
              </a:rPr>
              <a:t>IN THE COATED VARIETY</a:t>
            </a:r>
            <a:endParaRPr lang="es-PE" sz="1200" dirty="0">
              <a:latin typeface="Arial" panose="020B0604020202020204" pitchFamily="34" charset="0"/>
              <a:cs typeface="Arial" panose="020B0604020202020204" pitchFamily="34" charset="0"/>
            </a:endParaRPr>
          </a:p>
        </p:txBody>
      </p:sp>
      <p:sp>
        <p:nvSpPr>
          <p:cNvPr id="16" name="CuadroTexto 15">
            <a:extLst>
              <a:ext uri="{FF2B5EF4-FFF2-40B4-BE49-F238E27FC236}">
                <a16:creationId xmlns:a16="http://schemas.microsoft.com/office/drawing/2014/main" id="{34DE109C-B986-C44A-857A-D2D05C794F16}"/>
              </a:ext>
            </a:extLst>
          </p:cNvPr>
          <p:cNvSpPr txBox="1"/>
          <p:nvPr/>
        </p:nvSpPr>
        <p:spPr>
          <a:xfrm>
            <a:off x="8731939" y="5531819"/>
            <a:ext cx="1287532" cy="461665"/>
          </a:xfrm>
          <a:prstGeom prst="rect">
            <a:avLst/>
          </a:prstGeom>
          <a:noFill/>
        </p:spPr>
        <p:txBody>
          <a:bodyPr wrap="none" rtlCol="0">
            <a:spAutoFit/>
          </a:bodyPr>
          <a:lstStyle/>
          <a:p>
            <a:pPr algn="ctr"/>
            <a:r>
              <a:rPr lang="en-US" sz="1200" dirty="0">
                <a:latin typeface="Arial" panose="020B0604020202020204" pitchFamily="34" charset="0"/>
                <a:cs typeface="Arial" panose="020B0604020202020204" pitchFamily="34" charset="0"/>
              </a:rPr>
              <a:t>PRESENCE OF</a:t>
            </a:r>
          </a:p>
          <a:p>
            <a:pPr algn="ctr"/>
            <a:r>
              <a:rPr lang="en-US" sz="1200" dirty="0">
                <a:latin typeface="Arial" panose="020B0604020202020204" pitchFamily="34" charset="0"/>
                <a:cs typeface="Arial" panose="020B0604020202020204" pitchFamily="34" charset="0"/>
              </a:rPr>
              <a:t>DEWCLAWS</a:t>
            </a:r>
            <a:endParaRPr lang="es-PE"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03507725"/>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13345ACD-640A-A342-AFD3-B3AA2865435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32600"/>
          </a:xfrm>
          <a:prstGeom prst="rect">
            <a:avLst/>
          </a:prstGeom>
        </p:spPr>
      </p:pic>
      <p:sp>
        <p:nvSpPr>
          <p:cNvPr id="4" name="CuadroTexto 3">
            <a:extLst>
              <a:ext uri="{FF2B5EF4-FFF2-40B4-BE49-F238E27FC236}">
                <a16:creationId xmlns:a16="http://schemas.microsoft.com/office/drawing/2014/main" id="{A806E8EA-9311-4B4D-921A-9813960A153C}"/>
              </a:ext>
            </a:extLst>
          </p:cNvPr>
          <p:cNvSpPr txBox="1"/>
          <p:nvPr/>
        </p:nvSpPr>
        <p:spPr>
          <a:xfrm>
            <a:off x="3831221" y="1598391"/>
            <a:ext cx="7176303" cy="584775"/>
          </a:xfrm>
          <a:prstGeom prst="rect">
            <a:avLst/>
          </a:prstGeom>
          <a:noFill/>
        </p:spPr>
        <p:txBody>
          <a:bodyPr wrap="square" rtlCol="0">
            <a:spAutoFit/>
          </a:bodyPr>
          <a:lstStyle/>
          <a:p>
            <a:pPr algn="just"/>
            <a:r>
              <a:rPr lang="en-US" sz="1600" dirty="0">
                <a:solidFill>
                  <a:schemeClr val="tx1">
                    <a:lumMod val="75000"/>
                    <a:lumOff val="25000"/>
                  </a:schemeClr>
                </a:solidFill>
                <a:latin typeface="Arial" panose="020B0604020202020204" pitchFamily="34" charset="0"/>
                <a:cs typeface="Arial" panose="020B0604020202020204" pitchFamily="34" charset="0"/>
              </a:rPr>
              <a:t>The relationship between height at the withers and body length is 1:1, although the body of the female can be a little longer than that of the male.</a:t>
            </a:r>
            <a:endParaRPr lang="es-PE" sz="1600"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5" name="CuadroTexto 4">
            <a:extLst>
              <a:ext uri="{FF2B5EF4-FFF2-40B4-BE49-F238E27FC236}">
                <a16:creationId xmlns:a16="http://schemas.microsoft.com/office/drawing/2014/main" id="{4A57BC31-5D1D-DB44-BB3C-5927F109534B}"/>
              </a:ext>
            </a:extLst>
          </p:cNvPr>
          <p:cNvSpPr txBox="1"/>
          <p:nvPr/>
        </p:nvSpPr>
        <p:spPr>
          <a:xfrm>
            <a:off x="762300" y="958050"/>
            <a:ext cx="2548459" cy="830997"/>
          </a:xfrm>
          <a:prstGeom prst="rect">
            <a:avLst/>
          </a:prstGeom>
          <a:noFill/>
        </p:spPr>
        <p:txBody>
          <a:bodyPr wrap="square" rtlCol="0">
            <a:spAutoFit/>
          </a:bodyPr>
          <a:lstStyle/>
          <a:p>
            <a:r>
              <a:rPr lang="es-PE" sz="2400" b="1" dirty="0" err="1">
                <a:solidFill>
                  <a:schemeClr val="bg1"/>
                </a:solidFill>
                <a:latin typeface="Arial" panose="020B0604020202020204" pitchFamily="34" charset="0"/>
                <a:cs typeface="Arial" panose="020B0604020202020204" pitchFamily="34" charset="0"/>
              </a:rPr>
              <a:t>Important</a:t>
            </a:r>
            <a:r>
              <a:rPr lang="es-PE" sz="2400" b="1" dirty="0">
                <a:solidFill>
                  <a:schemeClr val="bg1"/>
                </a:solidFill>
                <a:latin typeface="Arial" panose="020B0604020202020204" pitchFamily="34" charset="0"/>
                <a:cs typeface="Arial" panose="020B0604020202020204" pitchFamily="34" charset="0"/>
              </a:rPr>
              <a:t> </a:t>
            </a:r>
            <a:r>
              <a:rPr lang="es-PE" sz="2400" b="1" dirty="0" err="1">
                <a:solidFill>
                  <a:schemeClr val="bg1"/>
                </a:solidFill>
                <a:latin typeface="Arial" panose="020B0604020202020204" pitchFamily="34" charset="0"/>
                <a:cs typeface="Arial" panose="020B0604020202020204" pitchFamily="34" charset="0"/>
              </a:rPr>
              <a:t>proportions</a:t>
            </a:r>
            <a:endParaRPr lang="es-PE" sz="2400" b="1" dirty="0">
              <a:solidFill>
                <a:schemeClr val="bg1"/>
              </a:solidFill>
              <a:latin typeface="Arial" panose="020B0604020202020204" pitchFamily="34" charset="0"/>
              <a:cs typeface="Arial" panose="020B0604020202020204" pitchFamily="34" charset="0"/>
            </a:endParaRPr>
          </a:p>
        </p:txBody>
      </p:sp>
      <p:pic>
        <p:nvPicPr>
          <p:cNvPr id="6" name="Imagen 5">
            <a:extLst>
              <a:ext uri="{FF2B5EF4-FFF2-40B4-BE49-F238E27FC236}">
                <a16:creationId xmlns:a16="http://schemas.microsoft.com/office/drawing/2014/main" id="{BA73C5D9-F80D-5B42-BCD4-7C8214737C69}"/>
              </a:ext>
            </a:extLst>
          </p:cNvPr>
          <p:cNvPicPr>
            <a:picLocks noChangeAspect="1"/>
          </p:cNvPicPr>
          <p:nvPr/>
        </p:nvPicPr>
        <p:blipFill>
          <a:blip r:embed="rId3"/>
          <a:stretch>
            <a:fillRect/>
          </a:stretch>
        </p:blipFill>
        <p:spPr>
          <a:xfrm>
            <a:off x="5578963" y="2682374"/>
            <a:ext cx="3680818" cy="3510607"/>
          </a:xfrm>
          <a:prstGeom prst="rect">
            <a:avLst/>
          </a:prstGeom>
        </p:spPr>
      </p:pic>
      <p:sp>
        <p:nvSpPr>
          <p:cNvPr id="7" name="Rectángulo redondeado 6">
            <a:extLst>
              <a:ext uri="{FF2B5EF4-FFF2-40B4-BE49-F238E27FC236}">
                <a16:creationId xmlns:a16="http://schemas.microsoft.com/office/drawing/2014/main" id="{09D7FB5C-8FF5-EC41-B41E-1CADB5023368}"/>
              </a:ext>
            </a:extLst>
          </p:cNvPr>
          <p:cNvSpPr/>
          <p:nvPr/>
        </p:nvSpPr>
        <p:spPr>
          <a:xfrm>
            <a:off x="6096000" y="2833383"/>
            <a:ext cx="1763210" cy="324091"/>
          </a:xfrm>
          <a:prstGeom prst="roundRect">
            <a:avLst/>
          </a:prstGeom>
          <a:solidFill>
            <a:srgbClr val="9C9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solidFill>
                <a:sysClr val="windowText" lastClr="000000"/>
              </a:solidFill>
            </a:endParaRPr>
          </a:p>
        </p:txBody>
      </p:sp>
      <p:sp>
        <p:nvSpPr>
          <p:cNvPr id="8" name="CuadroTexto 7">
            <a:extLst>
              <a:ext uri="{FF2B5EF4-FFF2-40B4-BE49-F238E27FC236}">
                <a16:creationId xmlns:a16="http://schemas.microsoft.com/office/drawing/2014/main" id="{B6CAD40C-93EE-0249-905F-159E80D04737}"/>
              </a:ext>
            </a:extLst>
          </p:cNvPr>
          <p:cNvSpPr txBox="1"/>
          <p:nvPr/>
        </p:nvSpPr>
        <p:spPr>
          <a:xfrm>
            <a:off x="6096001" y="2833383"/>
            <a:ext cx="1763209" cy="307777"/>
          </a:xfrm>
          <a:prstGeom prst="rect">
            <a:avLst/>
          </a:prstGeom>
          <a:noFill/>
        </p:spPr>
        <p:txBody>
          <a:bodyPr wrap="square" rtlCol="0">
            <a:spAutoFit/>
          </a:bodyPr>
          <a:lstStyle/>
          <a:p>
            <a:pPr algn="ctr"/>
            <a:r>
              <a:rPr lang="es-PE" sz="1400" dirty="0">
                <a:solidFill>
                  <a:schemeClr val="bg1"/>
                </a:solidFill>
                <a:latin typeface="Arial" panose="020B0604020202020204" pitchFamily="34" charset="0"/>
                <a:cs typeface="Arial" panose="020B0604020202020204" pitchFamily="34" charset="0"/>
              </a:rPr>
              <a:t>LENGTH</a:t>
            </a:r>
          </a:p>
        </p:txBody>
      </p:sp>
      <p:sp>
        <p:nvSpPr>
          <p:cNvPr id="9" name="Rectángulo redondeado 8">
            <a:extLst>
              <a:ext uri="{FF2B5EF4-FFF2-40B4-BE49-F238E27FC236}">
                <a16:creationId xmlns:a16="http://schemas.microsoft.com/office/drawing/2014/main" id="{5A2657F8-272B-0744-934D-E51DD09B8559}"/>
              </a:ext>
            </a:extLst>
          </p:cNvPr>
          <p:cNvSpPr/>
          <p:nvPr/>
        </p:nvSpPr>
        <p:spPr>
          <a:xfrm>
            <a:off x="8778152" y="4779312"/>
            <a:ext cx="1763210" cy="324091"/>
          </a:xfrm>
          <a:prstGeom prst="roundRect">
            <a:avLst/>
          </a:prstGeom>
          <a:solidFill>
            <a:srgbClr val="9C9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solidFill>
                <a:sysClr val="windowText" lastClr="000000"/>
              </a:solidFill>
            </a:endParaRPr>
          </a:p>
        </p:txBody>
      </p:sp>
      <p:sp>
        <p:nvSpPr>
          <p:cNvPr id="10" name="CuadroTexto 9">
            <a:extLst>
              <a:ext uri="{FF2B5EF4-FFF2-40B4-BE49-F238E27FC236}">
                <a16:creationId xmlns:a16="http://schemas.microsoft.com/office/drawing/2014/main" id="{457C264B-7AB7-EE43-8BAC-6F1EF6A78CE2}"/>
              </a:ext>
            </a:extLst>
          </p:cNvPr>
          <p:cNvSpPr txBox="1"/>
          <p:nvPr/>
        </p:nvSpPr>
        <p:spPr>
          <a:xfrm>
            <a:off x="8913490" y="4787278"/>
            <a:ext cx="1492534" cy="307777"/>
          </a:xfrm>
          <a:prstGeom prst="rect">
            <a:avLst/>
          </a:prstGeom>
          <a:noFill/>
        </p:spPr>
        <p:txBody>
          <a:bodyPr wrap="square" rtlCol="0">
            <a:spAutoFit/>
          </a:bodyPr>
          <a:lstStyle/>
          <a:p>
            <a:pPr algn="ctr"/>
            <a:r>
              <a:rPr lang="es-PE" sz="1400" dirty="0">
                <a:solidFill>
                  <a:schemeClr val="bg1"/>
                </a:solidFill>
                <a:latin typeface="Arial" panose="020B0604020202020204" pitchFamily="34" charset="0"/>
                <a:cs typeface="Arial" panose="020B0604020202020204" pitchFamily="34" charset="0"/>
              </a:rPr>
              <a:t>HEIGHT</a:t>
            </a:r>
          </a:p>
        </p:txBody>
      </p:sp>
    </p:spTree>
    <p:extLst>
      <p:ext uri="{BB962C8B-B14F-4D97-AF65-F5344CB8AC3E}">
        <p14:creationId xmlns:p14="http://schemas.microsoft.com/office/powerpoint/2010/main" val="100316612"/>
      </p:ext>
    </p:extLst>
  </p:cSld>
  <p:clrMapOvr>
    <a:masterClrMapping/>
  </p:clrMapOvr>
  <p:transition spd="slow">
    <p:push dir="u"/>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DAD943E8-CF62-264E-9E24-D7D7914BADF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1365" y="-37807"/>
            <a:ext cx="12360768" cy="6933616"/>
          </a:xfrm>
          <a:prstGeom prst="rect">
            <a:avLst/>
          </a:prstGeom>
        </p:spPr>
      </p:pic>
      <p:sp>
        <p:nvSpPr>
          <p:cNvPr id="3" name="CuadroTexto 2">
            <a:extLst>
              <a:ext uri="{FF2B5EF4-FFF2-40B4-BE49-F238E27FC236}">
                <a16:creationId xmlns:a16="http://schemas.microsoft.com/office/drawing/2014/main" id="{9616D8A7-758A-844D-9CAB-DD1652508068}"/>
              </a:ext>
            </a:extLst>
          </p:cNvPr>
          <p:cNvSpPr txBox="1"/>
          <p:nvPr/>
        </p:nvSpPr>
        <p:spPr>
          <a:xfrm>
            <a:off x="3345084" y="4729972"/>
            <a:ext cx="5501831" cy="523220"/>
          </a:xfrm>
          <a:prstGeom prst="rect">
            <a:avLst/>
          </a:prstGeom>
          <a:noFill/>
        </p:spPr>
        <p:txBody>
          <a:bodyPr wrap="square" rtlCol="0">
            <a:spAutoFit/>
          </a:bodyPr>
          <a:lstStyle/>
          <a:p>
            <a:pPr algn="ctr"/>
            <a:r>
              <a:rPr lang="es-PE" sz="2800" b="1" dirty="0" err="1">
                <a:solidFill>
                  <a:schemeClr val="bg1"/>
                </a:solidFill>
                <a:latin typeface="Arial" panose="020B0604020202020204" pitchFamily="34" charset="0"/>
                <a:cs typeface="Arial" panose="020B0604020202020204" pitchFamily="34" charset="0"/>
              </a:rPr>
              <a:t>Disqualifying</a:t>
            </a:r>
            <a:r>
              <a:rPr lang="es-PE" sz="2800" b="1" dirty="0">
                <a:solidFill>
                  <a:schemeClr val="bg1"/>
                </a:solidFill>
                <a:latin typeface="Arial" panose="020B0604020202020204" pitchFamily="34" charset="0"/>
                <a:cs typeface="Arial" panose="020B0604020202020204" pitchFamily="34" charset="0"/>
              </a:rPr>
              <a:t> </a:t>
            </a:r>
            <a:r>
              <a:rPr lang="es-PE" sz="2800" b="1" dirty="0" err="1">
                <a:solidFill>
                  <a:schemeClr val="bg1"/>
                </a:solidFill>
                <a:latin typeface="Arial" panose="020B0604020202020204" pitchFamily="34" charset="0"/>
                <a:cs typeface="Arial" panose="020B0604020202020204" pitchFamily="34" charset="0"/>
              </a:rPr>
              <a:t>faults</a:t>
            </a:r>
            <a:endParaRPr lang="es-PE" sz="28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45282234"/>
      </p:ext>
    </p:extLst>
  </p:cSld>
  <p:clrMapOvr>
    <a:masterClrMapping/>
  </p:clrMapOvr>
  <p:transition spd="slow">
    <p:push dir="u"/>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uadroTexto 2">
            <a:extLst>
              <a:ext uri="{FF2B5EF4-FFF2-40B4-BE49-F238E27FC236}">
                <a16:creationId xmlns:a16="http://schemas.microsoft.com/office/drawing/2014/main" id="{9D8B6358-F7DD-C943-A4E8-FB86563B9043}"/>
              </a:ext>
            </a:extLst>
          </p:cNvPr>
          <p:cNvSpPr txBox="1"/>
          <p:nvPr/>
        </p:nvSpPr>
        <p:spPr>
          <a:xfrm>
            <a:off x="707346" y="836298"/>
            <a:ext cx="2996170" cy="954107"/>
          </a:xfrm>
          <a:prstGeom prst="rect">
            <a:avLst/>
          </a:prstGeom>
          <a:noFill/>
        </p:spPr>
        <p:txBody>
          <a:bodyPr wrap="square" rtlCol="0">
            <a:spAutoFit/>
          </a:bodyPr>
          <a:lstStyle/>
          <a:p>
            <a:r>
              <a:rPr lang="es-PE" sz="2800" b="1" dirty="0" err="1">
                <a:solidFill>
                  <a:schemeClr val="bg1"/>
                </a:solidFill>
                <a:latin typeface="Arial" panose="020B0604020202020204" pitchFamily="34" charset="0"/>
                <a:cs typeface="Arial" panose="020B0604020202020204" pitchFamily="34" charset="0"/>
              </a:rPr>
              <a:t>Disqualifying</a:t>
            </a:r>
            <a:r>
              <a:rPr lang="es-PE" sz="2800" b="1" dirty="0">
                <a:solidFill>
                  <a:schemeClr val="bg1"/>
                </a:solidFill>
                <a:latin typeface="Arial" panose="020B0604020202020204" pitchFamily="34" charset="0"/>
                <a:cs typeface="Arial" panose="020B0604020202020204" pitchFamily="34" charset="0"/>
              </a:rPr>
              <a:t> </a:t>
            </a:r>
            <a:r>
              <a:rPr lang="es-PE" sz="2800" b="1" dirty="0" err="1">
                <a:solidFill>
                  <a:schemeClr val="bg1"/>
                </a:solidFill>
                <a:latin typeface="Arial" panose="020B0604020202020204" pitchFamily="34" charset="0"/>
                <a:cs typeface="Arial" panose="020B0604020202020204" pitchFamily="34" charset="0"/>
              </a:rPr>
              <a:t>faults</a:t>
            </a:r>
            <a:endParaRPr lang="es-PE" sz="2800" b="1" dirty="0">
              <a:solidFill>
                <a:schemeClr val="bg1"/>
              </a:solidFill>
              <a:latin typeface="Arial" panose="020B0604020202020204" pitchFamily="34" charset="0"/>
              <a:cs typeface="Arial" panose="020B0604020202020204" pitchFamily="34" charset="0"/>
            </a:endParaRPr>
          </a:p>
        </p:txBody>
      </p:sp>
      <p:cxnSp>
        <p:nvCxnSpPr>
          <p:cNvPr id="11" name="Conector recto 10">
            <a:extLst>
              <a:ext uri="{FF2B5EF4-FFF2-40B4-BE49-F238E27FC236}">
                <a16:creationId xmlns:a16="http://schemas.microsoft.com/office/drawing/2014/main" id="{8257C66E-979E-C84F-892D-464B9F0D11C8}"/>
              </a:ext>
            </a:extLst>
          </p:cNvPr>
          <p:cNvCxnSpPr>
            <a:cxnSpLocks/>
          </p:cNvCxnSpPr>
          <p:nvPr/>
        </p:nvCxnSpPr>
        <p:spPr>
          <a:xfrm>
            <a:off x="808535" y="1920524"/>
            <a:ext cx="0" cy="3052197"/>
          </a:xfrm>
          <a:prstGeom prst="line">
            <a:avLst/>
          </a:prstGeom>
          <a:ln w="34925">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CuadroTexto 15">
            <a:extLst>
              <a:ext uri="{FF2B5EF4-FFF2-40B4-BE49-F238E27FC236}">
                <a16:creationId xmlns:a16="http://schemas.microsoft.com/office/drawing/2014/main" id="{487BCB07-0E8D-3B4A-B41D-B714F17BC190}"/>
              </a:ext>
            </a:extLst>
          </p:cNvPr>
          <p:cNvSpPr txBox="1"/>
          <p:nvPr/>
        </p:nvSpPr>
        <p:spPr>
          <a:xfrm>
            <a:off x="6495013" y="5145256"/>
            <a:ext cx="2416752" cy="646331"/>
          </a:xfrm>
          <a:prstGeom prst="rect">
            <a:avLst/>
          </a:prstGeom>
          <a:noFill/>
        </p:spPr>
        <p:txBody>
          <a:bodyPr wrap="square" rtlCol="0">
            <a:spAutoFit/>
          </a:bodyPr>
          <a:lstStyle/>
          <a:p>
            <a:pPr lvl="0" algn="ctr">
              <a:defRPr/>
            </a:pPr>
            <a:r>
              <a:rPr lang="es-PE" dirty="0">
                <a:solidFill>
                  <a:prstClr val="black"/>
                </a:solidFill>
                <a:latin typeface="Arial" panose="020B0604020202020204" pitchFamily="34" charset="0"/>
                <a:cs typeface="Arial" panose="020B0604020202020204" pitchFamily="34" charset="0"/>
              </a:rPr>
              <a:t>OVER OR UNDERSHOT BITE. </a:t>
            </a:r>
          </a:p>
        </p:txBody>
      </p:sp>
      <p:sp>
        <p:nvSpPr>
          <p:cNvPr id="7" name="CuadroTexto 6">
            <a:extLst>
              <a:ext uri="{FF2B5EF4-FFF2-40B4-BE49-F238E27FC236}">
                <a16:creationId xmlns:a16="http://schemas.microsoft.com/office/drawing/2014/main" id="{1C01D57D-B17E-469B-9085-7674D21A5155}"/>
              </a:ext>
            </a:extLst>
          </p:cNvPr>
          <p:cNvSpPr txBox="1"/>
          <p:nvPr/>
        </p:nvSpPr>
        <p:spPr>
          <a:xfrm>
            <a:off x="3895546" y="1561713"/>
            <a:ext cx="7705051" cy="584775"/>
          </a:xfrm>
          <a:prstGeom prst="rect">
            <a:avLst/>
          </a:prstGeom>
          <a:noFill/>
        </p:spPr>
        <p:txBody>
          <a:bodyPr wrap="square" rtlCol="0">
            <a:spAutoFit/>
          </a:bodyPr>
          <a:lstStyle/>
          <a:p>
            <a:pPr marL="182563" lvl="0" indent="-182563">
              <a:buClr>
                <a:srgbClr val="9E9049"/>
              </a:buClr>
              <a:buFont typeface="Wingdings" panose="05000000000000000000" pitchFamily="2" charset="2"/>
              <a:buChar char="§"/>
            </a:pPr>
            <a:r>
              <a:rPr lang="en-US" sz="1600" dirty="0">
                <a:solidFill>
                  <a:prstClr val="black"/>
                </a:solidFill>
                <a:latin typeface="Arial" panose="020B0604020202020204" pitchFamily="34" charset="0"/>
                <a:cs typeface="Arial" panose="020B0604020202020204" pitchFamily="34" charset="0"/>
              </a:rPr>
              <a:t>ANY DOG CLEARLY SHOWING PHYSICAL OR BEHAVIOURAL ABNORMALITIES SHALL BE DISQUALIFIED. </a:t>
            </a:r>
          </a:p>
        </p:txBody>
      </p:sp>
      <p:sp>
        <p:nvSpPr>
          <p:cNvPr id="14" name="CuadroTexto 13">
            <a:extLst>
              <a:ext uri="{FF2B5EF4-FFF2-40B4-BE49-F238E27FC236}">
                <a16:creationId xmlns:a16="http://schemas.microsoft.com/office/drawing/2014/main" id="{1367E121-4E76-1442-A6B1-D22509FE5AAB}"/>
              </a:ext>
            </a:extLst>
          </p:cNvPr>
          <p:cNvSpPr txBox="1"/>
          <p:nvPr/>
        </p:nvSpPr>
        <p:spPr>
          <a:xfrm>
            <a:off x="3909158" y="1144074"/>
            <a:ext cx="4627923" cy="338554"/>
          </a:xfrm>
          <a:prstGeom prst="rect">
            <a:avLst/>
          </a:prstGeom>
          <a:noFill/>
        </p:spPr>
        <p:txBody>
          <a:bodyPr wrap="square" rtlCol="0">
            <a:spAutoFit/>
          </a:bodyPr>
          <a:lstStyle/>
          <a:p>
            <a:pPr marL="182563" lvl="0" indent="-182563">
              <a:buClr>
                <a:srgbClr val="9E9049"/>
              </a:buClr>
              <a:buFont typeface="Wingdings" panose="05000000000000000000" pitchFamily="2" charset="2"/>
              <a:buChar char="§"/>
            </a:pPr>
            <a:r>
              <a:rPr lang="en-US" sz="1600" dirty="0">
                <a:solidFill>
                  <a:prstClr val="black"/>
                </a:solidFill>
                <a:latin typeface="Arial" panose="020B0604020202020204" pitchFamily="34" charset="0"/>
                <a:cs typeface="Arial" panose="020B0604020202020204" pitchFamily="34" charset="0"/>
              </a:rPr>
              <a:t>AGGRESSIVE OR OVERLY SHY DOGS.</a:t>
            </a:r>
          </a:p>
        </p:txBody>
      </p:sp>
    </p:spTree>
    <p:extLst>
      <p:ext uri="{BB962C8B-B14F-4D97-AF65-F5344CB8AC3E}">
        <p14:creationId xmlns:p14="http://schemas.microsoft.com/office/powerpoint/2010/main" val="3937370216"/>
      </p:ext>
    </p:extLst>
  </p:cSld>
  <p:clrMapOvr>
    <a:masterClrMapping/>
  </p:clrMapOvr>
  <p:transition spd="slow">
    <p:push dir="u"/>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5F53AB3C-7227-4848-B6ED-8CF95F8F8E6C}"/>
              </a:ext>
            </a:extLst>
          </p:cNvPr>
          <p:cNvPicPr>
            <a:picLocks noChangeAspect="1"/>
          </p:cNvPicPr>
          <p:nvPr/>
        </p:nvPicPr>
        <p:blipFill>
          <a:blip r:embed="rId2"/>
          <a:stretch>
            <a:fillRect/>
          </a:stretch>
        </p:blipFill>
        <p:spPr>
          <a:xfrm>
            <a:off x="0" y="0"/>
            <a:ext cx="12192000" cy="6857999"/>
          </a:xfrm>
          <a:prstGeom prst="rect">
            <a:avLst/>
          </a:prstGeom>
        </p:spPr>
      </p:pic>
      <p:sp>
        <p:nvSpPr>
          <p:cNvPr id="11" name="CuadroTexto 10">
            <a:extLst>
              <a:ext uri="{FF2B5EF4-FFF2-40B4-BE49-F238E27FC236}">
                <a16:creationId xmlns:a16="http://schemas.microsoft.com/office/drawing/2014/main" id="{A0B7B018-5B15-744C-BEE8-FD293232B7DF}"/>
              </a:ext>
            </a:extLst>
          </p:cNvPr>
          <p:cNvSpPr txBox="1"/>
          <p:nvPr/>
        </p:nvSpPr>
        <p:spPr>
          <a:xfrm>
            <a:off x="5078460" y="2768975"/>
            <a:ext cx="1724281" cy="461665"/>
          </a:xfrm>
          <a:prstGeom prst="rect">
            <a:avLst/>
          </a:prstGeom>
          <a:noFill/>
        </p:spPr>
        <p:txBody>
          <a:bodyPr wrap="square" rtlCol="0">
            <a:spAutoFit/>
          </a:bodyPr>
          <a:lstStyle/>
          <a:p>
            <a:pPr lvl="0" algn="ctr"/>
            <a:r>
              <a:rPr lang="en-US" sz="1200" dirty="0">
                <a:solidFill>
                  <a:prstClr val="black"/>
                </a:solidFill>
                <a:latin typeface="Arial" panose="020B0604020202020204" pitchFamily="34" charset="0"/>
                <a:cs typeface="Arial" panose="020B0604020202020204" pitchFamily="34" charset="0"/>
              </a:rPr>
              <a:t>DEVIATED JAW (I.E. WRY MOUTH).</a:t>
            </a:r>
            <a:endParaRPr kumimoji="0" lang="es-PE"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3" name="CuadroTexto 12">
            <a:extLst>
              <a:ext uri="{FF2B5EF4-FFF2-40B4-BE49-F238E27FC236}">
                <a16:creationId xmlns:a16="http://schemas.microsoft.com/office/drawing/2014/main" id="{F3DB79CF-F2A7-4F4E-8904-BEB189929E51}"/>
              </a:ext>
            </a:extLst>
          </p:cNvPr>
          <p:cNvSpPr txBox="1"/>
          <p:nvPr/>
        </p:nvSpPr>
        <p:spPr>
          <a:xfrm>
            <a:off x="8033572" y="2768974"/>
            <a:ext cx="2766747" cy="461665"/>
          </a:xfrm>
          <a:prstGeom prst="rect">
            <a:avLst/>
          </a:prstGeom>
          <a:noFill/>
        </p:spPr>
        <p:txBody>
          <a:bodyPr wrap="square" rtlCol="0">
            <a:spAutoFit/>
          </a:bodyPr>
          <a:lstStyle>
            <a:defPPr>
              <a:defRPr lang="es-PE"/>
            </a:defPPr>
            <a:lvl1pPr lvl="0" algn="ctr">
              <a:defRPr sz="1200">
                <a:solidFill>
                  <a:prstClr val="black"/>
                </a:solidFill>
                <a:latin typeface="Arial" panose="020B0604020202020204" pitchFamily="34" charset="0"/>
                <a:cs typeface="Arial" panose="020B0604020202020204" pitchFamily="34" charset="0"/>
              </a:defRPr>
            </a:lvl1pPr>
          </a:lstStyle>
          <a:p>
            <a:r>
              <a:rPr lang="en-US" dirty="0"/>
              <a:t>MORE THAN ONE TEETH MISSING IN THE COATED VARIETY.</a:t>
            </a:r>
            <a:endParaRPr lang="es-PE" dirty="0"/>
          </a:p>
        </p:txBody>
      </p:sp>
      <p:sp>
        <p:nvSpPr>
          <p:cNvPr id="14" name="CuadroTexto 13">
            <a:extLst>
              <a:ext uri="{FF2B5EF4-FFF2-40B4-BE49-F238E27FC236}">
                <a16:creationId xmlns:a16="http://schemas.microsoft.com/office/drawing/2014/main" id="{6012BA6B-3F4F-C04C-BA50-247070933768}"/>
              </a:ext>
            </a:extLst>
          </p:cNvPr>
          <p:cNvSpPr txBox="1"/>
          <p:nvPr/>
        </p:nvSpPr>
        <p:spPr>
          <a:xfrm>
            <a:off x="4967985" y="5499931"/>
            <a:ext cx="1914307" cy="461665"/>
          </a:xfrm>
          <a:prstGeom prst="rect">
            <a:avLst/>
          </a:prstGeom>
          <a:noFill/>
        </p:spPr>
        <p:txBody>
          <a:bodyPr wrap="square" rtlCol="0">
            <a:spAutoFit/>
          </a:bodyPr>
          <a:lstStyle>
            <a:defPPr>
              <a:defRPr lang="es-PE"/>
            </a:defPPr>
            <a:lvl1pPr lvl="0" algn="ctr">
              <a:defRPr sz="1200">
                <a:solidFill>
                  <a:prstClr val="black"/>
                </a:solidFill>
                <a:latin typeface="Arial" panose="020B0604020202020204" pitchFamily="34" charset="0"/>
                <a:cs typeface="Arial" panose="020B0604020202020204" pitchFamily="34" charset="0"/>
              </a:defRPr>
            </a:lvl1pPr>
          </a:lstStyle>
          <a:p>
            <a:r>
              <a:rPr lang="en-US" dirty="0"/>
              <a:t>HANGING OR CROPPED EARS.</a:t>
            </a:r>
            <a:endParaRPr lang="es-PE" dirty="0"/>
          </a:p>
        </p:txBody>
      </p:sp>
      <p:sp>
        <p:nvSpPr>
          <p:cNvPr id="16" name="CuadroTexto 15">
            <a:extLst>
              <a:ext uri="{FF2B5EF4-FFF2-40B4-BE49-F238E27FC236}">
                <a16:creationId xmlns:a16="http://schemas.microsoft.com/office/drawing/2014/main" id="{34DE109C-B986-C44A-857A-D2D05C794F16}"/>
              </a:ext>
            </a:extLst>
          </p:cNvPr>
          <p:cNvSpPr txBox="1"/>
          <p:nvPr/>
        </p:nvSpPr>
        <p:spPr>
          <a:xfrm>
            <a:off x="8093060" y="5499931"/>
            <a:ext cx="2647770" cy="646331"/>
          </a:xfrm>
          <a:prstGeom prst="rect">
            <a:avLst/>
          </a:prstGeom>
          <a:noFill/>
        </p:spPr>
        <p:txBody>
          <a:bodyPr wrap="square" rtlCol="0">
            <a:spAutoFit/>
          </a:bodyPr>
          <a:lstStyle>
            <a:defPPr>
              <a:defRPr lang="es-PE"/>
            </a:defPPr>
            <a:lvl1pPr lvl="0" algn="ctr">
              <a:defRPr sz="1200">
                <a:solidFill>
                  <a:prstClr val="black"/>
                </a:solidFill>
                <a:latin typeface="Arial" panose="020B0604020202020204" pitchFamily="34" charset="0"/>
                <a:cs typeface="Arial" panose="020B0604020202020204" pitchFamily="34" charset="0"/>
              </a:defRPr>
            </a:lvl1pPr>
          </a:lstStyle>
          <a:p>
            <a:r>
              <a:rPr lang="en-US" dirty="0"/>
              <a:t>TONGUE NORMALLY HANGING OUTSIDE OF THE MOUTH (PARALYZED).</a:t>
            </a:r>
            <a:endParaRPr lang="es-PE" dirty="0"/>
          </a:p>
        </p:txBody>
      </p:sp>
      <p:cxnSp>
        <p:nvCxnSpPr>
          <p:cNvPr id="9" name="Conector recto 8">
            <a:extLst>
              <a:ext uri="{FF2B5EF4-FFF2-40B4-BE49-F238E27FC236}">
                <a16:creationId xmlns:a16="http://schemas.microsoft.com/office/drawing/2014/main" id="{EDC25CF3-1E33-4324-A265-9E5E10E615F6}"/>
              </a:ext>
            </a:extLst>
          </p:cNvPr>
          <p:cNvCxnSpPr>
            <a:cxnSpLocks/>
          </p:cNvCxnSpPr>
          <p:nvPr/>
        </p:nvCxnSpPr>
        <p:spPr>
          <a:xfrm>
            <a:off x="808535" y="1920524"/>
            <a:ext cx="0" cy="3052197"/>
          </a:xfrm>
          <a:prstGeom prst="line">
            <a:avLst/>
          </a:prstGeom>
          <a:ln w="34925">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CuadroTexto 9">
            <a:extLst>
              <a:ext uri="{FF2B5EF4-FFF2-40B4-BE49-F238E27FC236}">
                <a16:creationId xmlns:a16="http://schemas.microsoft.com/office/drawing/2014/main" id="{AA50A20E-65F7-4D31-BB85-1EE13E167DF4}"/>
              </a:ext>
            </a:extLst>
          </p:cNvPr>
          <p:cNvSpPr txBox="1"/>
          <p:nvPr/>
        </p:nvSpPr>
        <p:spPr>
          <a:xfrm>
            <a:off x="707346" y="836298"/>
            <a:ext cx="2996170" cy="954107"/>
          </a:xfrm>
          <a:prstGeom prst="rect">
            <a:avLst/>
          </a:prstGeom>
          <a:noFill/>
        </p:spPr>
        <p:txBody>
          <a:bodyPr wrap="square" rtlCol="0">
            <a:spAutoFit/>
          </a:bodyPr>
          <a:lstStyle/>
          <a:p>
            <a:r>
              <a:rPr lang="es-PE" sz="2800" b="1" dirty="0" err="1">
                <a:solidFill>
                  <a:schemeClr val="bg1"/>
                </a:solidFill>
                <a:latin typeface="Arial" panose="020B0604020202020204" pitchFamily="34" charset="0"/>
                <a:cs typeface="Arial" panose="020B0604020202020204" pitchFamily="34" charset="0"/>
              </a:rPr>
              <a:t>Disqualifying</a:t>
            </a:r>
            <a:r>
              <a:rPr lang="es-PE" sz="2800" b="1" dirty="0">
                <a:solidFill>
                  <a:schemeClr val="bg1"/>
                </a:solidFill>
                <a:latin typeface="Arial" panose="020B0604020202020204" pitchFamily="34" charset="0"/>
                <a:cs typeface="Arial" panose="020B0604020202020204" pitchFamily="34" charset="0"/>
              </a:rPr>
              <a:t> </a:t>
            </a:r>
            <a:r>
              <a:rPr lang="es-PE" sz="2800" b="1" dirty="0" err="1">
                <a:solidFill>
                  <a:schemeClr val="bg1"/>
                </a:solidFill>
                <a:latin typeface="Arial" panose="020B0604020202020204" pitchFamily="34" charset="0"/>
                <a:cs typeface="Arial" panose="020B0604020202020204" pitchFamily="34" charset="0"/>
              </a:rPr>
              <a:t>faults</a:t>
            </a:r>
            <a:endParaRPr lang="es-PE" sz="28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37582305"/>
      </p:ext>
    </p:extLst>
  </p:cSld>
  <p:clrMapOvr>
    <a:masterClrMapping/>
  </p:clrMapOvr>
  <p:transition spd="slow">
    <p:push dir="u"/>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56AB55E6-BF4C-47FA-BCBD-6D5844A0015E}"/>
              </a:ext>
            </a:extLst>
          </p:cNvPr>
          <p:cNvPicPr>
            <a:picLocks noChangeAspect="1"/>
          </p:cNvPicPr>
          <p:nvPr/>
        </p:nvPicPr>
        <p:blipFill>
          <a:blip r:embed="rId2"/>
          <a:stretch>
            <a:fillRect/>
          </a:stretch>
        </p:blipFill>
        <p:spPr>
          <a:xfrm>
            <a:off x="0" y="0"/>
            <a:ext cx="12192000" cy="6857999"/>
          </a:xfrm>
          <a:prstGeom prst="rect">
            <a:avLst/>
          </a:prstGeom>
        </p:spPr>
      </p:pic>
      <p:sp>
        <p:nvSpPr>
          <p:cNvPr id="3" name="CuadroTexto 2">
            <a:extLst>
              <a:ext uri="{FF2B5EF4-FFF2-40B4-BE49-F238E27FC236}">
                <a16:creationId xmlns:a16="http://schemas.microsoft.com/office/drawing/2014/main" id="{9D8B6358-F7DD-C943-A4E8-FB86563B9043}"/>
              </a:ext>
            </a:extLst>
          </p:cNvPr>
          <p:cNvSpPr txBox="1"/>
          <p:nvPr/>
        </p:nvSpPr>
        <p:spPr>
          <a:xfrm>
            <a:off x="707346" y="836298"/>
            <a:ext cx="2996170"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PE" sz="28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Disqualifying</a:t>
            </a:r>
            <a:r>
              <a:rPr kumimoji="0" lang="es-PE" sz="2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s-PE" sz="28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faults</a:t>
            </a:r>
            <a:endParaRPr kumimoji="0" lang="es-PE" sz="2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cxnSp>
        <p:nvCxnSpPr>
          <p:cNvPr id="11" name="Conector recto 10">
            <a:extLst>
              <a:ext uri="{FF2B5EF4-FFF2-40B4-BE49-F238E27FC236}">
                <a16:creationId xmlns:a16="http://schemas.microsoft.com/office/drawing/2014/main" id="{8257C66E-979E-C84F-892D-464B9F0D11C8}"/>
              </a:ext>
            </a:extLst>
          </p:cNvPr>
          <p:cNvCxnSpPr>
            <a:cxnSpLocks/>
          </p:cNvCxnSpPr>
          <p:nvPr/>
        </p:nvCxnSpPr>
        <p:spPr>
          <a:xfrm>
            <a:off x="808535" y="1920524"/>
            <a:ext cx="0" cy="3052197"/>
          </a:xfrm>
          <a:prstGeom prst="line">
            <a:avLst/>
          </a:prstGeom>
          <a:ln w="34925">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CuadroTexto 11">
            <a:extLst>
              <a:ext uri="{FF2B5EF4-FFF2-40B4-BE49-F238E27FC236}">
                <a16:creationId xmlns:a16="http://schemas.microsoft.com/office/drawing/2014/main" id="{41FD6F38-A358-6B49-AA5B-02F86DE79B6B}"/>
              </a:ext>
            </a:extLst>
          </p:cNvPr>
          <p:cNvSpPr txBox="1"/>
          <p:nvPr/>
        </p:nvSpPr>
        <p:spPr>
          <a:xfrm>
            <a:off x="4744527" y="2823332"/>
            <a:ext cx="2527541" cy="461665"/>
          </a:xfrm>
          <a:prstGeom prst="rect">
            <a:avLst/>
          </a:prstGeom>
          <a:noFill/>
        </p:spPr>
        <p:txBody>
          <a:bodyPr wrap="square" rtlCol="0">
            <a:spAutoFit/>
          </a:bodyPr>
          <a:lstStyle/>
          <a:p>
            <a:pPr lvl="0" algn="ctr"/>
            <a:r>
              <a:rPr lang="en-US" sz="1200" dirty="0">
                <a:latin typeface="Arial" panose="020B0604020202020204" pitchFamily="34" charset="0"/>
                <a:cs typeface="Arial" panose="020B0604020202020204" pitchFamily="34" charset="0"/>
              </a:rPr>
              <a:t>EYES OF DIFFERENT COLOUR (HETEROCHROMATIC). </a:t>
            </a:r>
            <a:endParaRPr kumimoji="0" lang="es-PE"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6" name="CuadroTexto 5">
            <a:extLst>
              <a:ext uri="{FF2B5EF4-FFF2-40B4-BE49-F238E27FC236}">
                <a16:creationId xmlns:a16="http://schemas.microsoft.com/office/drawing/2014/main" id="{9EC2E40D-AE9B-4D9A-B046-A85BD9688CC0}"/>
              </a:ext>
            </a:extLst>
          </p:cNvPr>
          <p:cNvSpPr txBox="1"/>
          <p:nvPr/>
        </p:nvSpPr>
        <p:spPr>
          <a:xfrm>
            <a:off x="8324491" y="2823331"/>
            <a:ext cx="2320506" cy="461665"/>
          </a:xfrm>
          <a:prstGeom prst="rect">
            <a:avLst/>
          </a:prstGeom>
          <a:noFill/>
        </p:spPr>
        <p:txBody>
          <a:bodyPr wrap="square" rtlCol="0">
            <a:spAutoFit/>
          </a:bodyPr>
          <a:lstStyle>
            <a:defPPr>
              <a:defRPr lang="es-PE"/>
            </a:defPPr>
            <a:lvl1pPr lvl="0" algn="ctr">
              <a:defRPr sz="1200">
                <a:latin typeface="Arial" panose="020B0604020202020204" pitchFamily="34" charset="0"/>
                <a:cs typeface="Arial" panose="020B0604020202020204" pitchFamily="34" charset="0"/>
              </a:defRPr>
            </a:lvl1pPr>
          </a:lstStyle>
          <a:p>
            <a:r>
              <a:rPr lang="en-US" dirty="0"/>
              <a:t>TAIL-LESS, SHORT TAIL OR DOCKED TAIL.</a:t>
            </a:r>
            <a:endParaRPr lang="es-PE" dirty="0"/>
          </a:p>
        </p:txBody>
      </p:sp>
      <p:sp>
        <p:nvSpPr>
          <p:cNvPr id="7" name="CuadroTexto 6">
            <a:extLst>
              <a:ext uri="{FF2B5EF4-FFF2-40B4-BE49-F238E27FC236}">
                <a16:creationId xmlns:a16="http://schemas.microsoft.com/office/drawing/2014/main" id="{A0A3F162-3F9D-4EDD-A30C-0F7A4C4CAC40}"/>
              </a:ext>
            </a:extLst>
          </p:cNvPr>
          <p:cNvSpPr txBox="1"/>
          <p:nvPr/>
        </p:nvSpPr>
        <p:spPr>
          <a:xfrm>
            <a:off x="4506167" y="5587328"/>
            <a:ext cx="3179666" cy="646331"/>
          </a:xfrm>
          <a:prstGeom prst="rect">
            <a:avLst/>
          </a:prstGeom>
          <a:noFill/>
        </p:spPr>
        <p:txBody>
          <a:bodyPr wrap="square" rtlCol="0">
            <a:spAutoFit/>
          </a:bodyPr>
          <a:lstStyle>
            <a:defPPr>
              <a:defRPr lang="es-PE"/>
            </a:defPPr>
            <a:lvl1pPr lvl="0" algn="ctr">
              <a:defRPr sz="1200">
                <a:latin typeface="Arial" panose="020B0604020202020204" pitchFamily="34" charset="0"/>
                <a:cs typeface="Arial" panose="020B0604020202020204" pitchFamily="34" charset="0"/>
              </a:defRPr>
            </a:lvl1pPr>
          </a:lstStyle>
          <a:p>
            <a:r>
              <a:rPr lang="en-US" dirty="0"/>
              <a:t>PRESENCE OF HAIR IN THE HAIRLESS VARIETY ON PARTS OF THE BODY NOT</a:t>
            </a:r>
          </a:p>
          <a:p>
            <a:r>
              <a:rPr lang="en-US" dirty="0"/>
              <a:t> INDICATED IN THE STANDARD.</a:t>
            </a:r>
            <a:endParaRPr lang="es-PE" dirty="0"/>
          </a:p>
        </p:txBody>
      </p:sp>
      <p:sp>
        <p:nvSpPr>
          <p:cNvPr id="8" name="CuadroTexto 7">
            <a:extLst>
              <a:ext uri="{FF2B5EF4-FFF2-40B4-BE49-F238E27FC236}">
                <a16:creationId xmlns:a16="http://schemas.microsoft.com/office/drawing/2014/main" id="{8181169D-1ACF-4D3C-B369-779895D005BC}"/>
              </a:ext>
            </a:extLst>
          </p:cNvPr>
          <p:cNvSpPr txBox="1"/>
          <p:nvPr/>
        </p:nvSpPr>
        <p:spPr>
          <a:xfrm>
            <a:off x="8095475" y="5587328"/>
            <a:ext cx="2675019" cy="646331"/>
          </a:xfrm>
          <a:prstGeom prst="rect">
            <a:avLst/>
          </a:prstGeom>
          <a:noFill/>
        </p:spPr>
        <p:txBody>
          <a:bodyPr wrap="square" rtlCol="0">
            <a:spAutoFit/>
          </a:bodyPr>
          <a:lstStyle>
            <a:defPPr>
              <a:defRPr lang="es-PE"/>
            </a:defPPr>
            <a:lvl1pPr lvl="0" algn="ctr">
              <a:defRPr sz="1200">
                <a:latin typeface="Arial" panose="020B0604020202020204" pitchFamily="34" charset="0"/>
                <a:cs typeface="Arial" panose="020B0604020202020204" pitchFamily="34" charset="0"/>
              </a:defRPr>
            </a:lvl1pPr>
          </a:lstStyle>
          <a:p>
            <a:r>
              <a:rPr lang="en-US" dirty="0"/>
              <a:t>MORE THAN 20% OF THE BODY</a:t>
            </a:r>
          </a:p>
          <a:p>
            <a:r>
              <a:rPr lang="en-US" dirty="0"/>
              <a:t>IS DEPIGMENTED IN THE HAIRLESS VARIETY.</a:t>
            </a:r>
            <a:endParaRPr lang="es-PE" dirty="0"/>
          </a:p>
        </p:txBody>
      </p:sp>
    </p:spTree>
    <p:extLst>
      <p:ext uri="{BB962C8B-B14F-4D97-AF65-F5344CB8AC3E}">
        <p14:creationId xmlns:p14="http://schemas.microsoft.com/office/powerpoint/2010/main" val="3153903195"/>
      </p:ext>
    </p:extLst>
  </p:cSld>
  <p:clrMapOvr>
    <a:masterClrMapping/>
  </p:clrMapOvr>
  <p:transition spd="slow">
    <p:push dir="u"/>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52EA23A4-A22E-4503-96F2-0999031B9AF3}"/>
              </a:ext>
            </a:extLst>
          </p:cNvPr>
          <p:cNvPicPr>
            <a:picLocks noChangeAspect="1"/>
          </p:cNvPicPr>
          <p:nvPr/>
        </p:nvPicPr>
        <p:blipFill>
          <a:blip r:embed="rId2"/>
          <a:stretch>
            <a:fillRect/>
          </a:stretch>
        </p:blipFill>
        <p:spPr>
          <a:xfrm>
            <a:off x="0" y="0"/>
            <a:ext cx="12192000" cy="6857999"/>
          </a:xfrm>
          <a:prstGeom prst="rect">
            <a:avLst/>
          </a:prstGeom>
        </p:spPr>
      </p:pic>
      <p:sp>
        <p:nvSpPr>
          <p:cNvPr id="3" name="CuadroTexto 2">
            <a:extLst>
              <a:ext uri="{FF2B5EF4-FFF2-40B4-BE49-F238E27FC236}">
                <a16:creationId xmlns:a16="http://schemas.microsoft.com/office/drawing/2014/main" id="{9D8B6358-F7DD-C943-A4E8-FB86563B9043}"/>
              </a:ext>
            </a:extLst>
          </p:cNvPr>
          <p:cNvSpPr txBox="1"/>
          <p:nvPr/>
        </p:nvSpPr>
        <p:spPr>
          <a:xfrm>
            <a:off x="707346" y="836298"/>
            <a:ext cx="2996170"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PE" sz="28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Disqualifying</a:t>
            </a:r>
            <a:r>
              <a:rPr kumimoji="0" lang="es-PE" sz="2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s-PE" sz="28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faults</a:t>
            </a:r>
            <a:endParaRPr kumimoji="0" lang="es-PE" sz="2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cxnSp>
        <p:nvCxnSpPr>
          <p:cNvPr id="11" name="Conector recto 10">
            <a:extLst>
              <a:ext uri="{FF2B5EF4-FFF2-40B4-BE49-F238E27FC236}">
                <a16:creationId xmlns:a16="http://schemas.microsoft.com/office/drawing/2014/main" id="{8257C66E-979E-C84F-892D-464B9F0D11C8}"/>
              </a:ext>
            </a:extLst>
          </p:cNvPr>
          <p:cNvCxnSpPr>
            <a:cxnSpLocks/>
          </p:cNvCxnSpPr>
          <p:nvPr/>
        </p:nvCxnSpPr>
        <p:spPr>
          <a:xfrm>
            <a:off x="808535" y="1920524"/>
            <a:ext cx="0" cy="3052197"/>
          </a:xfrm>
          <a:prstGeom prst="line">
            <a:avLst/>
          </a:prstGeom>
          <a:ln w="34925">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CuadroTexto 11">
            <a:extLst>
              <a:ext uri="{FF2B5EF4-FFF2-40B4-BE49-F238E27FC236}">
                <a16:creationId xmlns:a16="http://schemas.microsoft.com/office/drawing/2014/main" id="{41FD6F38-A358-6B49-AA5B-02F86DE79B6B}"/>
              </a:ext>
            </a:extLst>
          </p:cNvPr>
          <p:cNvSpPr txBox="1"/>
          <p:nvPr/>
        </p:nvSpPr>
        <p:spPr>
          <a:xfrm>
            <a:off x="4840857" y="2886218"/>
            <a:ext cx="251028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MERLE COAT COLOUR IN THE COATED VARIETY.</a:t>
            </a:r>
            <a:endParaRPr kumimoji="0" lang="es-PE"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4" name="CuadroTexto 13">
            <a:extLst>
              <a:ext uri="{FF2B5EF4-FFF2-40B4-BE49-F238E27FC236}">
                <a16:creationId xmlns:a16="http://schemas.microsoft.com/office/drawing/2014/main" id="{B6728C4C-CAD4-8046-84AF-AAD341D6787C}"/>
              </a:ext>
            </a:extLst>
          </p:cNvPr>
          <p:cNvSpPr txBox="1"/>
          <p:nvPr/>
        </p:nvSpPr>
        <p:spPr>
          <a:xfrm>
            <a:off x="8416301" y="2888716"/>
            <a:ext cx="2279738" cy="461665"/>
          </a:xfrm>
          <a:prstGeom prst="rect">
            <a:avLst/>
          </a:prstGeom>
          <a:noFill/>
        </p:spPr>
        <p:txBody>
          <a:bodyPr wrap="square" rtlCol="0">
            <a:spAutoFit/>
          </a:bodyPr>
          <a:lstStyle/>
          <a:p>
            <a:pPr lvl="0" algn="ctr"/>
            <a:r>
              <a:rPr lang="es-PE" sz="1200" dirty="0">
                <a:solidFill>
                  <a:prstClr val="black"/>
                </a:solidFill>
                <a:latin typeface="Arial" panose="020B0604020202020204" pitchFamily="34" charset="0"/>
                <a:cs typeface="Arial" panose="020B0604020202020204" pitchFamily="34" charset="0"/>
              </a:rPr>
              <a:t>TOTAL OR PARTIAL DEPIGMENTED NOSE. </a:t>
            </a:r>
            <a:endParaRPr kumimoji="0" lang="es-PE"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 name="CuadroTexto 7">
            <a:extLst>
              <a:ext uri="{FF2B5EF4-FFF2-40B4-BE49-F238E27FC236}">
                <a16:creationId xmlns:a16="http://schemas.microsoft.com/office/drawing/2014/main" id="{9249CA8F-1688-EB4C-A85F-7A7BE70EEA25}"/>
              </a:ext>
            </a:extLst>
          </p:cNvPr>
          <p:cNvSpPr txBox="1"/>
          <p:nvPr/>
        </p:nvSpPr>
        <p:spPr>
          <a:xfrm>
            <a:off x="4711460" y="5633125"/>
            <a:ext cx="2510287" cy="461665"/>
          </a:xfrm>
          <a:prstGeom prst="rect">
            <a:avLst/>
          </a:prstGeom>
          <a:noFill/>
        </p:spPr>
        <p:txBody>
          <a:bodyPr wrap="square" rtlCol="0">
            <a:spAutoFit/>
          </a:bodyPr>
          <a:lstStyle/>
          <a:p>
            <a:pPr lvl="0" algn="ctr"/>
            <a:r>
              <a:rPr lang="en-US" sz="1200" dirty="0">
                <a:latin typeface="Arial" panose="020B0604020202020204" pitchFamily="34" charset="0"/>
                <a:cs typeface="Arial" panose="020B0604020202020204" pitchFamily="34" charset="0"/>
              </a:rPr>
              <a:t>HEIGHT MORE THAN 65 CM AND LESS THAN 25 CM. </a:t>
            </a:r>
            <a:endParaRPr kumimoji="0" lang="es-PE"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9" name="CuadroTexto 8">
            <a:extLst>
              <a:ext uri="{FF2B5EF4-FFF2-40B4-BE49-F238E27FC236}">
                <a16:creationId xmlns:a16="http://schemas.microsoft.com/office/drawing/2014/main" id="{41B1143E-4823-FB45-BE3B-E782F43310FE}"/>
              </a:ext>
            </a:extLst>
          </p:cNvPr>
          <p:cNvSpPr txBox="1"/>
          <p:nvPr/>
        </p:nvSpPr>
        <p:spPr>
          <a:xfrm>
            <a:off x="9083123" y="5725459"/>
            <a:ext cx="946093"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ALBINISM.</a:t>
            </a:r>
            <a:endParaRPr kumimoji="0" lang="es-PE"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034838086"/>
      </p:ext>
    </p:extLst>
  </p:cSld>
  <p:clrMapOvr>
    <a:masterClrMapping/>
  </p:clrMapOvr>
  <p:transition spd="slow">
    <p:push dir="u"/>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DAD943E8-CF62-264E-9E24-D7D7914BADF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225961" cy="6858000"/>
          </a:xfrm>
          <a:prstGeom prst="rect">
            <a:avLst/>
          </a:prstGeom>
        </p:spPr>
      </p:pic>
      <p:sp>
        <p:nvSpPr>
          <p:cNvPr id="3" name="CuadroTexto 2">
            <a:extLst>
              <a:ext uri="{FF2B5EF4-FFF2-40B4-BE49-F238E27FC236}">
                <a16:creationId xmlns:a16="http://schemas.microsoft.com/office/drawing/2014/main" id="{655479A2-B89D-E548-9AF6-BDA6ECE562D7}"/>
              </a:ext>
            </a:extLst>
          </p:cNvPr>
          <p:cNvSpPr txBox="1"/>
          <p:nvPr/>
        </p:nvSpPr>
        <p:spPr>
          <a:xfrm>
            <a:off x="497712" y="653675"/>
            <a:ext cx="550183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PE" sz="2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N.B.</a:t>
            </a:r>
          </a:p>
        </p:txBody>
      </p:sp>
      <p:sp>
        <p:nvSpPr>
          <p:cNvPr id="5" name="CuadroTexto 4">
            <a:extLst>
              <a:ext uri="{FF2B5EF4-FFF2-40B4-BE49-F238E27FC236}">
                <a16:creationId xmlns:a16="http://schemas.microsoft.com/office/drawing/2014/main" id="{85187658-C6F1-E24D-AC4A-98FBE0AE4251}"/>
              </a:ext>
            </a:extLst>
          </p:cNvPr>
          <p:cNvSpPr txBox="1"/>
          <p:nvPr/>
        </p:nvSpPr>
        <p:spPr>
          <a:xfrm>
            <a:off x="810227" y="1572170"/>
            <a:ext cx="4027991"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Male animals should have two apparently normal testicles fully descended into the scrotum.</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fr-FR"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Only functionally and clinically healthy dogs, with breed typical conformation.</a:t>
            </a:r>
            <a:endParaRPr kumimoji="0" lang="es-PE" sz="1600" b="0" i="0" u="none" strike="noStrike" kern="1200" cap="none" spc="0" normalizeH="0" baseline="0" noProof="0" dirty="0">
              <a:ln>
                <a:noFill/>
              </a:ln>
              <a:solidFill>
                <a:prstClr val="white"/>
              </a:solidFill>
              <a:effectLst/>
              <a:uLnTx/>
              <a:uFillTx/>
              <a:latin typeface="Metric Bold" panose="020B0503030202060203" pitchFamily="34" charset="77"/>
              <a:ea typeface="+mn-ea"/>
              <a:cs typeface="+mn-cs"/>
            </a:endParaRPr>
          </a:p>
        </p:txBody>
      </p:sp>
    </p:spTree>
    <p:extLst>
      <p:ext uri="{BB962C8B-B14F-4D97-AF65-F5344CB8AC3E}">
        <p14:creationId xmlns:p14="http://schemas.microsoft.com/office/powerpoint/2010/main" val="3253124379"/>
      </p:ext>
    </p:extLst>
  </p:cSld>
  <p:clrMapOvr>
    <a:masterClrMapping/>
  </p:clrMapOvr>
  <p:transition spd="slow">
    <p:push dir="u"/>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DAD943E8-CF62-264E-9E24-D7D7914BADF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54862" y="-61387"/>
            <a:ext cx="12456400" cy="6980774"/>
          </a:xfrm>
          <a:prstGeom prst="rect">
            <a:avLst/>
          </a:prstGeom>
        </p:spPr>
      </p:pic>
      <p:sp>
        <p:nvSpPr>
          <p:cNvPr id="2" name="CuadroTexto 1">
            <a:extLst>
              <a:ext uri="{FF2B5EF4-FFF2-40B4-BE49-F238E27FC236}">
                <a16:creationId xmlns:a16="http://schemas.microsoft.com/office/drawing/2014/main" id="{87DE30AE-AB44-6543-9AB7-22A36BCA997E}"/>
              </a:ext>
            </a:extLst>
          </p:cNvPr>
          <p:cNvSpPr txBox="1"/>
          <p:nvPr/>
        </p:nvSpPr>
        <p:spPr>
          <a:xfrm>
            <a:off x="2970628" y="873890"/>
            <a:ext cx="6250750" cy="92333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PE" sz="5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SPECIAL THANKS</a:t>
            </a:r>
          </a:p>
        </p:txBody>
      </p:sp>
      <p:sp>
        <p:nvSpPr>
          <p:cNvPr id="5" name="CuadroTexto 4">
            <a:extLst>
              <a:ext uri="{FF2B5EF4-FFF2-40B4-BE49-F238E27FC236}">
                <a16:creationId xmlns:a16="http://schemas.microsoft.com/office/drawing/2014/main" id="{62F3B438-A6AC-4323-8598-6B329C80BDD8}"/>
              </a:ext>
            </a:extLst>
          </p:cNvPr>
          <p:cNvSpPr txBox="1"/>
          <p:nvPr/>
        </p:nvSpPr>
        <p:spPr>
          <a:xfrm>
            <a:off x="2663689" y="2644170"/>
            <a:ext cx="6819297" cy="2554545"/>
          </a:xfrm>
          <a:prstGeom prst="rect">
            <a:avLst/>
          </a:prstGeom>
          <a:noFill/>
        </p:spPr>
        <p:txBody>
          <a:bodyPr wrap="square" rtlCol="0">
            <a:spAutoFit/>
          </a:bodyPr>
          <a:lstStyle/>
          <a:p>
            <a:pPr algn="ctr"/>
            <a:r>
              <a:rPr lang="es-PE" sz="1600" dirty="0">
                <a:solidFill>
                  <a:schemeClr val="bg1"/>
                </a:solidFill>
                <a:latin typeface="Arial" panose="020B0604020202020204" pitchFamily="34" charset="0"/>
                <a:cs typeface="Arial" panose="020B0604020202020204" pitchFamily="34" charset="0"/>
              </a:rPr>
              <a:t>Abel León</a:t>
            </a:r>
          </a:p>
          <a:p>
            <a:pPr algn="ctr"/>
            <a:r>
              <a:rPr lang="es-PE" sz="1600" dirty="0">
                <a:solidFill>
                  <a:schemeClr val="bg1"/>
                </a:solidFill>
                <a:latin typeface="Arial" panose="020B0604020202020204" pitchFamily="34" charset="0"/>
                <a:cs typeface="Arial" panose="020B0604020202020204" pitchFamily="34" charset="0"/>
              </a:rPr>
              <a:t>Ermanno </a:t>
            </a:r>
            <a:r>
              <a:rPr lang="es-PE" sz="1600" dirty="0" err="1">
                <a:solidFill>
                  <a:schemeClr val="bg1"/>
                </a:solidFill>
                <a:latin typeface="Arial" panose="020B0604020202020204" pitchFamily="34" charset="0"/>
                <a:cs typeface="Arial" panose="020B0604020202020204" pitchFamily="34" charset="0"/>
              </a:rPr>
              <a:t>Maniero</a:t>
            </a:r>
            <a:endParaRPr lang="es-PE" sz="1600" dirty="0">
              <a:solidFill>
                <a:schemeClr val="bg1"/>
              </a:solidFill>
              <a:latin typeface="Arial" panose="020B0604020202020204" pitchFamily="34" charset="0"/>
              <a:cs typeface="Arial" panose="020B0604020202020204" pitchFamily="34" charset="0"/>
            </a:endParaRPr>
          </a:p>
          <a:p>
            <a:pPr algn="ctr"/>
            <a:endParaRPr lang="es-PE" sz="1600" dirty="0">
              <a:solidFill>
                <a:schemeClr val="bg1"/>
              </a:solidFill>
              <a:latin typeface="Arial" panose="020B0604020202020204" pitchFamily="34" charset="0"/>
              <a:cs typeface="Arial" panose="020B0604020202020204" pitchFamily="34" charset="0"/>
            </a:endParaRPr>
          </a:p>
          <a:p>
            <a:pPr algn="ctr"/>
            <a:endParaRPr lang="es-PE" sz="1600" dirty="0">
              <a:solidFill>
                <a:schemeClr val="bg1"/>
              </a:solidFill>
              <a:latin typeface="Arial" panose="020B0604020202020204" pitchFamily="34" charset="0"/>
              <a:cs typeface="Arial" panose="020B0604020202020204" pitchFamily="34" charset="0"/>
            </a:endParaRPr>
          </a:p>
          <a:p>
            <a:pPr algn="ctr"/>
            <a:r>
              <a:rPr lang="es-PE" sz="1600" b="1" dirty="0">
                <a:solidFill>
                  <a:schemeClr val="bg1"/>
                </a:solidFill>
                <a:latin typeface="Arial" panose="020B0604020202020204" pitchFamily="34" charset="0"/>
                <a:cs typeface="Arial" panose="020B0604020202020204" pitchFamily="34" charset="0"/>
              </a:rPr>
              <a:t>IMAGES / PHOTOGRAPHY:</a:t>
            </a:r>
          </a:p>
          <a:p>
            <a:pPr algn="ctr"/>
            <a:endParaRPr lang="es-PE" sz="1600" dirty="0">
              <a:solidFill>
                <a:schemeClr val="bg1"/>
              </a:solidFill>
              <a:latin typeface="Arial" panose="020B0604020202020204" pitchFamily="34" charset="0"/>
              <a:cs typeface="Arial" panose="020B0604020202020204" pitchFamily="34" charset="0"/>
            </a:endParaRPr>
          </a:p>
          <a:p>
            <a:pPr algn="ctr"/>
            <a:r>
              <a:rPr lang="es-PE" sz="1600" dirty="0">
                <a:solidFill>
                  <a:schemeClr val="bg1"/>
                </a:solidFill>
                <a:latin typeface="Arial" panose="020B0604020202020204" pitchFamily="34" charset="0"/>
                <a:cs typeface="Arial" panose="020B0604020202020204" pitchFamily="34" charset="0"/>
              </a:rPr>
              <a:t>Julio Aguilar</a:t>
            </a:r>
          </a:p>
          <a:p>
            <a:pPr algn="ctr"/>
            <a:r>
              <a:rPr lang="es-PE" sz="1600" dirty="0">
                <a:solidFill>
                  <a:schemeClr val="bg1"/>
                </a:solidFill>
                <a:latin typeface="Arial" panose="020B0604020202020204" pitchFamily="34" charset="0"/>
                <a:cs typeface="Arial" panose="020B0604020202020204" pitchFamily="34" charset="0"/>
              </a:rPr>
              <a:t>Marisa La Rosa</a:t>
            </a:r>
          </a:p>
          <a:p>
            <a:pPr algn="ctr"/>
            <a:r>
              <a:rPr lang="es-PE" sz="1600" dirty="0">
                <a:solidFill>
                  <a:schemeClr val="bg1"/>
                </a:solidFill>
                <a:latin typeface="Arial" panose="020B0604020202020204" pitchFamily="34" charset="0"/>
                <a:cs typeface="Arial" panose="020B0604020202020204" pitchFamily="34" charset="0"/>
              </a:rPr>
              <a:t>Valeria </a:t>
            </a:r>
            <a:r>
              <a:rPr lang="es-PE" sz="1600" dirty="0" err="1">
                <a:solidFill>
                  <a:schemeClr val="bg1"/>
                </a:solidFill>
                <a:latin typeface="Arial" panose="020B0604020202020204" pitchFamily="34" charset="0"/>
                <a:cs typeface="Arial" panose="020B0604020202020204" pitchFamily="34" charset="0"/>
              </a:rPr>
              <a:t>Kablova</a:t>
            </a:r>
            <a:endParaRPr lang="es-PE" sz="1600" dirty="0">
              <a:solidFill>
                <a:schemeClr val="bg1"/>
              </a:solidFill>
              <a:latin typeface="Arial" panose="020B0604020202020204" pitchFamily="34" charset="0"/>
              <a:cs typeface="Arial" panose="020B0604020202020204" pitchFamily="34" charset="0"/>
            </a:endParaRPr>
          </a:p>
          <a:p>
            <a:pPr algn="ctr"/>
            <a:r>
              <a:rPr lang="es-PE" sz="1600" dirty="0">
                <a:solidFill>
                  <a:schemeClr val="bg1"/>
                </a:solidFill>
                <a:latin typeface="Arial" panose="020B0604020202020204" pitchFamily="34" charset="0"/>
                <a:cs typeface="Arial" panose="020B0604020202020204" pitchFamily="34" charset="0"/>
              </a:rPr>
              <a:t>Carlos Ramírez</a:t>
            </a:r>
          </a:p>
        </p:txBody>
      </p:sp>
    </p:spTree>
    <p:extLst>
      <p:ext uri="{BB962C8B-B14F-4D97-AF65-F5344CB8AC3E}">
        <p14:creationId xmlns:p14="http://schemas.microsoft.com/office/powerpoint/2010/main" val="2479322194"/>
      </p:ext>
    </p:extLst>
  </p:cSld>
  <p:clrMapOvr>
    <a:masterClrMapping/>
  </p:clrMapOvr>
  <p:transition spd="slow">
    <p:push dir="u"/>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DAD943E8-CF62-264E-9E24-D7D7914BADF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56651" y="-355298"/>
            <a:ext cx="13505302" cy="7568596"/>
          </a:xfrm>
          <a:prstGeom prst="rect">
            <a:avLst/>
          </a:prstGeom>
        </p:spPr>
      </p:pic>
      <p:sp>
        <p:nvSpPr>
          <p:cNvPr id="2" name="CuadroTexto 1">
            <a:extLst>
              <a:ext uri="{FF2B5EF4-FFF2-40B4-BE49-F238E27FC236}">
                <a16:creationId xmlns:a16="http://schemas.microsoft.com/office/drawing/2014/main" id="{87DE30AE-AB44-6543-9AB7-22A36BCA997E}"/>
              </a:ext>
            </a:extLst>
          </p:cNvPr>
          <p:cNvSpPr txBox="1"/>
          <p:nvPr/>
        </p:nvSpPr>
        <p:spPr>
          <a:xfrm>
            <a:off x="6192455" y="3090441"/>
            <a:ext cx="2800767" cy="175432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PE" sz="5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THANK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PE" sz="5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YOU</a:t>
            </a:r>
          </a:p>
        </p:txBody>
      </p:sp>
    </p:spTree>
    <p:extLst>
      <p:ext uri="{BB962C8B-B14F-4D97-AF65-F5344CB8AC3E}">
        <p14:creationId xmlns:p14="http://schemas.microsoft.com/office/powerpoint/2010/main" val="1159497091"/>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0E695A17-FAF0-6943-A305-7A37112C009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9525"/>
            <a:ext cx="12192000" cy="6838950"/>
          </a:xfrm>
          <a:prstGeom prst="rect">
            <a:avLst/>
          </a:prstGeom>
        </p:spPr>
      </p:pic>
      <p:sp>
        <p:nvSpPr>
          <p:cNvPr id="3" name="CuadroTexto 2">
            <a:extLst>
              <a:ext uri="{FF2B5EF4-FFF2-40B4-BE49-F238E27FC236}">
                <a16:creationId xmlns:a16="http://schemas.microsoft.com/office/drawing/2014/main" id="{49B63B96-42E4-D74F-B6DE-7F110ECB2588}"/>
              </a:ext>
            </a:extLst>
          </p:cNvPr>
          <p:cNvSpPr txBox="1"/>
          <p:nvPr/>
        </p:nvSpPr>
        <p:spPr>
          <a:xfrm>
            <a:off x="8356922" y="1505794"/>
            <a:ext cx="3183037" cy="1323439"/>
          </a:xfrm>
          <a:prstGeom prst="rect">
            <a:avLst/>
          </a:prstGeom>
          <a:noFill/>
        </p:spPr>
        <p:txBody>
          <a:bodyPr wrap="square" rtlCol="0">
            <a:spAutoFit/>
          </a:bodyPr>
          <a:lstStyle/>
          <a:p>
            <a:pPr algn="just"/>
            <a:r>
              <a:rPr lang="en-US" sz="1600" dirty="0">
                <a:solidFill>
                  <a:schemeClr val="tx1">
                    <a:lumMod val="75000"/>
                    <a:lumOff val="25000"/>
                  </a:schemeClr>
                </a:solidFill>
                <a:latin typeface="Arial" panose="020B0604020202020204" pitchFamily="34" charset="0"/>
                <a:cs typeface="Arial" panose="020B0604020202020204" pitchFamily="34" charset="0"/>
              </a:rPr>
              <a:t>Noble and affectionate at home with those close to him, at the same time lively and alert; he might be wary of strangers and is a good watch dog. </a:t>
            </a:r>
            <a:endParaRPr lang="es-PE" sz="1600"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5" name="CuadroTexto 4">
            <a:extLst>
              <a:ext uri="{FF2B5EF4-FFF2-40B4-BE49-F238E27FC236}">
                <a16:creationId xmlns:a16="http://schemas.microsoft.com/office/drawing/2014/main" id="{6B334F68-2B0A-1046-88D4-43331E11D687}"/>
              </a:ext>
            </a:extLst>
          </p:cNvPr>
          <p:cNvSpPr txBox="1"/>
          <p:nvPr/>
        </p:nvSpPr>
        <p:spPr>
          <a:xfrm>
            <a:off x="762300" y="958050"/>
            <a:ext cx="2548459" cy="738664"/>
          </a:xfrm>
          <a:prstGeom prst="rect">
            <a:avLst/>
          </a:prstGeom>
          <a:noFill/>
        </p:spPr>
        <p:txBody>
          <a:bodyPr wrap="square" rtlCol="0">
            <a:spAutoFit/>
          </a:bodyPr>
          <a:lstStyle/>
          <a:p>
            <a:r>
              <a:rPr lang="es-PE" sz="2100" b="1" dirty="0" err="1">
                <a:solidFill>
                  <a:schemeClr val="bg1"/>
                </a:solidFill>
                <a:latin typeface="Arial" panose="020B0604020202020204" pitchFamily="34" charset="0"/>
                <a:cs typeface="Arial" panose="020B0604020202020204" pitchFamily="34" charset="0"/>
              </a:rPr>
              <a:t>Behaviour</a:t>
            </a:r>
            <a:r>
              <a:rPr lang="es-PE" sz="2100" b="1" dirty="0">
                <a:solidFill>
                  <a:schemeClr val="bg1"/>
                </a:solidFill>
                <a:latin typeface="Arial" panose="020B0604020202020204" pitchFamily="34" charset="0"/>
                <a:cs typeface="Arial" panose="020B0604020202020204" pitchFamily="34" charset="0"/>
              </a:rPr>
              <a:t> / </a:t>
            </a:r>
            <a:r>
              <a:rPr lang="es-PE" sz="2100" b="1" dirty="0" err="1">
                <a:solidFill>
                  <a:schemeClr val="bg1"/>
                </a:solidFill>
                <a:latin typeface="Arial" panose="020B0604020202020204" pitchFamily="34" charset="0"/>
                <a:cs typeface="Arial" panose="020B0604020202020204" pitchFamily="34" charset="0"/>
              </a:rPr>
              <a:t>Temperament</a:t>
            </a:r>
            <a:endParaRPr lang="es-PE" sz="21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19073851"/>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14B3B19D-27DE-47C1-9850-3CD3245444FB}"/>
              </a:ext>
            </a:extLst>
          </p:cNvPr>
          <p:cNvPicPr>
            <a:picLocks noChangeAspect="1"/>
          </p:cNvPicPr>
          <p:nvPr/>
        </p:nvPicPr>
        <p:blipFill>
          <a:blip r:embed="rId3"/>
          <a:stretch>
            <a:fillRect/>
          </a:stretch>
        </p:blipFill>
        <p:spPr>
          <a:xfrm>
            <a:off x="0" y="0"/>
            <a:ext cx="12192000" cy="6857999"/>
          </a:xfrm>
          <a:prstGeom prst="rect">
            <a:avLst/>
          </a:prstGeom>
        </p:spPr>
      </p:pic>
      <p:sp>
        <p:nvSpPr>
          <p:cNvPr id="3" name="CuadroTexto 2">
            <a:extLst>
              <a:ext uri="{FF2B5EF4-FFF2-40B4-BE49-F238E27FC236}">
                <a16:creationId xmlns:a16="http://schemas.microsoft.com/office/drawing/2014/main" id="{4C402C40-0F7B-3643-9FF7-D3F807C91890}"/>
              </a:ext>
            </a:extLst>
          </p:cNvPr>
          <p:cNvSpPr txBox="1"/>
          <p:nvPr/>
        </p:nvSpPr>
        <p:spPr>
          <a:xfrm>
            <a:off x="3167606" y="1017944"/>
            <a:ext cx="2928394" cy="461665"/>
          </a:xfrm>
          <a:prstGeom prst="rect">
            <a:avLst/>
          </a:prstGeom>
          <a:noFill/>
        </p:spPr>
        <p:txBody>
          <a:bodyPr wrap="square" rtlCol="0">
            <a:spAutoFit/>
          </a:bodyPr>
          <a:lstStyle/>
          <a:p>
            <a:r>
              <a:rPr lang="es-PE" sz="2400" b="1" dirty="0">
                <a:solidFill>
                  <a:schemeClr val="bg1">
                    <a:lumMod val="95000"/>
                  </a:schemeClr>
                </a:solidFill>
                <a:latin typeface="Arial" panose="020B0604020202020204" pitchFamily="34" charset="0"/>
                <a:cs typeface="Arial" panose="020B0604020202020204" pitchFamily="34" charset="0"/>
              </a:rPr>
              <a:t>Head</a:t>
            </a:r>
          </a:p>
        </p:txBody>
      </p:sp>
      <p:sp>
        <p:nvSpPr>
          <p:cNvPr id="5" name="CuadroTexto 4">
            <a:extLst>
              <a:ext uri="{FF2B5EF4-FFF2-40B4-BE49-F238E27FC236}">
                <a16:creationId xmlns:a16="http://schemas.microsoft.com/office/drawing/2014/main" id="{1BD6F646-7ADE-2E4C-A11F-E32636F862C5}"/>
              </a:ext>
            </a:extLst>
          </p:cNvPr>
          <p:cNvSpPr txBox="1"/>
          <p:nvPr/>
        </p:nvSpPr>
        <p:spPr>
          <a:xfrm>
            <a:off x="3167606" y="1466756"/>
            <a:ext cx="6921662" cy="338554"/>
          </a:xfrm>
          <a:prstGeom prst="rect">
            <a:avLst/>
          </a:prstGeom>
          <a:noFill/>
        </p:spPr>
        <p:txBody>
          <a:bodyPr wrap="square" rtlCol="0">
            <a:spAutoFit/>
          </a:bodyPr>
          <a:lstStyle/>
          <a:p>
            <a:r>
              <a:rPr lang="fr-FR" sz="1600" dirty="0">
                <a:solidFill>
                  <a:schemeClr val="bg1"/>
                </a:solidFill>
                <a:latin typeface="Arial" panose="020B0604020202020204" pitchFamily="34" charset="0"/>
                <a:cs typeface="Arial" panose="020B0604020202020204" pitchFamily="34" charset="0"/>
              </a:rPr>
              <a:t>Of </a:t>
            </a:r>
            <a:r>
              <a:rPr lang="fr-FR" sz="1600" dirty="0" err="1">
                <a:solidFill>
                  <a:schemeClr val="bg1"/>
                </a:solidFill>
                <a:latin typeface="Arial" panose="020B0604020202020204" pitchFamily="34" charset="0"/>
                <a:cs typeface="Arial" panose="020B0604020202020204" pitchFamily="34" charset="0"/>
              </a:rPr>
              <a:t>lupoid</a:t>
            </a:r>
            <a:r>
              <a:rPr lang="fr-FR" sz="1600" dirty="0">
                <a:solidFill>
                  <a:schemeClr val="bg1"/>
                </a:solidFill>
                <a:latin typeface="Arial" panose="020B0604020202020204" pitchFamily="34" charset="0"/>
                <a:cs typeface="Arial" panose="020B0604020202020204" pitchFamily="34" charset="0"/>
              </a:rPr>
              <a:t> conformation.</a:t>
            </a:r>
            <a:endParaRPr lang="es-PE" sz="1600" dirty="0">
              <a:solidFill>
                <a:schemeClr val="bg1"/>
              </a:solidFill>
              <a:latin typeface="Arial" panose="020B0604020202020204" pitchFamily="34" charset="0"/>
              <a:cs typeface="Arial" panose="020B0604020202020204" pitchFamily="34" charset="0"/>
            </a:endParaRPr>
          </a:p>
        </p:txBody>
      </p:sp>
      <p:sp>
        <p:nvSpPr>
          <p:cNvPr id="7" name="CuadroTexto 6">
            <a:extLst>
              <a:ext uri="{FF2B5EF4-FFF2-40B4-BE49-F238E27FC236}">
                <a16:creationId xmlns:a16="http://schemas.microsoft.com/office/drawing/2014/main" id="{B774BE34-A4BF-E648-8702-66FC100E8595}"/>
              </a:ext>
            </a:extLst>
          </p:cNvPr>
          <p:cNvSpPr txBox="1"/>
          <p:nvPr/>
        </p:nvSpPr>
        <p:spPr>
          <a:xfrm>
            <a:off x="6095999" y="497260"/>
            <a:ext cx="2928394" cy="1938992"/>
          </a:xfrm>
          <a:prstGeom prst="rect">
            <a:avLst/>
          </a:prstGeom>
          <a:noFill/>
        </p:spPr>
        <p:txBody>
          <a:bodyPr wrap="square" rtlCol="0">
            <a:spAutoFit/>
          </a:bodyPr>
          <a:lstStyle/>
          <a:p>
            <a:r>
              <a:rPr lang="es-PE" sz="2400" b="1" dirty="0">
                <a:solidFill>
                  <a:schemeClr val="bg1">
                    <a:lumMod val="95000"/>
                  </a:schemeClr>
                </a:solidFill>
                <a:latin typeface="Arial" panose="020B0604020202020204" pitchFamily="34" charset="0"/>
                <a:cs typeface="Arial" panose="020B0604020202020204" pitchFamily="34" charset="0"/>
              </a:rPr>
              <a:t>01.</a:t>
            </a:r>
          </a:p>
          <a:p>
            <a:r>
              <a:rPr lang="es-PE" sz="2400" b="1" dirty="0" err="1">
                <a:solidFill>
                  <a:schemeClr val="bg1">
                    <a:lumMod val="95000"/>
                  </a:schemeClr>
                </a:solidFill>
                <a:latin typeface="Arial" panose="020B0604020202020204" pitchFamily="34" charset="0"/>
                <a:cs typeface="Arial" panose="020B0604020202020204" pitchFamily="34" charset="0"/>
              </a:rPr>
              <a:t>Cranial</a:t>
            </a:r>
            <a:r>
              <a:rPr lang="es-PE" sz="2400" b="1" dirty="0">
                <a:solidFill>
                  <a:schemeClr val="bg1">
                    <a:lumMod val="95000"/>
                  </a:schemeClr>
                </a:solidFill>
                <a:latin typeface="Arial" panose="020B0604020202020204" pitchFamily="34" charset="0"/>
                <a:cs typeface="Arial" panose="020B0604020202020204" pitchFamily="34" charset="0"/>
              </a:rPr>
              <a:t> </a:t>
            </a:r>
            <a:r>
              <a:rPr lang="es-PE" sz="2400" b="1" dirty="0" err="1">
                <a:solidFill>
                  <a:schemeClr val="bg1">
                    <a:lumMod val="95000"/>
                  </a:schemeClr>
                </a:solidFill>
                <a:latin typeface="Arial" panose="020B0604020202020204" pitchFamily="34" charset="0"/>
                <a:cs typeface="Arial" panose="020B0604020202020204" pitchFamily="34" charset="0"/>
              </a:rPr>
              <a:t>Region</a:t>
            </a:r>
            <a:endParaRPr lang="es-PE" sz="2400" b="1" dirty="0">
              <a:solidFill>
                <a:schemeClr val="bg1">
                  <a:lumMod val="95000"/>
                </a:schemeClr>
              </a:solidFill>
              <a:latin typeface="Arial" panose="020B0604020202020204" pitchFamily="34" charset="0"/>
              <a:cs typeface="Arial" panose="020B0604020202020204" pitchFamily="34" charset="0"/>
            </a:endParaRPr>
          </a:p>
          <a:p>
            <a:endParaRPr lang="es-PE" sz="2400" b="1" dirty="0">
              <a:solidFill>
                <a:schemeClr val="bg1">
                  <a:lumMod val="95000"/>
                </a:schemeClr>
              </a:solidFill>
              <a:latin typeface="Arial" panose="020B0604020202020204" pitchFamily="34" charset="0"/>
              <a:cs typeface="Arial" panose="020B0604020202020204" pitchFamily="34" charset="0"/>
            </a:endParaRPr>
          </a:p>
          <a:p>
            <a:r>
              <a:rPr lang="es-PE" sz="2400" b="1" dirty="0">
                <a:solidFill>
                  <a:schemeClr val="bg1">
                    <a:lumMod val="95000"/>
                  </a:schemeClr>
                </a:solidFill>
                <a:latin typeface="Arial" panose="020B0604020202020204" pitchFamily="34" charset="0"/>
                <a:cs typeface="Arial" panose="020B0604020202020204" pitchFamily="34" charset="0"/>
              </a:rPr>
              <a:t>02.</a:t>
            </a:r>
          </a:p>
          <a:p>
            <a:r>
              <a:rPr lang="es-PE" sz="2400" b="1" dirty="0">
                <a:solidFill>
                  <a:schemeClr val="bg1">
                    <a:lumMod val="95000"/>
                  </a:schemeClr>
                </a:solidFill>
                <a:latin typeface="Arial" panose="020B0604020202020204" pitchFamily="34" charset="0"/>
                <a:cs typeface="Arial" panose="020B0604020202020204" pitchFamily="34" charset="0"/>
              </a:rPr>
              <a:t>Facial </a:t>
            </a:r>
            <a:r>
              <a:rPr lang="es-PE" sz="2400" b="1" dirty="0" err="1">
                <a:solidFill>
                  <a:schemeClr val="bg1">
                    <a:lumMod val="95000"/>
                  </a:schemeClr>
                </a:solidFill>
                <a:latin typeface="Arial" panose="020B0604020202020204" pitchFamily="34" charset="0"/>
                <a:cs typeface="Arial" panose="020B0604020202020204" pitchFamily="34" charset="0"/>
              </a:rPr>
              <a:t>Region</a:t>
            </a:r>
            <a:endParaRPr lang="es-PE" sz="2400" b="1" dirty="0">
              <a:solidFill>
                <a:schemeClr val="bg1">
                  <a:lumMod val="9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84287123"/>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DE2CB757-AAA8-4C29-A730-F47EE4F59672}"/>
              </a:ext>
            </a:extLst>
          </p:cNvPr>
          <p:cNvPicPr>
            <a:picLocks noChangeAspect="1"/>
          </p:cNvPicPr>
          <p:nvPr/>
        </p:nvPicPr>
        <p:blipFill>
          <a:blip r:embed="rId3"/>
          <a:stretch>
            <a:fillRect/>
          </a:stretch>
        </p:blipFill>
        <p:spPr>
          <a:xfrm>
            <a:off x="0" y="11906"/>
            <a:ext cx="12192000" cy="6834188"/>
          </a:xfrm>
          <a:prstGeom prst="rect">
            <a:avLst/>
          </a:prstGeom>
        </p:spPr>
      </p:pic>
      <p:sp>
        <p:nvSpPr>
          <p:cNvPr id="12" name="CuadroTexto 11">
            <a:extLst>
              <a:ext uri="{FF2B5EF4-FFF2-40B4-BE49-F238E27FC236}">
                <a16:creationId xmlns:a16="http://schemas.microsoft.com/office/drawing/2014/main" id="{AB56C48B-2A66-A849-8ADA-224C4E1E1731}"/>
              </a:ext>
            </a:extLst>
          </p:cNvPr>
          <p:cNvSpPr txBox="1"/>
          <p:nvPr/>
        </p:nvSpPr>
        <p:spPr>
          <a:xfrm>
            <a:off x="3734766" y="885168"/>
            <a:ext cx="2928394" cy="461665"/>
          </a:xfrm>
          <a:prstGeom prst="rect">
            <a:avLst/>
          </a:prstGeom>
          <a:noFill/>
        </p:spPr>
        <p:txBody>
          <a:bodyPr wrap="square" rtlCol="0">
            <a:spAutoFit/>
          </a:bodyPr>
          <a:lstStyle/>
          <a:p>
            <a:r>
              <a:rPr lang="es-PE" sz="2400" b="1" dirty="0" err="1">
                <a:solidFill>
                  <a:srgbClr val="9D9154"/>
                </a:solidFill>
                <a:latin typeface="Arial" panose="020B0604020202020204" pitchFamily="34" charset="0"/>
                <a:cs typeface="Arial" panose="020B0604020202020204" pitchFamily="34" charset="0"/>
              </a:rPr>
              <a:t>Skull</a:t>
            </a:r>
            <a:endParaRPr lang="es-PE" sz="2400" b="1" dirty="0">
              <a:solidFill>
                <a:srgbClr val="9D9154"/>
              </a:solidFill>
              <a:latin typeface="Arial" panose="020B0604020202020204" pitchFamily="34" charset="0"/>
              <a:cs typeface="Arial" panose="020B0604020202020204" pitchFamily="34" charset="0"/>
            </a:endParaRPr>
          </a:p>
        </p:txBody>
      </p:sp>
      <p:sp>
        <p:nvSpPr>
          <p:cNvPr id="15" name="CuadroTexto 14">
            <a:extLst>
              <a:ext uri="{FF2B5EF4-FFF2-40B4-BE49-F238E27FC236}">
                <a16:creationId xmlns:a16="http://schemas.microsoft.com/office/drawing/2014/main" id="{D42AF740-763F-4F44-A252-2179B1C75728}"/>
              </a:ext>
            </a:extLst>
          </p:cNvPr>
          <p:cNvSpPr txBox="1"/>
          <p:nvPr/>
        </p:nvSpPr>
        <p:spPr>
          <a:xfrm>
            <a:off x="3734766" y="1500985"/>
            <a:ext cx="7932515" cy="1077218"/>
          </a:xfrm>
          <a:prstGeom prst="rect">
            <a:avLst/>
          </a:prstGeom>
          <a:noFill/>
        </p:spPr>
        <p:txBody>
          <a:bodyPr wrap="square" rtlCol="0">
            <a:spAutoFit/>
          </a:bodyPr>
          <a:lstStyle/>
          <a:p>
            <a:pPr algn="just"/>
            <a:r>
              <a:rPr lang="en-US" sz="1600" dirty="0">
                <a:solidFill>
                  <a:schemeClr val="tx1">
                    <a:lumMod val="75000"/>
                    <a:lumOff val="25000"/>
                  </a:schemeClr>
                </a:solidFill>
                <a:latin typeface="Arial" panose="020B0604020202020204" pitchFamily="34" charset="0"/>
                <a:cs typeface="Arial" panose="020B0604020202020204" pitchFamily="34" charset="0"/>
              </a:rPr>
              <a:t>Mesocephalic. </a:t>
            </a:r>
            <a:r>
              <a:rPr lang="en-US" sz="1600" dirty="0" err="1">
                <a:solidFill>
                  <a:schemeClr val="tx1">
                    <a:lumMod val="75000"/>
                    <a:lumOff val="25000"/>
                  </a:schemeClr>
                </a:solidFill>
                <a:latin typeface="Arial" panose="020B0604020202020204" pitchFamily="34" charset="0"/>
                <a:cs typeface="Arial" panose="020B0604020202020204" pitchFamily="34" charset="0"/>
              </a:rPr>
              <a:t>Orthoid</a:t>
            </a:r>
            <a:r>
              <a:rPr lang="en-US" sz="1600" dirty="0">
                <a:solidFill>
                  <a:schemeClr val="tx1">
                    <a:lumMod val="75000"/>
                    <a:lumOff val="25000"/>
                  </a:schemeClr>
                </a:solidFill>
                <a:latin typeface="Arial" panose="020B0604020202020204" pitchFamily="34" charset="0"/>
                <a:cs typeface="Arial" panose="020B0604020202020204" pitchFamily="34" charset="0"/>
              </a:rPr>
              <a:t>, i.e. the upper axes of the skull and muzzle are parallel; a slight divergence is accepted. Seen from above, the skull is broad and the head tapers toward the nose. The </a:t>
            </a:r>
            <a:r>
              <a:rPr lang="en-US" sz="1600" dirty="0" err="1">
                <a:solidFill>
                  <a:schemeClr val="tx1">
                    <a:lumMod val="75000"/>
                    <a:lumOff val="25000"/>
                  </a:schemeClr>
                </a:solidFill>
                <a:latin typeface="Arial" panose="020B0604020202020204" pitchFamily="34" charset="0"/>
                <a:cs typeface="Arial" panose="020B0604020202020204" pitchFamily="34" charset="0"/>
              </a:rPr>
              <a:t>superciliary</a:t>
            </a:r>
            <a:r>
              <a:rPr lang="en-US" sz="1600" dirty="0">
                <a:solidFill>
                  <a:schemeClr val="tx1">
                    <a:lumMod val="75000"/>
                    <a:lumOff val="25000"/>
                  </a:schemeClr>
                </a:solidFill>
                <a:latin typeface="Arial" panose="020B0604020202020204" pitchFamily="34" charset="0"/>
                <a:cs typeface="Arial" panose="020B0604020202020204" pitchFamily="34" charset="0"/>
              </a:rPr>
              <a:t> arches are moderately developed. The occipital protuberance is barely marked. </a:t>
            </a:r>
            <a:endParaRPr lang="es-PE" sz="1600"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5" name="CuadroTexto 4">
            <a:extLst>
              <a:ext uri="{FF2B5EF4-FFF2-40B4-BE49-F238E27FC236}">
                <a16:creationId xmlns:a16="http://schemas.microsoft.com/office/drawing/2014/main" id="{11665D59-1BC0-DD4A-A5D2-F01C0420F3A1}"/>
              </a:ext>
            </a:extLst>
          </p:cNvPr>
          <p:cNvSpPr txBox="1"/>
          <p:nvPr/>
        </p:nvSpPr>
        <p:spPr>
          <a:xfrm>
            <a:off x="582595" y="950537"/>
            <a:ext cx="2791128" cy="892552"/>
          </a:xfrm>
          <a:prstGeom prst="rect">
            <a:avLst/>
          </a:prstGeom>
          <a:noFill/>
        </p:spPr>
        <p:txBody>
          <a:bodyPr wrap="square" rtlCol="0">
            <a:spAutoFit/>
          </a:bodyPr>
          <a:lstStyle/>
          <a:p>
            <a:r>
              <a:rPr lang="es-PE" sz="2600" b="1" dirty="0">
                <a:solidFill>
                  <a:schemeClr val="bg1"/>
                </a:solidFill>
                <a:latin typeface="Arial" panose="020B0604020202020204" pitchFamily="34" charset="0"/>
                <a:cs typeface="Arial" panose="020B0604020202020204" pitchFamily="34" charset="0"/>
              </a:rPr>
              <a:t>01.</a:t>
            </a:r>
          </a:p>
          <a:p>
            <a:r>
              <a:rPr lang="es-PE" sz="2600" b="1" dirty="0" err="1">
                <a:solidFill>
                  <a:schemeClr val="bg1"/>
                </a:solidFill>
                <a:latin typeface="Arial" panose="020B0604020202020204" pitchFamily="34" charset="0"/>
                <a:cs typeface="Arial" panose="020B0604020202020204" pitchFamily="34" charset="0"/>
              </a:rPr>
              <a:t>Cranial</a:t>
            </a:r>
            <a:r>
              <a:rPr lang="es-PE" sz="2600" b="1" dirty="0">
                <a:solidFill>
                  <a:schemeClr val="bg1"/>
                </a:solidFill>
                <a:latin typeface="Arial" panose="020B0604020202020204" pitchFamily="34" charset="0"/>
                <a:cs typeface="Arial" panose="020B0604020202020204" pitchFamily="34" charset="0"/>
              </a:rPr>
              <a:t> </a:t>
            </a:r>
            <a:r>
              <a:rPr lang="es-PE" sz="2600" b="1" dirty="0" err="1">
                <a:solidFill>
                  <a:schemeClr val="bg1"/>
                </a:solidFill>
                <a:latin typeface="Arial" panose="020B0604020202020204" pitchFamily="34" charset="0"/>
                <a:cs typeface="Arial" panose="020B0604020202020204" pitchFamily="34" charset="0"/>
              </a:rPr>
              <a:t>Region</a:t>
            </a:r>
            <a:endParaRPr lang="es-PE" sz="2600" b="1" dirty="0">
              <a:solidFill>
                <a:schemeClr val="bg1"/>
              </a:solidFill>
              <a:latin typeface="Arial" panose="020B0604020202020204" pitchFamily="34" charset="0"/>
              <a:cs typeface="Arial" panose="020B0604020202020204" pitchFamily="34" charset="0"/>
            </a:endParaRPr>
          </a:p>
        </p:txBody>
      </p:sp>
      <p:sp>
        <p:nvSpPr>
          <p:cNvPr id="6" name="Rectángulo redondeado 5">
            <a:extLst>
              <a:ext uri="{FF2B5EF4-FFF2-40B4-BE49-F238E27FC236}">
                <a16:creationId xmlns:a16="http://schemas.microsoft.com/office/drawing/2014/main" id="{8F81A0A4-E1E2-5445-B108-ECAACEF54926}"/>
              </a:ext>
            </a:extLst>
          </p:cNvPr>
          <p:cNvSpPr/>
          <p:nvPr/>
        </p:nvSpPr>
        <p:spPr>
          <a:xfrm>
            <a:off x="3810125" y="2820347"/>
            <a:ext cx="2166394" cy="759967"/>
          </a:xfrm>
          <a:prstGeom prst="roundRect">
            <a:avLst/>
          </a:prstGeom>
          <a:solidFill>
            <a:srgbClr val="9C9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solidFill>
                <a:sysClr val="windowText" lastClr="000000"/>
              </a:solidFill>
            </a:endParaRPr>
          </a:p>
        </p:txBody>
      </p:sp>
      <p:sp>
        <p:nvSpPr>
          <p:cNvPr id="7" name="CuadroTexto 6">
            <a:extLst>
              <a:ext uri="{FF2B5EF4-FFF2-40B4-BE49-F238E27FC236}">
                <a16:creationId xmlns:a16="http://schemas.microsoft.com/office/drawing/2014/main" id="{BBAC8F05-65AC-E74B-8565-AB8EA90A231B}"/>
              </a:ext>
            </a:extLst>
          </p:cNvPr>
          <p:cNvSpPr txBox="1"/>
          <p:nvPr/>
        </p:nvSpPr>
        <p:spPr>
          <a:xfrm>
            <a:off x="3862211" y="2905780"/>
            <a:ext cx="2062221" cy="523220"/>
          </a:xfrm>
          <a:prstGeom prst="rect">
            <a:avLst/>
          </a:prstGeom>
          <a:noFill/>
        </p:spPr>
        <p:txBody>
          <a:bodyPr wrap="square" rtlCol="0">
            <a:spAutoFit/>
          </a:bodyPr>
          <a:lstStyle/>
          <a:p>
            <a:pPr algn="ctr"/>
            <a:r>
              <a:rPr lang="es-PE" sz="1400" dirty="0" err="1">
                <a:solidFill>
                  <a:schemeClr val="bg1"/>
                </a:solidFill>
                <a:latin typeface="Arial" panose="020B0604020202020204" pitchFamily="34" charset="0"/>
                <a:cs typeface="Arial" panose="020B0604020202020204" pitchFamily="34" charset="0"/>
              </a:rPr>
              <a:t>Slightly</a:t>
            </a:r>
            <a:r>
              <a:rPr lang="es-PE" sz="1400" dirty="0">
                <a:solidFill>
                  <a:schemeClr val="bg1"/>
                </a:solidFill>
                <a:latin typeface="Arial" panose="020B0604020202020204" pitchFamily="34" charset="0"/>
                <a:cs typeface="Arial" panose="020B0604020202020204" pitchFamily="34" charset="0"/>
              </a:rPr>
              <a:t> </a:t>
            </a:r>
            <a:r>
              <a:rPr lang="es-PE" sz="1400" dirty="0" err="1">
                <a:solidFill>
                  <a:schemeClr val="bg1"/>
                </a:solidFill>
                <a:latin typeface="Arial" panose="020B0604020202020204" pitchFamily="34" charset="0"/>
                <a:cs typeface="Arial" panose="020B0604020202020204" pitchFamily="34" charset="0"/>
              </a:rPr>
              <a:t>marked</a:t>
            </a:r>
            <a:endParaRPr lang="es-PE" sz="1400" dirty="0">
              <a:solidFill>
                <a:schemeClr val="bg1"/>
              </a:solidFill>
              <a:latin typeface="Arial" panose="020B0604020202020204" pitchFamily="34" charset="0"/>
              <a:cs typeface="Arial" panose="020B0604020202020204" pitchFamily="34" charset="0"/>
            </a:endParaRPr>
          </a:p>
          <a:p>
            <a:pPr algn="ctr"/>
            <a:r>
              <a:rPr lang="es-PE" sz="1400" dirty="0">
                <a:solidFill>
                  <a:schemeClr val="bg1"/>
                </a:solidFill>
                <a:latin typeface="Arial" panose="020B0604020202020204" pitchFamily="34" charset="0"/>
                <a:cs typeface="Arial" panose="020B0604020202020204" pitchFamily="34" charset="0"/>
              </a:rPr>
              <a:t>(Approximately 140º)</a:t>
            </a:r>
          </a:p>
        </p:txBody>
      </p:sp>
    </p:spTree>
    <p:extLst>
      <p:ext uri="{BB962C8B-B14F-4D97-AF65-F5344CB8AC3E}">
        <p14:creationId xmlns:p14="http://schemas.microsoft.com/office/powerpoint/2010/main" val="2530231653"/>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A80C879C-5954-4E18-A82F-7957B283B525}"/>
              </a:ext>
            </a:extLst>
          </p:cNvPr>
          <p:cNvPicPr>
            <a:picLocks noChangeAspect="1"/>
          </p:cNvPicPr>
          <p:nvPr/>
        </p:nvPicPr>
        <p:blipFill>
          <a:blip r:embed="rId3"/>
          <a:stretch>
            <a:fillRect/>
          </a:stretch>
        </p:blipFill>
        <p:spPr>
          <a:xfrm>
            <a:off x="0" y="3048"/>
            <a:ext cx="12192000" cy="6851904"/>
          </a:xfrm>
          <a:prstGeom prst="rect">
            <a:avLst/>
          </a:prstGeom>
        </p:spPr>
      </p:pic>
      <p:sp>
        <p:nvSpPr>
          <p:cNvPr id="3" name="CuadroTexto 2">
            <a:extLst>
              <a:ext uri="{FF2B5EF4-FFF2-40B4-BE49-F238E27FC236}">
                <a16:creationId xmlns:a16="http://schemas.microsoft.com/office/drawing/2014/main" id="{57D43C53-5944-1440-8937-F5A505FB078D}"/>
              </a:ext>
            </a:extLst>
          </p:cNvPr>
          <p:cNvSpPr txBox="1"/>
          <p:nvPr/>
        </p:nvSpPr>
        <p:spPr>
          <a:xfrm>
            <a:off x="3553778" y="677641"/>
            <a:ext cx="550183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PE" sz="2000" b="1" i="0" u="none" strike="noStrike" kern="1200" cap="none" spc="0" normalizeH="0" baseline="0" noProof="0" dirty="0">
                <a:ln>
                  <a:noFill/>
                </a:ln>
                <a:solidFill>
                  <a:srgbClr val="9D9154"/>
                </a:solidFill>
                <a:effectLst/>
                <a:uLnTx/>
                <a:uFillTx/>
                <a:latin typeface="Arial" panose="020B0604020202020204" pitchFamily="34" charset="0"/>
                <a:ea typeface="+mn-ea"/>
                <a:cs typeface="Arial" panose="020B0604020202020204" pitchFamily="34" charset="0"/>
              </a:rPr>
              <a:t>Stop: </a:t>
            </a:r>
          </a:p>
        </p:txBody>
      </p:sp>
      <p:sp>
        <p:nvSpPr>
          <p:cNvPr id="5" name="CuadroTexto 4">
            <a:extLst>
              <a:ext uri="{FF2B5EF4-FFF2-40B4-BE49-F238E27FC236}">
                <a16:creationId xmlns:a16="http://schemas.microsoft.com/office/drawing/2014/main" id="{F3A78C6D-3322-4A46-949C-C1078234D912}"/>
              </a:ext>
            </a:extLst>
          </p:cNvPr>
          <p:cNvSpPr txBox="1"/>
          <p:nvPr/>
        </p:nvSpPr>
        <p:spPr>
          <a:xfrm>
            <a:off x="4338324" y="731153"/>
            <a:ext cx="393273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PE" sz="1400" b="0" i="0" u="none" strike="noStrike" kern="1200" cap="none" spc="0" normalizeH="0" baseline="0" noProof="0" dirty="0" err="1">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Slightly</a:t>
            </a:r>
            <a:r>
              <a:rPr kumimoji="0" lang="es-PE" sz="14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r>
              <a:rPr kumimoji="0" lang="es-PE" sz="1400" b="0" i="0" u="none" strike="noStrike" kern="1200" cap="none" spc="0" normalizeH="0" baseline="0" noProof="0" dirty="0" err="1">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marked</a:t>
            </a:r>
            <a:r>
              <a:rPr kumimoji="0" lang="es-PE" sz="14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r>
              <a:rPr kumimoji="0" lang="es-PE" sz="1400" b="0" i="0" u="none" strike="noStrike" kern="1200" cap="none" spc="0" normalizeH="0" baseline="0" noProof="0" dirty="0" err="1">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approximately</a:t>
            </a:r>
            <a:r>
              <a:rPr kumimoji="0" lang="es-PE" sz="14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140°). </a:t>
            </a:r>
          </a:p>
        </p:txBody>
      </p:sp>
      <p:sp>
        <p:nvSpPr>
          <p:cNvPr id="6" name="CuadroTexto 5">
            <a:extLst>
              <a:ext uri="{FF2B5EF4-FFF2-40B4-BE49-F238E27FC236}">
                <a16:creationId xmlns:a16="http://schemas.microsoft.com/office/drawing/2014/main" id="{0448B2F7-BF34-7849-B832-1815D4342B7E}"/>
              </a:ext>
            </a:extLst>
          </p:cNvPr>
          <p:cNvSpPr txBox="1"/>
          <p:nvPr/>
        </p:nvSpPr>
        <p:spPr>
          <a:xfrm>
            <a:off x="698338" y="982099"/>
            <a:ext cx="2791128" cy="8925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PE" sz="2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01.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PE" sz="26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Cranial</a:t>
            </a:r>
            <a:r>
              <a:rPr kumimoji="0" lang="es-PE" sz="2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s-PE" sz="26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Region</a:t>
            </a:r>
            <a:endParaRPr kumimoji="0" lang="es-PE" sz="2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0" name="CuadroTexto 19">
            <a:extLst>
              <a:ext uri="{FF2B5EF4-FFF2-40B4-BE49-F238E27FC236}">
                <a16:creationId xmlns:a16="http://schemas.microsoft.com/office/drawing/2014/main" id="{57D43C53-5944-1440-8937-F5A505FB078D}"/>
              </a:ext>
            </a:extLst>
          </p:cNvPr>
          <p:cNvSpPr txBox="1"/>
          <p:nvPr/>
        </p:nvSpPr>
        <p:spPr>
          <a:xfrm>
            <a:off x="6504471" y="1284222"/>
            <a:ext cx="267252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srgbClr val="9D9154"/>
                </a:solidFill>
                <a:effectLst/>
                <a:uLnTx/>
                <a:uFillTx/>
                <a:latin typeface="Arial" panose="020B0604020202020204" pitchFamily="34" charset="0"/>
                <a:ea typeface="+mn-ea"/>
                <a:cs typeface="Arial" panose="020B0604020202020204" pitchFamily="34" charset="0"/>
              </a:rPr>
              <a:t>INCORRECT STOP</a:t>
            </a:r>
            <a:endParaRPr kumimoji="0" lang="es-PE" sz="1800" b="1" i="0" u="none" strike="noStrike" kern="1200" cap="none" spc="0" normalizeH="0" baseline="0" noProof="0" dirty="0">
              <a:ln>
                <a:noFill/>
              </a:ln>
              <a:solidFill>
                <a:srgbClr val="9D9154"/>
              </a:solidFill>
              <a:effectLst/>
              <a:uLnTx/>
              <a:uFillTx/>
              <a:latin typeface="Arial" panose="020B0604020202020204" pitchFamily="34" charset="0"/>
              <a:ea typeface="+mn-ea"/>
              <a:cs typeface="Arial" panose="020B0604020202020204" pitchFamily="34" charset="0"/>
            </a:endParaRPr>
          </a:p>
        </p:txBody>
      </p:sp>
      <p:sp>
        <p:nvSpPr>
          <p:cNvPr id="18" name="Rectángulo redondeado 10">
            <a:extLst>
              <a:ext uri="{FF2B5EF4-FFF2-40B4-BE49-F238E27FC236}">
                <a16:creationId xmlns:a16="http://schemas.microsoft.com/office/drawing/2014/main" id="{40DE2FC8-31D5-4760-95C0-94FFFAB293B3}"/>
              </a:ext>
            </a:extLst>
          </p:cNvPr>
          <p:cNvSpPr/>
          <p:nvPr/>
        </p:nvSpPr>
        <p:spPr>
          <a:xfrm>
            <a:off x="5187475" y="3376059"/>
            <a:ext cx="1763210" cy="324091"/>
          </a:xfrm>
          <a:prstGeom prst="roundRect">
            <a:avLst/>
          </a:prstGeom>
          <a:solidFill>
            <a:srgbClr val="9C9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1800" b="0" i="0" u="none" strike="noStrike" kern="1200" cap="none" spc="0" normalizeH="0" baseline="0" noProof="0">
              <a:ln>
                <a:noFill/>
              </a:ln>
              <a:solidFill>
                <a:sysClr val="windowText" lastClr="000000"/>
              </a:solidFill>
              <a:effectLst/>
              <a:uLnTx/>
              <a:uFillTx/>
              <a:latin typeface="Calibri" panose="020F0502020204030204"/>
              <a:ea typeface="+mn-ea"/>
              <a:cs typeface="+mn-cs"/>
            </a:endParaRPr>
          </a:p>
        </p:txBody>
      </p:sp>
      <p:sp>
        <p:nvSpPr>
          <p:cNvPr id="19" name="CuadroTexto 18">
            <a:extLst>
              <a:ext uri="{FF2B5EF4-FFF2-40B4-BE49-F238E27FC236}">
                <a16:creationId xmlns:a16="http://schemas.microsoft.com/office/drawing/2014/main" id="{D5CF7918-1D15-499F-B6BE-8736A4378985}"/>
              </a:ext>
            </a:extLst>
          </p:cNvPr>
          <p:cNvSpPr txBox="1"/>
          <p:nvPr/>
        </p:nvSpPr>
        <p:spPr>
          <a:xfrm>
            <a:off x="5195624" y="3384216"/>
            <a:ext cx="1763209"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PE"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WEAK MUZZLE</a:t>
            </a:r>
          </a:p>
        </p:txBody>
      </p:sp>
      <p:sp>
        <p:nvSpPr>
          <p:cNvPr id="21" name="Rectángulo redondeado 15">
            <a:extLst>
              <a:ext uri="{FF2B5EF4-FFF2-40B4-BE49-F238E27FC236}">
                <a16:creationId xmlns:a16="http://schemas.microsoft.com/office/drawing/2014/main" id="{CCD4507F-17F4-4204-B838-751893D87448}"/>
              </a:ext>
            </a:extLst>
          </p:cNvPr>
          <p:cNvSpPr/>
          <p:nvPr/>
        </p:nvSpPr>
        <p:spPr>
          <a:xfrm>
            <a:off x="4888721" y="5960341"/>
            <a:ext cx="2414558" cy="501345"/>
          </a:xfrm>
          <a:prstGeom prst="roundRect">
            <a:avLst/>
          </a:prstGeom>
          <a:solidFill>
            <a:srgbClr val="9C9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1800" b="0" i="0" u="none" strike="noStrike" kern="1200" cap="none" spc="0" normalizeH="0" baseline="0" noProof="0">
              <a:ln>
                <a:noFill/>
              </a:ln>
              <a:solidFill>
                <a:sysClr val="windowText" lastClr="000000"/>
              </a:solidFill>
              <a:effectLst/>
              <a:uLnTx/>
              <a:uFillTx/>
              <a:latin typeface="Calibri" panose="020F0502020204030204"/>
              <a:ea typeface="+mn-ea"/>
              <a:cs typeface="+mn-cs"/>
            </a:endParaRPr>
          </a:p>
        </p:txBody>
      </p:sp>
      <p:sp>
        <p:nvSpPr>
          <p:cNvPr id="26" name="CuadroTexto 25">
            <a:extLst>
              <a:ext uri="{FF2B5EF4-FFF2-40B4-BE49-F238E27FC236}">
                <a16:creationId xmlns:a16="http://schemas.microsoft.com/office/drawing/2014/main" id="{27066835-D03D-42B7-9075-AB57D4EF5161}"/>
              </a:ext>
            </a:extLst>
          </p:cNvPr>
          <p:cNvSpPr txBox="1"/>
          <p:nvPr/>
        </p:nvSpPr>
        <p:spPr>
          <a:xfrm>
            <a:off x="5074101" y="5954923"/>
            <a:ext cx="204379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PE"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TOO SHORT MUZZLE, NOTICEABLE STOP</a:t>
            </a:r>
          </a:p>
        </p:txBody>
      </p:sp>
      <p:sp>
        <p:nvSpPr>
          <p:cNvPr id="27" name="Rectángulo redondeado 15">
            <a:extLst>
              <a:ext uri="{FF2B5EF4-FFF2-40B4-BE49-F238E27FC236}">
                <a16:creationId xmlns:a16="http://schemas.microsoft.com/office/drawing/2014/main" id="{ED5F4F40-FBD8-4646-BBBA-1BD6E723AF25}"/>
              </a:ext>
            </a:extLst>
          </p:cNvPr>
          <p:cNvSpPr/>
          <p:nvPr/>
        </p:nvSpPr>
        <p:spPr>
          <a:xfrm>
            <a:off x="8354980" y="5965168"/>
            <a:ext cx="2414558" cy="501345"/>
          </a:xfrm>
          <a:prstGeom prst="roundRect">
            <a:avLst/>
          </a:prstGeom>
          <a:solidFill>
            <a:srgbClr val="9C9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1800" b="0" i="0" u="none" strike="noStrike" kern="1200" cap="none" spc="0" normalizeH="0" baseline="0" noProof="0">
              <a:ln>
                <a:noFill/>
              </a:ln>
              <a:solidFill>
                <a:sysClr val="windowText" lastClr="000000"/>
              </a:solidFill>
              <a:effectLst/>
              <a:uLnTx/>
              <a:uFillTx/>
              <a:latin typeface="Calibri" panose="020F0502020204030204"/>
              <a:ea typeface="+mn-ea"/>
              <a:cs typeface="+mn-cs"/>
            </a:endParaRPr>
          </a:p>
        </p:txBody>
      </p:sp>
      <p:sp>
        <p:nvSpPr>
          <p:cNvPr id="28" name="CuadroTexto 16">
            <a:extLst>
              <a:ext uri="{FF2B5EF4-FFF2-40B4-BE49-F238E27FC236}">
                <a16:creationId xmlns:a16="http://schemas.microsoft.com/office/drawing/2014/main" id="{C18909DE-ED5D-470F-9349-78DBAC505D75}"/>
              </a:ext>
            </a:extLst>
          </p:cNvPr>
          <p:cNvSpPr txBox="1"/>
          <p:nvPr/>
        </p:nvSpPr>
        <p:spPr>
          <a:xfrm>
            <a:off x="8354980" y="5959750"/>
            <a:ext cx="2414558" cy="523220"/>
          </a:xfrm>
          <a:prstGeom prst="rect">
            <a:avLst/>
          </a:prstGeom>
          <a:noFill/>
        </p:spPr>
        <p:txBody>
          <a:bodyPr wrap="square" rtlCol="0">
            <a:spAutoFit/>
          </a:bodyPr>
          <a:lstStyle/>
          <a:p>
            <a:pPr lvl="0" algn="ctr">
              <a:defRPr/>
            </a:pPr>
            <a:r>
              <a:rPr lang="es-PE" sz="1400" dirty="0">
                <a:solidFill>
                  <a:prstClr val="white"/>
                </a:solidFill>
                <a:latin typeface="Arial" panose="020B0604020202020204" pitchFamily="34" charset="0"/>
                <a:cs typeface="Arial" panose="020B0604020202020204" pitchFamily="34" charset="0"/>
              </a:rPr>
              <a:t>TOO LONG MUZZLE, UNNOTICEABLE STOP</a:t>
            </a:r>
          </a:p>
        </p:txBody>
      </p:sp>
      <p:sp>
        <p:nvSpPr>
          <p:cNvPr id="29" name="Rectángulo redondeado 15">
            <a:extLst>
              <a:ext uri="{FF2B5EF4-FFF2-40B4-BE49-F238E27FC236}">
                <a16:creationId xmlns:a16="http://schemas.microsoft.com/office/drawing/2014/main" id="{4573712C-D166-431F-B9F7-BEBFE17C00ED}"/>
              </a:ext>
            </a:extLst>
          </p:cNvPr>
          <p:cNvSpPr/>
          <p:nvPr/>
        </p:nvSpPr>
        <p:spPr>
          <a:xfrm>
            <a:off x="8417697" y="3384876"/>
            <a:ext cx="2414558" cy="501345"/>
          </a:xfrm>
          <a:prstGeom prst="roundRect">
            <a:avLst/>
          </a:prstGeom>
          <a:solidFill>
            <a:srgbClr val="9C9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PE" sz="1800" b="0" i="0" u="none" strike="noStrike" kern="1200" cap="none" spc="0" normalizeH="0" baseline="0" noProof="0">
              <a:ln>
                <a:noFill/>
              </a:ln>
              <a:solidFill>
                <a:sysClr val="windowText" lastClr="000000"/>
              </a:solidFill>
              <a:effectLst/>
              <a:uLnTx/>
              <a:uFillTx/>
              <a:latin typeface="Calibri" panose="020F0502020204030204"/>
              <a:ea typeface="+mn-ea"/>
              <a:cs typeface="+mn-cs"/>
            </a:endParaRPr>
          </a:p>
        </p:txBody>
      </p:sp>
      <p:sp>
        <p:nvSpPr>
          <p:cNvPr id="30" name="CuadroTexto 16">
            <a:extLst>
              <a:ext uri="{FF2B5EF4-FFF2-40B4-BE49-F238E27FC236}">
                <a16:creationId xmlns:a16="http://schemas.microsoft.com/office/drawing/2014/main" id="{BB182733-6FD7-48FE-AD17-17F0FAF7D917}"/>
              </a:ext>
            </a:extLst>
          </p:cNvPr>
          <p:cNvSpPr txBox="1"/>
          <p:nvPr/>
        </p:nvSpPr>
        <p:spPr>
          <a:xfrm>
            <a:off x="8615118" y="3379458"/>
            <a:ext cx="204379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PE"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TOO SHORT MUZZLE, NOTICEABLE STOP</a:t>
            </a:r>
          </a:p>
        </p:txBody>
      </p:sp>
    </p:spTree>
    <p:extLst>
      <p:ext uri="{BB962C8B-B14F-4D97-AF65-F5344CB8AC3E}">
        <p14:creationId xmlns:p14="http://schemas.microsoft.com/office/powerpoint/2010/main" val="160892204"/>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F336C8EB-8B82-874B-B64A-1B92EBC9F57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79786" y="-94592"/>
            <a:ext cx="12515658" cy="7027020"/>
          </a:xfrm>
          <a:prstGeom prst="rect">
            <a:avLst/>
          </a:prstGeom>
        </p:spPr>
      </p:pic>
      <p:sp>
        <p:nvSpPr>
          <p:cNvPr id="10" name="CuadroTexto 9">
            <a:extLst>
              <a:ext uri="{FF2B5EF4-FFF2-40B4-BE49-F238E27FC236}">
                <a16:creationId xmlns:a16="http://schemas.microsoft.com/office/drawing/2014/main" id="{E0223E3B-163F-0242-94C1-06154A98F1FF}"/>
              </a:ext>
            </a:extLst>
          </p:cNvPr>
          <p:cNvSpPr txBox="1"/>
          <p:nvPr/>
        </p:nvSpPr>
        <p:spPr>
          <a:xfrm>
            <a:off x="6834040" y="713676"/>
            <a:ext cx="3105641" cy="461665"/>
          </a:xfrm>
          <a:prstGeom prst="rect">
            <a:avLst/>
          </a:prstGeom>
          <a:noFill/>
        </p:spPr>
        <p:txBody>
          <a:bodyPr wrap="square" rtlCol="0">
            <a:spAutoFit/>
          </a:bodyPr>
          <a:lstStyle/>
          <a:p>
            <a:r>
              <a:rPr lang="es-PE" sz="2400" b="1" dirty="0" err="1">
                <a:solidFill>
                  <a:srgbClr val="9D9154"/>
                </a:solidFill>
                <a:latin typeface="Arial" panose="020B0604020202020204" pitchFamily="34" charset="0"/>
                <a:cs typeface="Arial" panose="020B0604020202020204" pitchFamily="34" charset="0"/>
              </a:rPr>
              <a:t>Nose</a:t>
            </a:r>
            <a:endParaRPr lang="es-PE" sz="2400" b="1" dirty="0">
              <a:solidFill>
                <a:srgbClr val="9D9154"/>
              </a:solidFill>
              <a:latin typeface="Arial" panose="020B0604020202020204" pitchFamily="34" charset="0"/>
              <a:cs typeface="Arial" panose="020B0604020202020204" pitchFamily="34" charset="0"/>
            </a:endParaRPr>
          </a:p>
        </p:txBody>
      </p:sp>
      <p:sp>
        <p:nvSpPr>
          <p:cNvPr id="13" name="CuadroTexto 12">
            <a:extLst>
              <a:ext uri="{FF2B5EF4-FFF2-40B4-BE49-F238E27FC236}">
                <a16:creationId xmlns:a16="http://schemas.microsoft.com/office/drawing/2014/main" id="{BAD13405-F1D3-F44D-BC2C-129E8318806A}"/>
              </a:ext>
            </a:extLst>
          </p:cNvPr>
          <p:cNvSpPr txBox="1"/>
          <p:nvPr/>
        </p:nvSpPr>
        <p:spPr>
          <a:xfrm>
            <a:off x="6834040" y="1385660"/>
            <a:ext cx="4844816" cy="1077218"/>
          </a:xfrm>
          <a:prstGeom prst="rect">
            <a:avLst/>
          </a:prstGeom>
          <a:noFill/>
        </p:spPr>
        <p:txBody>
          <a:bodyPr wrap="square" rtlCol="0">
            <a:spAutoFit/>
          </a:bodyPr>
          <a:lstStyle/>
          <a:p>
            <a:pPr algn="just"/>
            <a:r>
              <a:rPr lang="en-US" sz="1600" dirty="0">
                <a:solidFill>
                  <a:schemeClr val="tx1">
                    <a:lumMod val="75000"/>
                    <a:lumOff val="25000"/>
                  </a:schemeClr>
                </a:solidFill>
                <a:latin typeface="Arial" panose="020B0604020202020204" pitchFamily="34" charset="0"/>
                <a:cs typeface="Arial" panose="020B0604020202020204" pitchFamily="34" charset="0"/>
              </a:rPr>
              <a:t>Good pigmentation, the </a:t>
            </a:r>
            <a:r>
              <a:rPr lang="en-US" sz="1600" dirty="0" err="1">
                <a:solidFill>
                  <a:schemeClr val="tx1">
                    <a:lumMod val="75000"/>
                    <a:lumOff val="25000"/>
                  </a:schemeClr>
                </a:solidFill>
                <a:latin typeface="Arial" panose="020B0604020202020204" pitchFamily="34" charset="0"/>
                <a:cs typeface="Arial" panose="020B0604020202020204" pitchFamily="34" charset="0"/>
              </a:rPr>
              <a:t>colour</a:t>
            </a:r>
            <a:r>
              <a:rPr lang="en-US" sz="1600" dirty="0">
                <a:solidFill>
                  <a:schemeClr val="tx1">
                    <a:lumMod val="75000"/>
                    <a:lumOff val="25000"/>
                  </a:schemeClr>
                </a:solidFill>
                <a:latin typeface="Arial" panose="020B0604020202020204" pitchFamily="34" charset="0"/>
                <a:cs typeface="Arial" panose="020B0604020202020204" pitchFamily="34" charset="0"/>
              </a:rPr>
              <a:t> of the nose must be in harmony with the different </a:t>
            </a:r>
            <a:r>
              <a:rPr lang="en-US" sz="1600" dirty="0" err="1">
                <a:solidFill>
                  <a:schemeClr val="tx1">
                    <a:lumMod val="75000"/>
                    <a:lumOff val="25000"/>
                  </a:schemeClr>
                </a:solidFill>
                <a:latin typeface="Arial" panose="020B0604020202020204" pitchFamily="34" charset="0"/>
                <a:cs typeface="Arial" panose="020B0604020202020204" pitchFamily="34" charset="0"/>
              </a:rPr>
              <a:t>colours</a:t>
            </a:r>
            <a:r>
              <a:rPr lang="en-US" sz="1600" dirty="0">
                <a:solidFill>
                  <a:schemeClr val="tx1">
                    <a:lumMod val="75000"/>
                    <a:lumOff val="25000"/>
                  </a:schemeClr>
                </a:solidFill>
                <a:latin typeface="Arial" panose="020B0604020202020204" pitchFamily="34" charset="0"/>
                <a:cs typeface="Arial" panose="020B0604020202020204" pitchFamily="34" charset="0"/>
              </a:rPr>
              <a:t> of the skin; in the different shades in the hairless variety and with the </a:t>
            </a:r>
            <a:r>
              <a:rPr lang="en-US" sz="1600" dirty="0" err="1">
                <a:solidFill>
                  <a:schemeClr val="tx1">
                    <a:lumMod val="75000"/>
                    <a:lumOff val="25000"/>
                  </a:schemeClr>
                </a:solidFill>
                <a:latin typeface="Arial" panose="020B0604020202020204" pitchFamily="34" charset="0"/>
                <a:cs typeface="Arial" panose="020B0604020202020204" pitchFamily="34" charset="0"/>
              </a:rPr>
              <a:t>colour</a:t>
            </a:r>
            <a:r>
              <a:rPr lang="en-US" sz="1600" dirty="0">
                <a:solidFill>
                  <a:schemeClr val="tx1">
                    <a:lumMod val="75000"/>
                    <a:lumOff val="25000"/>
                  </a:schemeClr>
                </a:solidFill>
                <a:latin typeface="Arial" panose="020B0604020202020204" pitchFamily="34" charset="0"/>
                <a:cs typeface="Arial" panose="020B0604020202020204" pitchFamily="34" charset="0"/>
              </a:rPr>
              <a:t> of the hair in the coated variety. </a:t>
            </a:r>
            <a:endParaRPr lang="es-PE" sz="1600"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5" name="CuadroTexto 4">
            <a:extLst>
              <a:ext uri="{FF2B5EF4-FFF2-40B4-BE49-F238E27FC236}">
                <a16:creationId xmlns:a16="http://schemas.microsoft.com/office/drawing/2014/main" id="{6BF3CAD0-97C8-2949-978F-2AA56C76612A}"/>
              </a:ext>
            </a:extLst>
          </p:cNvPr>
          <p:cNvSpPr txBox="1"/>
          <p:nvPr/>
        </p:nvSpPr>
        <p:spPr>
          <a:xfrm>
            <a:off x="594135" y="965529"/>
            <a:ext cx="2548459" cy="954107"/>
          </a:xfrm>
          <a:prstGeom prst="rect">
            <a:avLst/>
          </a:prstGeom>
          <a:noFill/>
        </p:spPr>
        <p:txBody>
          <a:bodyPr wrap="square" rtlCol="0">
            <a:spAutoFit/>
          </a:bodyPr>
          <a:lstStyle/>
          <a:p>
            <a:r>
              <a:rPr lang="es-PE" sz="2800" b="1" dirty="0">
                <a:solidFill>
                  <a:schemeClr val="bg1"/>
                </a:solidFill>
                <a:latin typeface="Arial" panose="020B0604020202020204" pitchFamily="34" charset="0"/>
                <a:cs typeface="Arial" panose="020B0604020202020204" pitchFamily="34" charset="0"/>
              </a:rPr>
              <a:t>02.</a:t>
            </a:r>
          </a:p>
          <a:p>
            <a:r>
              <a:rPr lang="es-PE" sz="2800" b="1" dirty="0">
                <a:solidFill>
                  <a:schemeClr val="bg1"/>
                </a:solidFill>
                <a:latin typeface="Arial" panose="020B0604020202020204" pitchFamily="34" charset="0"/>
                <a:cs typeface="Arial" panose="020B0604020202020204" pitchFamily="34" charset="0"/>
              </a:rPr>
              <a:t>Facial </a:t>
            </a:r>
            <a:r>
              <a:rPr lang="es-PE" sz="2800" b="1" dirty="0" err="1">
                <a:solidFill>
                  <a:schemeClr val="bg1"/>
                </a:solidFill>
                <a:latin typeface="Arial" panose="020B0604020202020204" pitchFamily="34" charset="0"/>
                <a:cs typeface="Arial" panose="020B0604020202020204" pitchFamily="34" charset="0"/>
              </a:rPr>
              <a:t>region</a:t>
            </a:r>
            <a:endParaRPr lang="es-PE" sz="28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90417864"/>
      </p:ext>
    </p:extLst>
  </p:cSld>
  <p:clrMapOvr>
    <a:masterClrMapping/>
  </p:clrMapOvr>
  <p:transition spd="slow">
    <p:push dir="u"/>
  </p:transition>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5737</TotalTime>
  <Words>2251</Words>
  <Application>Microsoft Macintosh PowerPoint</Application>
  <PresentationFormat>Panorámica</PresentationFormat>
  <Paragraphs>333</Paragraphs>
  <Slides>47</Slides>
  <Notes>11</Notes>
  <HiddenSlides>0</HiddenSlides>
  <MMClips>1</MMClips>
  <ScaleCrop>false</ScaleCrop>
  <HeadingPairs>
    <vt:vector size="6" baseType="variant">
      <vt:variant>
        <vt:lpstr>Fuentes usadas</vt:lpstr>
      </vt:variant>
      <vt:variant>
        <vt:i4>8</vt:i4>
      </vt:variant>
      <vt:variant>
        <vt:lpstr>Tema</vt:lpstr>
      </vt:variant>
      <vt:variant>
        <vt:i4>1</vt:i4>
      </vt:variant>
      <vt:variant>
        <vt:lpstr>Títulos de diapositiva</vt:lpstr>
      </vt:variant>
      <vt:variant>
        <vt:i4>47</vt:i4>
      </vt:variant>
    </vt:vector>
  </HeadingPairs>
  <TitlesOfParts>
    <vt:vector size="56" baseType="lpstr">
      <vt:lpstr>Arial</vt:lpstr>
      <vt:lpstr>Arial Black</vt:lpstr>
      <vt:lpstr>Calibri</vt:lpstr>
      <vt:lpstr>Calibri Light</vt:lpstr>
      <vt:lpstr>Metric Bold</vt:lpstr>
      <vt:lpstr>Pier Sans Light</vt:lpstr>
      <vt:lpstr>Swis721 BT</vt:lpstr>
      <vt:lpstr>Wingdings</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Enrique</dc:creator>
  <cp:lastModifiedBy>Adrian Landarte</cp:lastModifiedBy>
  <cp:revision>415</cp:revision>
  <cp:lastPrinted>2018-03-26T16:58:23Z</cp:lastPrinted>
  <dcterms:created xsi:type="dcterms:W3CDTF">2017-07-24T17:25:26Z</dcterms:created>
  <dcterms:modified xsi:type="dcterms:W3CDTF">2020-10-22T11:41:00Z</dcterms:modified>
</cp:coreProperties>
</file>