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1"/>
  </p:sldMasterIdLst>
  <p:notesMasterIdLst>
    <p:notesMasterId r:id="rId61"/>
  </p:notesMasterIdLst>
  <p:sldIdLst>
    <p:sldId id="258" r:id="rId2"/>
    <p:sldId id="263" r:id="rId3"/>
    <p:sldId id="266" r:id="rId4"/>
    <p:sldId id="264" r:id="rId5"/>
    <p:sldId id="265" r:id="rId6"/>
    <p:sldId id="268" r:id="rId7"/>
    <p:sldId id="269" r:id="rId8"/>
    <p:sldId id="272" r:id="rId9"/>
    <p:sldId id="273" r:id="rId10"/>
    <p:sldId id="274" r:id="rId11"/>
    <p:sldId id="340" r:id="rId12"/>
    <p:sldId id="344" r:id="rId13"/>
    <p:sldId id="339" r:id="rId14"/>
    <p:sldId id="338" r:id="rId15"/>
    <p:sldId id="262" r:id="rId16"/>
    <p:sldId id="278" r:id="rId17"/>
    <p:sldId id="279" r:id="rId18"/>
    <p:sldId id="343" r:id="rId19"/>
    <p:sldId id="256" r:id="rId20"/>
    <p:sldId id="284" r:id="rId21"/>
    <p:sldId id="286" r:id="rId22"/>
    <p:sldId id="285" r:id="rId23"/>
    <p:sldId id="345" r:id="rId24"/>
    <p:sldId id="289" r:id="rId25"/>
    <p:sldId id="290" r:id="rId26"/>
    <p:sldId id="292" r:id="rId27"/>
    <p:sldId id="293" r:id="rId28"/>
    <p:sldId id="294" r:id="rId29"/>
    <p:sldId id="337" r:id="rId30"/>
    <p:sldId id="296" r:id="rId31"/>
    <p:sldId id="298" r:id="rId32"/>
    <p:sldId id="301" r:id="rId33"/>
    <p:sldId id="303" r:id="rId34"/>
    <p:sldId id="305" r:id="rId35"/>
    <p:sldId id="306" r:id="rId36"/>
    <p:sldId id="341" r:id="rId37"/>
    <p:sldId id="308" r:id="rId38"/>
    <p:sldId id="309" r:id="rId39"/>
    <p:sldId id="311" r:id="rId40"/>
    <p:sldId id="313" r:id="rId41"/>
    <p:sldId id="314" r:id="rId42"/>
    <p:sldId id="315" r:id="rId43"/>
    <p:sldId id="316" r:id="rId44"/>
    <p:sldId id="317" r:id="rId45"/>
    <p:sldId id="318" r:id="rId46"/>
    <p:sldId id="321" r:id="rId47"/>
    <p:sldId id="323" r:id="rId48"/>
    <p:sldId id="324" r:id="rId49"/>
    <p:sldId id="325" r:id="rId50"/>
    <p:sldId id="326" r:id="rId51"/>
    <p:sldId id="327" r:id="rId52"/>
    <p:sldId id="328" r:id="rId53"/>
    <p:sldId id="329" r:id="rId54"/>
    <p:sldId id="300" r:id="rId55"/>
    <p:sldId id="331" r:id="rId56"/>
    <p:sldId id="346" r:id="rId57"/>
    <p:sldId id="333" r:id="rId58"/>
    <p:sldId id="335" r:id="rId59"/>
    <p:sldId id="34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tandardabschnitt" id="{0092A18C-F466-49A6-8BD3-CDE3D56593A0}">
          <p14:sldIdLst>
            <p14:sldId id="258"/>
            <p14:sldId id="263"/>
            <p14:sldId id="266"/>
            <p14:sldId id="264"/>
            <p14:sldId id="265"/>
            <p14:sldId id="268"/>
            <p14:sldId id="269"/>
            <p14:sldId id="272"/>
          </p14:sldIdLst>
        </p14:section>
        <p14:section name="Abschnitt ohne Titel" id="{D6FD0A3A-2AE5-42D6-87A7-63C29D90B76E}">
          <p14:sldIdLst>
            <p14:sldId id="273"/>
            <p14:sldId id="274"/>
            <p14:sldId id="340"/>
            <p14:sldId id="344"/>
            <p14:sldId id="339"/>
            <p14:sldId id="338"/>
            <p14:sldId id="262"/>
            <p14:sldId id="278"/>
            <p14:sldId id="279"/>
            <p14:sldId id="343"/>
            <p14:sldId id="256"/>
            <p14:sldId id="284"/>
            <p14:sldId id="286"/>
            <p14:sldId id="285"/>
            <p14:sldId id="345"/>
            <p14:sldId id="289"/>
            <p14:sldId id="290"/>
            <p14:sldId id="292"/>
            <p14:sldId id="293"/>
            <p14:sldId id="294"/>
            <p14:sldId id="337"/>
            <p14:sldId id="296"/>
            <p14:sldId id="298"/>
            <p14:sldId id="301"/>
            <p14:sldId id="303"/>
            <p14:sldId id="305"/>
            <p14:sldId id="306"/>
            <p14:sldId id="341"/>
            <p14:sldId id="308"/>
            <p14:sldId id="309"/>
            <p14:sldId id="311"/>
            <p14:sldId id="313"/>
            <p14:sldId id="314"/>
            <p14:sldId id="315"/>
            <p14:sldId id="316"/>
            <p14:sldId id="317"/>
            <p14:sldId id="318"/>
            <p14:sldId id="321"/>
            <p14:sldId id="323"/>
            <p14:sldId id="324"/>
            <p14:sldId id="325"/>
            <p14:sldId id="326"/>
            <p14:sldId id="327"/>
            <p14:sldId id="328"/>
            <p14:sldId id="329"/>
            <p14:sldId id="300"/>
            <p14:sldId id="331"/>
            <p14:sldId id="346"/>
            <p14:sldId id="333"/>
            <p14:sldId id="335"/>
            <p14:sldId id="342"/>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900"/>
    <a:srgbClr val="FFC91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730" autoAdjust="0"/>
  </p:normalViewPr>
  <p:slideViewPr>
    <p:cSldViewPr snapToGrid="0">
      <p:cViewPr varScale="1">
        <p:scale>
          <a:sx n="101" d="100"/>
          <a:sy n="101" d="100"/>
        </p:scale>
        <p:origin x="-108" y="-42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9D4E4-BBFD-4FA3-B180-5354EE8FE771}" type="datetimeFigureOut">
              <a:rPr lang="de-CH" smtClean="0"/>
              <a:pPr/>
              <a:t>18.02.2020</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26733-3A11-4A5F-85F1-16414ED100AA}" type="slidenum">
              <a:rPr lang="de-CH" smtClean="0"/>
              <a:pPr/>
              <a:t>‹Nr.›</a:t>
            </a:fld>
            <a:endParaRPr lang="de-CH"/>
          </a:p>
        </p:txBody>
      </p:sp>
    </p:spTree>
    <p:extLst>
      <p:ext uri="{BB962C8B-B14F-4D97-AF65-F5344CB8AC3E}">
        <p14:creationId xmlns="" xmlns:p14="http://schemas.microsoft.com/office/powerpoint/2010/main" val="4146551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2D6F47B3-C802-4724-9767-DB67F2EF1934}"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413973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30A0D2F-5715-4C3C-AF4E-2E9A790A434C}"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63201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09D6DB9-A69F-42A0-A281-B118B561F3FC}"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4291471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4331405-3D01-4359-B429-27B71AA87EC9}"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56673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269ADC0-11B5-43BA-95CA-F17ED9A87AD4}"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3158556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FFCD31A-9E51-4909-B4F7-74931FE00DA2}"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64993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1755D6C-6FC5-43B5-9801-8A682DE1F5C7}"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88934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0F5BD3-B2E4-4039-9736-67611D9FED26}"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23663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A1FEC4F-0DB6-49AA-B1FE-058751C4507B}"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43726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0511F97-3474-4BAE-AB05-D2CDC6524830}" type="datetime1">
              <a:rPr lang="de-CH" smtClean="0"/>
              <a:pPr/>
              <a:t>18.02.2020</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4059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3A6B084-3EE0-4A25-8275-02FBCE272D6E}" type="datetime1">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39421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EAB43DB-F8E0-4D61-83B4-4759E2F07644}" type="datetime1">
              <a:rPr lang="de-CH" smtClean="0"/>
              <a:pPr/>
              <a:t>18.02.2020</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208765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0440FAD-41DC-4968-9078-5EA2B224CDE1}" type="datetime1">
              <a:rPr lang="de-CH" smtClean="0"/>
              <a:pPr/>
              <a:t>18.02.2020</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46134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77BFB-8BD1-4BEA-B65F-A4DEFC31F0BE}" type="datetime1">
              <a:rPr lang="de-CH" smtClean="0"/>
              <a:pPr/>
              <a:t>18.02.2020</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77741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A4EAC09-08BA-46DF-BBD3-930B1FA87373}" type="datetime1">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1716273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6BC724B-90C1-43A2-B8AC-EF0BA3D46306}" type="datetime1">
              <a:rPr lang="de-CH" smtClean="0"/>
              <a:pPr/>
              <a:t>18.02.2020</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31069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037154-9CA3-40DB-AEF8-C6A81C2E0D90}" type="datetime1">
              <a:rPr lang="de-CH" smtClean="0"/>
              <a:pPr/>
              <a:t>18.02.2020</a:t>
            </a:fld>
            <a:endParaRPr lang="de-CH"/>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C799CA-03EC-4DE2-ABF5-33977A220F13}" type="slidenum">
              <a:rPr lang="de-CH" smtClean="0"/>
              <a:pPr/>
              <a:t>‹Nr.›</a:t>
            </a:fld>
            <a:endParaRPr lang="de-CH"/>
          </a:p>
        </p:txBody>
      </p:sp>
    </p:spTree>
    <p:extLst>
      <p:ext uri="{BB962C8B-B14F-4D97-AF65-F5344CB8AC3E}">
        <p14:creationId xmlns="" xmlns:p14="http://schemas.microsoft.com/office/powerpoint/2010/main" val="381339891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cid:5D4C11FE-5EE0-4BBF-A285-A377E51CD5E7"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BEDDB9-40C3-4A78-8431-217864E4D2FA}"/>
              </a:ext>
            </a:extLst>
          </p:cNvPr>
          <p:cNvSpPr>
            <a:spLocks noGrp="1"/>
          </p:cNvSpPr>
          <p:nvPr>
            <p:ph type="title"/>
          </p:nvPr>
        </p:nvSpPr>
        <p:spPr>
          <a:xfrm>
            <a:off x="281139" y="1189137"/>
            <a:ext cx="5033176" cy="2824165"/>
          </a:xfrm>
        </p:spPr>
        <p:txBody>
          <a:bodyPr vert="horz" lIns="91440" tIns="45720" rIns="91440" bIns="45720" rtlCol="0" anchor="t">
            <a:normAutofit fontScale="90000"/>
          </a:bodyPr>
          <a:lstStyle/>
          <a:p>
            <a:r>
              <a:rPr lang="en-US" sz="3100" dirty="0" err="1">
                <a:solidFill>
                  <a:schemeClr val="accent2"/>
                </a:solidFill>
              </a:rPr>
              <a:t>Illustrierter</a:t>
            </a:r>
            <a:r>
              <a:rPr lang="en-US" sz="3100" dirty="0">
                <a:solidFill>
                  <a:schemeClr val="accent2"/>
                </a:solidFill>
              </a:rPr>
              <a:t/>
            </a:r>
            <a:br>
              <a:rPr lang="en-US" sz="3100" dirty="0">
                <a:solidFill>
                  <a:schemeClr val="accent2"/>
                </a:solidFill>
              </a:rPr>
            </a:br>
            <a:r>
              <a:rPr lang="en-US" sz="3100" dirty="0">
                <a:solidFill>
                  <a:schemeClr val="accent2"/>
                </a:solidFill>
              </a:rPr>
              <a:t>FCI – Standard Nr. 45</a:t>
            </a:r>
            <a:br>
              <a:rPr lang="en-US" sz="3100" dirty="0">
                <a:solidFill>
                  <a:schemeClr val="accent2"/>
                </a:solidFill>
              </a:rPr>
            </a:br>
            <a:r>
              <a:rPr lang="en-US" sz="3100" dirty="0">
                <a:solidFill>
                  <a:schemeClr val="accent2"/>
                </a:solidFill>
              </a:rPr>
              <a:t> </a:t>
            </a:r>
            <a:br>
              <a:rPr lang="en-US" sz="3100" dirty="0">
                <a:solidFill>
                  <a:schemeClr val="accent2"/>
                </a:solidFill>
              </a:rPr>
            </a:br>
            <a:r>
              <a:rPr lang="en-US" sz="3100" b="1" u="sng" dirty="0">
                <a:solidFill>
                  <a:schemeClr val="accent2"/>
                </a:solidFill>
              </a:rPr>
              <a:t>BERNER SENNENHUND</a:t>
            </a:r>
            <a:r>
              <a:rPr lang="en-US" sz="3100" dirty="0">
                <a:solidFill>
                  <a:schemeClr val="accent2"/>
                </a:solidFill>
              </a:rPr>
              <a:t/>
            </a:r>
            <a:br>
              <a:rPr lang="en-US" sz="3100" dirty="0">
                <a:solidFill>
                  <a:schemeClr val="accent2"/>
                </a:solidFill>
              </a:rPr>
            </a:br>
            <a:r>
              <a:rPr lang="en-US" sz="3100" dirty="0">
                <a:solidFill>
                  <a:schemeClr val="accent2"/>
                </a:solidFill>
              </a:rPr>
              <a:t>(Dürrbächler)</a:t>
            </a:r>
            <a:br>
              <a:rPr lang="en-US" sz="3100" dirty="0">
                <a:solidFill>
                  <a:schemeClr val="accent2"/>
                </a:solidFill>
              </a:rPr>
            </a:br>
            <a:endParaRPr lang="en-US" sz="3100" dirty="0">
              <a:solidFill>
                <a:schemeClr val="accent2"/>
              </a:solidFill>
            </a:endParaRPr>
          </a:p>
        </p:txBody>
      </p:sp>
      <p:pic>
        <p:nvPicPr>
          <p:cNvPr id="4" name="Inhaltsplatzhalter 3">
            <a:extLst>
              <a:ext uri="{FF2B5EF4-FFF2-40B4-BE49-F238E27FC236}">
                <a16:creationId xmlns="" xmlns:a16="http://schemas.microsoft.com/office/drawing/2014/main" id="{BC381C70-3858-435B-8C10-60C8823E4E17}"/>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p:blipFill>
        <p:spPr>
          <a:xfrm>
            <a:off x="4789452" y="1345900"/>
            <a:ext cx="4849499" cy="4166199"/>
          </a:xfrm>
          <a:prstGeom prst="rect">
            <a:avLst/>
          </a:prstGeom>
        </p:spPr>
      </p:pic>
      <p:sp>
        <p:nvSpPr>
          <p:cNvPr id="3" name="Textfeld 2">
            <a:extLst>
              <a:ext uri="{FF2B5EF4-FFF2-40B4-BE49-F238E27FC236}">
                <a16:creationId xmlns="" xmlns:a16="http://schemas.microsoft.com/office/drawing/2014/main" id="{7685B494-DD74-4298-8EC1-30903A35E456}"/>
              </a:ext>
            </a:extLst>
          </p:cNvPr>
          <p:cNvSpPr txBox="1"/>
          <p:nvPr/>
        </p:nvSpPr>
        <p:spPr>
          <a:xfrm>
            <a:off x="281139" y="4439535"/>
            <a:ext cx="3800213" cy="646331"/>
          </a:xfrm>
          <a:prstGeom prst="rect">
            <a:avLst/>
          </a:prstGeom>
          <a:noFill/>
        </p:spPr>
        <p:txBody>
          <a:bodyPr wrap="square" rtlCol="0">
            <a:spAutoFit/>
          </a:bodyPr>
          <a:lstStyle/>
          <a:p>
            <a:r>
              <a:rPr lang="de-CH" sz="1200" dirty="0">
                <a:solidFill>
                  <a:schemeClr val="accent2"/>
                </a:solidFill>
              </a:rPr>
              <a:t>Erstellt und genehmigt durch den Schweizerischen Klub für Berner Sennenhunde </a:t>
            </a:r>
          </a:p>
          <a:p>
            <a:r>
              <a:rPr lang="de-CH" sz="1200" dirty="0">
                <a:solidFill>
                  <a:schemeClr val="accent2"/>
                </a:solidFill>
              </a:rPr>
              <a:t>© 2020 Klub für Berner Sennenhunde Januar 2020</a:t>
            </a:r>
          </a:p>
        </p:txBody>
      </p:sp>
      <p:sp>
        <p:nvSpPr>
          <p:cNvPr id="5" name="Foliennummernplatzhalter 4">
            <a:extLst>
              <a:ext uri="{FF2B5EF4-FFF2-40B4-BE49-F238E27FC236}">
                <a16:creationId xmlns="" xmlns:a16="http://schemas.microsoft.com/office/drawing/2014/main" id="{74C643FD-3914-4D5A-9243-BC97858A0C87}"/>
              </a:ext>
            </a:extLst>
          </p:cNvPr>
          <p:cNvSpPr>
            <a:spLocks noGrp="1"/>
          </p:cNvSpPr>
          <p:nvPr>
            <p:ph type="sldNum" sz="quarter" idx="12"/>
          </p:nvPr>
        </p:nvSpPr>
        <p:spPr/>
        <p:txBody>
          <a:bodyPr/>
          <a:lstStyle/>
          <a:p>
            <a:fld id="{00C799CA-03EC-4DE2-ABF5-33977A220F13}" type="slidenum">
              <a:rPr lang="de-CH" smtClean="0"/>
              <a:pPr/>
              <a:t>1</a:t>
            </a:fld>
            <a:endParaRPr lang="de-CH"/>
          </a:p>
        </p:txBody>
      </p:sp>
      <p:pic>
        <p:nvPicPr>
          <p:cNvPr id="6" name="034B3A32-3050-4074-ACEF-7B0CFD8B0CFF" descr="cid:5D4C11FE-5EE0-4BBF-A285-A377E51CD5E7"/>
          <p:cNvPicPr/>
          <p:nvPr/>
        </p:nvPicPr>
        <p:blipFill>
          <a:blip r:embed="rId3" r:link="rId4" cstate="print"/>
          <a:srcRect/>
          <a:stretch>
            <a:fillRect/>
          </a:stretch>
        </p:blipFill>
        <p:spPr bwMode="auto">
          <a:xfrm>
            <a:off x="295174" y="6067812"/>
            <a:ext cx="2551920" cy="790188"/>
          </a:xfrm>
          <a:prstGeom prst="rect">
            <a:avLst/>
          </a:prstGeom>
          <a:noFill/>
          <a:ln w="9525">
            <a:noFill/>
            <a:miter lim="800000"/>
            <a:headEnd/>
            <a:tailEnd/>
          </a:ln>
        </p:spPr>
      </p:pic>
    </p:spTree>
    <p:extLst>
      <p:ext uri="{BB962C8B-B14F-4D97-AF65-F5344CB8AC3E}">
        <p14:creationId xmlns="" xmlns:p14="http://schemas.microsoft.com/office/powerpoint/2010/main" val="317103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4D818092-0D7A-4A9D-B72D-30D15996060D}"/>
              </a:ext>
            </a:extLst>
          </p:cNvPr>
          <p:cNvSpPr>
            <a:spLocks noGrp="1"/>
          </p:cNvSpPr>
          <p:nvPr>
            <p:ph idx="1"/>
          </p:nvPr>
        </p:nvSpPr>
        <p:spPr>
          <a:xfrm>
            <a:off x="226503" y="100668"/>
            <a:ext cx="9806729" cy="5237013"/>
          </a:xfrm>
        </p:spPr>
        <p:txBody>
          <a:bodyPr anchor="ctr">
            <a:normAutofit fontScale="92500" lnSpcReduction="10000"/>
          </a:bodyPr>
          <a:lstStyle/>
          <a:p>
            <a:pPr marL="0" indent="0">
              <a:buNone/>
            </a:pPr>
            <a:endParaRPr lang="de-CH" sz="2400" dirty="0">
              <a:solidFill>
                <a:schemeClr val="accent2"/>
              </a:solidFill>
            </a:endParaRPr>
          </a:p>
          <a:p>
            <a:pPr marL="0" indent="0">
              <a:buNone/>
            </a:pPr>
            <a:r>
              <a:rPr lang="de-CH" sz="2500" b="1" dirty="0">
                <a:solidFill>
                  <a:schemeClr val="accent2"/>
                </a:solidFill>
                <a:latin typeface="Calibri Light" panose="020F0302020204030204" pitchFamily="34" charset="0"/>
                <a:cs typeface="Calibri Light" panose="020F0302020204030204" pitchFamily="34" charset="0"/>
              </a:rPr>
              <a:t>Das Verhalten ist eines der wichtigsten Markenzeichen des Berner Sennenhundes! </a:t>
            </a:r>
          </a:p>
          <a:p>
            <a:pPr marL="0" indent="0">
              <a:buNone/>
            </a:pPr>
            <a:r>
              <a:rPr lang="de-CH" sz="2500" b="1" dirty="0">
                <a:solidFill>
                  <a:schemeClr val="accent2"/>
                </a:solidFill>
                <a:latin typeface="Calibri Light" panose="020F0302020204030204" pitchFamily="34" charset="0"/>
                <a:cs typeface="Calibri Light" panose="020F0302020204030204" pitchFamily="34" charset="0"/>
              </a:rPr>
              <a:t>Dem einzigartigen, gutmütigen und menschenfreundlichen Wesen muss weiterhin viel Beachtung geschenkt werden. Vom einstigen Bauernhund hat er sich zum vielseitigen Familien-, Begleit-, Therapie-, Sozial- und Sporthund entwickelt und sich in der Gesellschaft einen ganz neuen Stellenwert geschaffen. An die psychische Belastbarkeit und ans Nervenkostüm werden heute viel höhere Erwartungen gestellt. Der heutige Berner Sennenhund muss also absolut anpassungsfähig sein, ohne seine Eigenständigkeit und seine Sicherheit zu verlieren. Ein zurückhaltender, reservierter Rassevertreter sollte daher nicht mit vorzüglich bewertet werden.</a:t>
            </a:r>
            <a:endParaRPr lang="de-CH" sz="2500" b="1" dirty="0">
              <a:solidFill>
                <a:schemeClr val="bg1"/>
              </a:solidFill>
              <a:latin typeface="Calibri Light" panose="020F0302020204030204" pitchFamily="34" charset="0"/>
              <a:cs typeface="Calibri Light" panose="020F0302020204030204" pitchFamily="34" charset="0"/>
            </a:endParaRPr>
          </a:p>
          <a:p>
            <a:pPr marL="0" indent="0">
              <a:buNone/>
            </a:pPr>
            <a:r>
              <a:rPr lang="de-CH" sz="2500" b="1" dirty="0">
                <a:solidFill>
                  <a:schemeClr val="accent2"/>
                </a:solidFill>
                <a:latin typeface="Calibri Light" panose="020F0302020204030204" pitchFamily="34" charset="0"/>
                <a:cs typeface="Calibri Light" panose="020F0302020204030204" pitchFamily="34" charset="0"/>
              </a:rPr>
              <a:t>Nur mit einem freien Verhalten kann der Bewegungsablauf, die Rutenhaltung und die Haltung optimal bewertet werden. Hunde, die marionettenhaft vorgeführt werden und die wie Statuen im Ring stehen, können vom Verhalten / Charakter nicht wirklich beurteilt werden.</a:t>
            </a:r>
          </a:p>
          <a:p>
            <a:endParaRPr lang="de-CH" sz="1600" dirty="0">
              <a:solidFill>
                <a:srgbClr val="FFFFFF"/>
              </a:solidFill>
            </a:endParaRPr>
          </a:p>
        </p:txBody>
      </p:sp>
      <p:sp>
        <p:nvSpPr>
          <p:cNvPr id="2" name="Textfeld 1">
            <a:extLst>
              <a:ext uri="{FF2B5EF4-FFF2-40B4-BE49-F238E27FC236}">
                <a16:creationId xmlns="" xmlns:a16="http://schemas.microsoft.com/office/drawing/2014/main" id="{1A79B9A6-2511-426F-A80D-A3E5A77DDF3C}"/>
              </a:ext>
            </a:extLst>
          </p:cNvPr>
          <p:cNvSpPr txBox="1"/>
          <p:nvPr/>
        </p:nvSpPr>
        <p:spPr>
          <a:xfrm>
            <a:off x="358552" y="5579697"/>
            <a:ext cx="8915450" cy="584775"/>
          </a:xfrm>
          <a:prstGeom prst="rect">
            <a:avLst/>
          </a:prstGeom>
          <a:noFill/>
        </p:spPr>
        <p:txBody>
          <a:bodyPr wrap="square" rtlCol="0">
            <a:spAutoFit/>
          </a:bodyPr>
          <a:lstStyle/>
          <a:p>
            <a:r>
              <a:rPr lang="de-CH" sz="3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200" b="1" dirty="0">
                <a:solidFill>
                  <a:schemeClr val="accent2"/>
                </a:solidFill>
                <a:latin typeface="Calibri Light" panose="020F0302020204030204" pitchFamily="34" charset="0"/>
                <a:cs typeface="Calibri Light" panose="020F0302020204030204" pitchFamily="34" charset="0"/>
              </a:rPr>
              <a:t>Aggressivität oder übermässige Ängstlichkeit sind disqualifizierende Fehler !</a:t>
            </a:r>
          </a:p>
        </p:txBody>
      </p:sp>
      <p:sp>
        <p:nvSpPr>
          <p:cNvPr id="4" name="Foliennummernplatzhalter 3">
            <a:extLst>
              <a:ext uri="{FF2B5EF4-FFF2-40B4-BE49-F238E27FC236}">
                <a16:creationId xmlns="" xmlns:a16="http://schemas.microsoft.com/office/drawing/2014/main" id="{B8A584B1-B568-4B96-B286-CC5801C65B63}"/>
              </a:ext>
            </a:extLst>
          </p:cNvPr>
          <p:cNvSpPr>
            <a:spLocks noGrp="1"/>
          </p:cNvSpPr>
          <p:nvPr>
            <p:ph type="sldNum" sz="quarter" idx="12"/>
          </p:nvPr>
        </p:nvSpPr>
        <p:spPr/>
        <p:txBody>
          <a:bodyPr/>
          <a:lstStyle/>
          <a:p>
            <a:fld id="{00C799CA-03EC-4DE2-ABF5-33977A220F13}" type="slidenum">
              <a:rPr lang="de-CH" smtClean="0"/>
              <a:pPr/>
              <a:t>10</a:t>
            </a:fld>
            <a:endParaRPr lang="de-CH"/>
          </a:p>
        </p:txBody>
      </p:sp>
    </p:spTree>
    <p:extLst>
      <p:ext uri="{BB962C8B-B14F-4D97-AF65-F5344CB8AC3E}">
        <p14:creationId xmlns="" xmlns:p14="http://schemas.microsoft.com/office/powerpoint/2010/main" val="214073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FB618D3-0F45-48D9-A069-0347D497461B}"/>
              </a:ext>
            </a:extLst>
          </p:cNvPr>
          <p:cNvSpPr>
            <a:spLocks noGrp="1"/>
          </p:cNvSpPr>
          <p:nvPr>
            <p:ph type="title"/>
          </p:nvPr>
        </p:nvSpPr>
        <p:spPr>
          <a:xfrm>
            <a:off x="627000" y="366320"/>
            <a:ext cx="8819004" cy="1320800"/>
          </a:xfrm>
        </p:spPr>
        <p:txBody>
          <a:bodyPr/>
          <a:lstStyle/>
          <a:p>
            <a:pPr algn="ctr"/>
            <a:r>
              <a:rPr lang="de-CH" b="1" dirty="0"/>
              <a:t>Berner Sennenhunde im Einsatz als Therapie/Sozialhunde</a:t>
            </a:r>
            <a:endParaRPr lang="de-CH" dirty="0"/>
          </a:p>
        </p:txBody>
      </p:sp>
      <p:pic>
        <p:nvPicPr>
          <p:cNvPr id="5" name="Inhaltsplatzhalter 4">
            <a:extLst>
              <a:ext uri="{FF2B5EF4-FFF2-40B4-BE49-F238E27FC236}">
                <a16:creationId xmlns="" xmlns:a16="http://schemas.microsoft.com/office/drawing/2014/main" id="{BDC1B422-0CE6-4434-BEC6-08386D728CFD}"/>
              </a:ext>
            </a:extLst>
          </p:cNvPr>
          <p:cNvPicPr>
            <a:picLocks noGrp="1"/>
          </p:cNvPicPr>
          <p:nvPr>
            <p:ph sz="half" idx="1"/>
          </p:nvPr>
        </p:nvPicPr>
        <p:blipFill rotWithShape="1">
          <a:blip r:embed="rId2" cstate="print">
            <a:extLst>
              <a:ext uri="{28A0092B-C50C-407E-A947-70E740481C1C}">
                <a14:useLocalDpi xmlns="" xmlns:a14="http://schemas.microsoft.com/office/drawing/2010/main" val="0"/>
              </a:ext>
            </a:extLst>
          </a:blip>
          <a:srcRect b="10816"/>
          <a:stretch/>
        </p:blipFill>
        <p:spPr>
          <a:xfrm>
            <a:off x="1291806" y="2068309"/>
            <a:ext cx="2927855" cy="3803985"/>
          </a:xfrm>
          <a:prstGeom prst="rect">
            <a:avLst/>
          </a:prstGeom>
          <a:solidFill>
            <a:schemeClr val="accent2"/>
          </a:solidFill>
        </p:spPr>
      </p:pic>
      <p:pic>
        <p:nvPicPr>
          <p:cNvPr id="6" name="Inhaltsplatzhalter 5">
            <a:extLst>
              <a:ext uri="{FF2B5EF4-FFF2-40B4-BE49-F238E27FC236}">
                <a16:creationId xmlns="" xmlns:a16="http://schemas.microsoft.com/office/drawing/2014/main" id="{21627314-FAE6-4B99-862D-1F6E999944F3}"/>
              </a:ext>
            </a:extLst>
          </p:cNvPr>
          <p:cNvPicPr>
            <a:picLocks noGrp="1"/>
          </p:cNvPicPr>
          <p:nvPr>
            <p:ph sz="half" idx="2"/>
          </p:nvPr>
        </p:nvPicPr>
        <p:blipFill>
          <a:blip r:embed="rId3" cstate="print">
            <a:extLst>
              <a:ext uri="{28A0092B-C50C-407E-A947-70E740481C1C}">
                <a14:useLocalDpi xmlns="" xmlns:a14="http://schemas.microsoft.com/office/drawing/2010/main" val="0"/>
              </a:ext>
            </a:extLst>
          </a:blip>
          <a:srcRect/>
          <a:stretch/>
        </p:blipFill>
        <p:spPr>
          <a:xfrm>
            <a:off x="4883580" y="2068309"/>
            <a:ext cx="4050695" cy="3803985"/>
          </a:xfrm>
          <a:prstGeom prst="rect">
            <a:avLst/>
          </a:prstGeom>
          <a:ln>
            <a:solidFill>
              <a:schemeClr val="accent2"/>
            </a:solidFill>
          </a:ln>
        </p:spPr>
      </p:pic>
      <p:sp>
        <p:nvSpPr>
          <p:cNvPr id="3" name="Foliennummernplatzhalter 2">
            <a:extLst>
              <a:ext uri="{FF2B5EF4-FFF2-40B4-BE49-F238E27FC236}">
                <a16:creationId xmlns="" xmlns:a16="http://schemas.microsoft.com/office/drawing/2014/main" id="{A4557819-9835-4766-89E0-FB6B3C1B379D}"/>
              </a:ext>
            </a:extLst>
          </p:cNvPr>
          <p:cNvSpPr>
            <a:spLocks noGrp="1"/>
          </p:cNvSpPr>
          <p:nvPr>
            <p:ph type="sldNum" sz="quarter" idx="12"/>
          </p:nvPr>
        </p:nvSpPr>
        <p:spPr/>
        <p:txBody>
          <a:bodyPr/>
          <a:lstStyle/>
          <a:p>
            <a:fld id="{00C799CA-03EC-4DE2-ABF5-33977A220F13}" type="slidenum">
              <a:rPr lang="de-CH" smtClean="0"/>
              <a:pPr/>
              <a:t>11</a:t>
            </a:fld>
            <a:endParaRPr lang="de-CH"/>
          </a:p>
        </p:txBody>
      </p:sp>
    </p:spTree>
    <p:extLst>
      <p:ext uri="{BB962C8B-B14F-4D97-AF65-F5344CB8AC3E}">
        <p14:creationId xmlns="" xmlns:p14="http://schemas.microsoft.com/office/powerpoint/2010/main" val="16609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24FACF3-4877-43E6-9FB4-5A2EEC4C707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65153" y="922832"/>
            <a:ext cx="6753969" cy="4504845"/>
          </a:xfrm>
          <a:prstGeom prst="rect">
            <a:avLst/>
          </a:prstGeom>
        </p:spPr>
      </p:pic>
      <p:sp>
        <p:nvSpPr>
          <p:cNvPr id="2" name="Foliennummernplatzhalter 1">
            <a:extLst>
              <a:ext uri="{FF2B5EF4-FFF2-40B4-BE49-F238E27FC236}">
                <a16:creationId xmlns="" xmlns:a16="http://schemas.microsoft.com/office/drawing/2014/main" id="{1ABE48AA-10F3-4585-996C-BA413CBE36AF}"/>
              </a:ext>
            </a:extLst>
          </p:cNvPr>
          <p:cNvSpPr>
            <a:spLocks noGrp="1"/>
          </p:cNvSpPr>
          <p:nvPr>
            <p:ph type="sldNum" sz="quarter" idx="12"/>
          </p:nvPr>
        </p:nvSpPr>
        <p:spPr/>
        <p:txBody>
          <a:bodyPr/>
          <a:lstStyle/>
          <a:p>
            <a:fld id="{00C799CA-03EC-4DE2-ABF5-33977A220F13}" type="slidenum">
              <a:rPr lang="de-CH" smtClean="0"/>
              <a:pPr/>
              <a:t>12</a:t>
            </a:fld>
            <a:endParaRPr lang="de-CH"/>
          </a:p>
        </p:txBody>
      </p:sp>
    </p:spTree>
    <p:extLst>
      <p:ext uri="{BB962C8B-B14F-4D97-AF65-F5344CB8AC3E}">
        <p14:creationId xmlns="" xmlns:p14="http://schemas.microsoft.com/office/powerpoint/2010/main" val="347231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8EDE9B8-F03F-4A46-8DFC-C1B133655430}"/>
              </a:ext>
            </a:extLst>
          </p:cNvPr>
          <p:cNvSpPr>
            <a:spLocks noGrp="1"/>
          </p:cNvSpPr>
          <p:nvPr>
            <p:ph type="title"/>
          </p:nvPr>
        </p:nvSpPr>
        <p:spPr>
          <a:xfrm>
            <a:off x="372834" y="184559"/>
            <a:ext cx="9769456" cy="2239859"/>
          </a:xfrm>
        </p:spPr>
        <p:txBody>
          <a:bodyPr>
            <a:noAutofit/>
          </a:bodyPr>
          <a:lstStyle/>
          <a:p>
            <a:r>
              <a:rPr lang="en-US" sz="2400" b="1" dirty="0">
                <a:solidFill>
                  <a:schemeClr val="accent2"/>
                </a:solidFill>
                <a:latin typeface="Calibri Light" panose="020F0302020204030204" pitchFamily="34" charset="0"/>
                <a:cs typeface="Calibri Light" panose="020F0302020204030204" pitchFamily="34" charset="0"/>
              </a:rPr>
              <a:t>KOPF</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err="1">
                <a:solidFill>
                  <a:schemeClr val="accent2"/>
                </a:solidFill>
                <a:latin typeface="Calibri Light" panose="020F0302020204030204" pitchFamily="34" charset="0"/>
                <a:cs typeface="Calibri Light" panose="020F0302020204030204" pitchFamily="34" charset="0"/>
              </a:rPr>
              <a:t>Kräftig</a:t>
            </a:r>
            <a:r>
              <a:rPr lang="en-US" sz="2400" b="1" dirty="0">
                <a:solidFill>
                  <a:schemeClr val="accent2"/>
                </a:solidFill>
                <a:latin typeface="Calibri Light" panose="020F0302020204030204" pitchFamily="34" charset="0"/>
                <a:cs typeface="Calibri Light" panose="020F0302020204030204" pitchFamily="34" charset="0"/>
              </a:rPr>
              <a:t>, Grösse </a:t>
            </a:r>
            <a:r>
              <a:rPr lang="en-US" sz="2400" b="1" dirty="0" err="1">
                <a:solidFill>
                  <a:schemeClr val="accent2"/>
                </a:solidFill>
                <a:latin typeface="Calibri Light" panose="020F0302020204030204" pitchFamily="34" charset="0"/>
                <a:cs typeface="Calibri Light" panose="020F0302020204030204" pitchFamily="34" charset="0"/>
              </a:rPr>
              <a:t>harmonisch</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zur</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Gesamterscheinung</a:t>
            </a:r>
            <a:r>
              <a:rPr lang="en-US" sz="2400" b="1" dirty="0">
                <a:solidFill>
                  <a:schemeClr val="accent2"/>
                </a:solidFill>
                <a:latin typeface="Calibri Light" panose="020F0302020204030204" pitchFamily="34" charset="0"/>
                <a:cs typeface="Calibri Light" panose="020F0302020204030204" pitchFamily="34" charset="0"/>
              </a:rPr>
              <a:t>, nicht </a:t>
            </a:r>
            <a:r>
              <a:rPr lang="en-US" sz="2400" b="1" dirty="0" err="1">
                <a:solidFill>
                  <a:schemeClr val="accent2"/>
                </a:solidFill>
                <a:latin typeface="Calibri Light" panose="020F0302020204030204" pitchFamily="34" charset="0"/>
                <a:cs typeface="Calibri Light" panose="020F0302020204030204" pitchFamily="34" charset="0"/>
              </a:rPr>
              <a:t>zu</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wuchtig</a:t>
            </a: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err="1">
                <a:solidFill>
                  <a:schemeClr val="accent2"/>
                </a:solidFill>
                <a:latin typeface="Calibri Light" panose="020F0302020204030204" pitchFamily="34" charset="0"/>
                <a:cs typeface="Calibri Light" panose="020F0302020204030204" pitchFamily="34" charset="0"/>
              </a:rPr>
              <a:t>Oberkopf</a:t>
            </a:r>
            <a:r>
              <a:rPr lang="en-US" sz="2400" b="1" dirty="0">
                <a:solidFill>
                  <a:schemeClr val="accent2"/>
                </a:solidFill>
                <a:latin typeface="Calibri Light" panose="020F0302020204030204" pitchFamily="34" charset="0"/>
                <a:cs typeface="Calibri Light" panose="020F0302020204030204" pitchFamily="34" charset="0"/>
              </a:rPr>
              <a:t> </a:t>
            </a:r>
            <a:br>
              <a:rPr lang="en-US" sz="2400" b="1" dirty="0">
                <a:solidFill>
                  <a:schemeClr val="accent2"/>
                </a:solidFill>
                <a:latin typeface="Calibri Light" panose="020F0302020204030204" pitchFamily="34" charset="0"/>
                <a:cs typeface="Calibri Light" panose="020F0302020204030204" pitchFamily="34" charset="0"/>
              </a:rPr>
            </a:br>
            <a:r>
              <a:rPr lang="en-US" sz="2400" b="1" u="sng" dirty="0" err="1">
                <a:solidFill>
                  <a:schemeClr val="accent2"/>
                </a:solidFill>
                <a:latin typeface="Calibri Light" panose="020F0302020204030204" pitchFamily="34" charset="0"/>
                <a:cs typeface="Calibri Light" panose="020F0302020204030204" pitchFamily="34" charset="0"/>
              </a:rPr>
              <a:t>Schädel</a:t>
            </a:r>
            <a:r>
              <a:rPr lang="en-US" sz="2400" b="1" u="sng" dirty="0">
                <a:solidFill>
                  <a:schemeClr val="accent2"/>
                </a:solidFill>
                <a:latin typeface="Calibri Light" panose="020F0302020204030204" pitchFamily="34" charset="0"/>
                <a:cs typeface="Calibri Light" panose="020F0302020204030204" pitchFamily="34" charset="0"/>
              </a:rPr>
              <a: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Im</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Profil</a:t>
            </a:r>
            <a:r>
              <a:rPr lang="en-US" sz="2400" b="1" dirty="0">
                <a:solidFill>
                  <a:schemeClr val="accent2"/>
                </a:solidFill>
                <a:latin typeface="Calibri Light" panose="020F0302020204030204" pitchFamily="34" charset="0"/>
                <a:cs typeface="Calibri Light" panose="020F0302020204030204" pitchFamily="34" charset="0"/>
              </a:rPr>
              <a:t> und von </a:t>
            </a:r>
            <a:r>
              <a:rPr lang="en-US" sz="2400" b="1" dirty="0" err="1">
                <a:solidFill>
                  <a:schemeClr val="accent2"/>
                </a:solidFill>
                <a:latin typeface="Calibri Light" panose="020F0302020204030204" pitchFamily="34" charset="0"/>
                <a:cs typeface="Calibri Light" panose="020F0302020204030204" pitchFamily="34" charset="0"/>
              </a:rPr>
              <a:t>vorn</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gesehen</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wenig</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gewölbt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wenig</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ausgebildete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Mittelfurche</a:t>
            </a: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u="sng" dirty="0" err="1">
                <a:solidFill>
                  <a:schemeClr val="accent2"/>
                </a:solidFill>
                <a:latin typeface="Calibri Light" panose="020F0302020204030204" pitchFamily="34" charset="0"/>
                <a:cs typeface="Calibri Light" panose="020F0302020204030204" pitchFamily="34" charset="0"/>
              </a:rPr>
              <a:t>Stopp</a:t>
            </a:r>
            <a:r>
              <a:rPr lang="en-US" sz="2400" b="1" u="sng" dirty="0">
                <a:solidFill>
                  <a:schemeClr val="accent2"/>
                </a:solidFill>
                <a:latin typeface="Calibri Light" panose="020F0302020204030204" pitchFamily="34" charset="0"/>
                <a:cs typeface="Calibri Light" panose="020F0302020204030204" pitchFamily="34" charset="0"/>
              </a:rPr>
              <a: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deutlich</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jedoch</a:t>
            </a:r>
            <a:r>
              <a:rPr lang="en-US" sz="2400" b="1" dirty="0">
                <a:solidFill>
                  <a:schemeClr val="accent2"/>
                </a:solidFill>
                <a:latin typeface="Calibri Light" panose="020F0302020204030204" pitchFamily="34" charset="0"/>
                <a:cs typeface="Calibri Light" panose="020F0302020204030204" pitchFamily="34" charset="0"/>
              </a:rPr>
              <a:t> nicht </a:t>
            </a:r>
            <a:r>
              <a:rPr lang="en-US" sz="2400" b="1" dirty="0" err="1">
                <a:solidFill>
                  <a:schemeClr val="accent2"/>
                </a:solidFill>
                <a:latin typeface="Calibri Light" panose="020F0302020204030204" pitchFamily="34" charset="0"/>
                <a:cs typeface="Calibri Light" panose="020F0302020204030204" pitchFamily="34" charset="0"/>
              </a:rPr>
              <a:t>zu</a:t>
            </a:r>
            <a:r>
              <a:rPr lang="en-US" sz="2400" b="1" dirty="0">
                <a:solidFill>
                  <a:schemeClr val="accent2"/>
                </a:solidFill>
                <a:latin typeface="Calibri Light" panose="020F0302020204030204" pitchFamily="34" charset="0"/>
                <a:cs typeface="Calibri Light" panose="020F0302020204030204" pitchFamily="34" charset="0"/>
              </a:rPr>
              <a:t> stark </a:t>
            </a:r>
            <a:r>
              <a:rPr lang="en-US" sz="2400" b="1" dirty="0" err="1">
                <a:solidFill>
                  <a:schemeClr val="accent2"/>
                </a:solidFill>
                <a:latin typeface="Calibri Light" panose="020F0302020204030204" pitchFamily="34" charset="0"/>
                <a:cs typeface="Calibri Light" panose="020F0302020204030204" pitchFamily="34" charset="0"/>
              </a:rPr>
              <a:t>ausgeprägt</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5" name="Inhaltsplatzhalter 8">
            <a:extLst>
              <a:ext uri="{FF2B5EF4-FFF2-40B4-BE49-F238E27FC236}">
                <a16:creationId xmlns="" xmlns:a16="http://schemas.microsoft.com/office/drawing/2014/main" id="{4FCE8F9D-F1E5-49E4-B633-B57448FDC88C}"/>
              </a:ext>
            </a:extLst>
          </p:cNvPr>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849149" y="3017567"/>
            <a:ext cx="3258844" cy="2909050"/>
          </a:xfrm>
        </p:spPr>
        <p:style>
          <a:lnRef idx="2">
            <a:schemeClr val="accent1"/>
          </a:lnRef>
          <a:fillRef idx="1">
            <a:schemeClr val="lt1"/>
          </a:fillRef>
          <a:effectRef idx="0">
            <a:schemeClr val="accent1"/>
          </a:effectRef>
          <a:fontRef idx="minor">
            <a:schemeClr val="dk1"/>
          </a:fontRef>
        </p:style>
      </p:pic>
      <p:pic>
        <p:nvPicPr>
          <p:cNvPr id="6" name="Inhaltsplatzhalter 3">
            <a:extLst>
              <a:ext uri="{FF2B5EF4-FFF2-40B4-BE49-F238E27FC236}">
                <a16:creationId xmlns="" xmlns:a16="http://schemas.microsoft.com/office/drawing/2014/main" id="{A5A5DCBF-19AB-4361-B781-3776725E1F8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178418" y="2946760"/>
            <a:ext cx="3258844" cy="2990424"/>
          </a:xfrm>
          <a:prstGeom prst="rect">
            <a:avLst/>
          </a:prstGeom>
          <a:ln>
            <a:solidFill>
              <a:schemeClr val="accent2"/>
            </a:solidFill>
          </a:ln>
        </p:spPr>
      </p:pic>
      <p:sp>
        <p:nvSpPr>
          <p:cNvPr id="3" name="Textfeld 2">
            <a:extLst>
              <a:ext uri="{FF2B5EF4-FFF2-40B4-BE49-F238E27FC236}">
                <a16:creationId xmlns="" xmlns:a16="http://schemas.microsoft.com/office/drawing/2014/main" id="{E9B17781-C8F7-40D0-AD8E-988E0F7B81FB}"/>
              </a:ext>
            </a:extLst>
          </p:cNvPr>
          <p:cNvSpPr txBox="1"/>
          <p:nvPr/>
        </p:nvSpPr>
        <p:spPr>
          <a:xfrm>
            <a:off x="5232280" y="6018830"/>
            <a:ext cx="3151120" cy="461665"/>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dirty="0">
                <a:solidFill>
                  <a:schemeClr val="accent2"/>
                </a:solidFill>
              </a:rPr>
              <a:t>Korrekter </a:t>
            </a:r>
            <a:r>
              <a:rPr lang="de-CH" dirty="0" err="1">
                <a:solidFill>
                  <a:schemeClr val="accent2"/>
                </a:solidFill>
              </a:rPr>
              <a:t>Hündinnenkopf</a:t>
            </a:r>
            <a:endParaRPr lang="de-CH" dirty="0">
              <a:solidFill>
                <a:schemeClr val="accent2"/>
              </a:solidFill>
            </a:endParaRPr>
          </a:p>
        </p:txBody>
      </p:sp>
      <p:sp>
        <p:nvSpPr>
          <p:cNvPr id="4" name="Textfeld 3">
            <a:extLst>
              <a:ext uri="{FF2B5EF4-FFF2-40B4-BE49-F238E27FC236}">
                <a16:creationId xmlns="" xmlns:a16="http://schemas.microsoft.com/office/drawing/2014/main" id="{6C62B83C-EA7A-474C-B3E7-21E2CAAD60F3}"/>
              </a:ext>
            </a:extLst>
          </p:cNvPr>
          <p:cNvSpPr txBox="1"/>
          <p:nvPr/>
        </p:nvSpPr>
        <p:spPr>
          <a:xfrm>
            <a:off x="1015067" y="5969970"/>
            <a:ext cx="2801924" cy="461665"/>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dirty="0">
                <a:solidFill>
                  <a:schemeClr val="accent2"/>
                </a:solidFill>
              </a:rPr>
              <a:t>Korrekter </a:t>
            </a:r>
            <a:r>
              <a:rPr lang="de-CH" dirty="0" err="1">
                <a:solidFill>
                  <a:schemeClr val="accent2"/>
                </a:solidFill>
              </a:rPr>
              <a:t>Rüdenkopf</a:t>
            </a:r>
            <a:endParaRPr lang="de-CH" dirty="0">
              <a:solidFill>
                <a:schemeClr val="accent2"/>
              </a:solidFill>
            </a:endParaRPr>
          </a:p>
        </p:txBody>
      </p:sp>
      <p:sp>
        <p:nvSpPr>
          <p:cNvPr id="7" name="Foliennummernplatzhalter 6">
            <a:extLst>
              <a:ext uri="{FF2B5EF4-FFF2-40B4-BE49-F238E27FC236}">
                <a16:creationId xmlns="" xmlns:a16="http://schemas.microsoft.com/office/drawing/2014/main" id="{C89A91E6-38E2-4267-86AC-4A0CAD122069}"/>
              </a:ext>
            </a:extLst>
          </p:cNvPr>
          <p:cNvSpPr>
            <a:spLocks noGrp="1"/>
          </p:cNvSpPr>
          <p:nvPr>
            <p:ph type="sldNum" sz="quarter" idx="12"/>
          </p:nvPr>
        </p:nvSpPr>
        <p:spPr/>
        <p:txBody>
          <a:bodyPr/>
          <a:lstStyle/>
          <a:p>
            <a:fld id="{00C799CA-03EC-4DE2-ABF5-33977A220F13}" type="slidenum">
              <a:rPr lang="de-CH" smtClean="0"/>
              <a:pPr/>
              <a:t>13</a:t>
            </a:fld>
            <a:endParaRPr lang="de-CH"/>
          </a:p>
        </p:txBody>
      </p:sp>
    </p:spTree>
    <p:extLst>
      <p:ext uri="{BB962C8B-B14F-4D97-AF65-F5344CB8AC3E}">
        <p14:creationId xmlns="" xmlns:p14="http://schemas.microsoft.com/office/powerpoint/2010/main" val="339933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 xmlns:a16="http://schemas.microsoft.com/office/drawing/2014/main" id="{CE476561-C176-4127-85B1-E476039AD74E}"/>
              </a:ext>
            </a:extLst>
          </p:cNvPr>
          <p:cNvSpPr>
            <a:spLocks noGrp="1"/>
          </p:cNvSpPr>
          <p:nvPr>
            <p:ph type="title"/>
          </p:nvPr>
        </p:nvSpPr>
        <p:spPr>
          <a:xfrm>
            <a:off x="675745" y="394283"/>
            <a:ext cx="9189707" cy="791580"/>
          </a:xfrm>
          <a:noFill/>
        </p:spPr>
        <p:txBody>
          <a:bodyPr>
            <a:normAutofit fontScale="90000"/>
          </a:bodyPr>
          <a:lstStyle/>
          <a:p>
            <a:r>
              <a:rPr lang="en-US" dirty="0"/>
              <a:t/>
            </a:r>
            <a:br>
              <a:rPr lang="en-US" dirty="0"/>
            </a:br>
            <a:endParaRPr lang="en-US" dirty="0"/>
          </a:p>
        </p:txBody>
      </p:sp>
      <p:sp>
        <p:nvSpPr>
          <p:cNvPr id="3" name="Textplatzhalter 2">
            <a:extLst>
              <a:ext uri="{FF2B5EF4-FFF2-40B4-BE49-F238E27FC236}">
                <a16:creationId xmlns="" xmlns:a16="http://schemas.microsoft.com/office/drawing/2014/main" id="{46576439-1C6C-4C2D-BBF3-1737B4A8D91A}"/>
              </a:ext>
            </a:extLst>
          </p:cNvPr>
          <p:cNvSpPr>
            <a:spLocks noGrp="1"/>
          </p:cNvSpPr>
          <p:nvPr>
            <p:ph type="body" idx="1"/>
          </p:nvPr>
        </p:nvSpPr>
        <p:spPr>
          <a:xfrm>
            <a:off x="482797" y="528945"/>
            <a:ext cx="4185623" cy="576262"/>
          </a:xfrm>
        </p:spPr>
        <p:txBody>
          <a:bodyPr/>
          <a:lstStyle/>
          <a:p>
            <a:r>
              <a:rPr lang="de-CH" b="1" dirty="0">
                <a:solidFill>
                  <a:schemeClr val="accent2"/>
                </a:solidFill>
                <a:latin typeface="Calibri Light" panose="020F0302020204030204" pitchFamily="34" charset="0"/>
                <a:cs typeface="Calibri Light" panose="020F0302020204030204" pitchFamily="34" charset="0"/>
              </a:rPr>
              <a:t>Verhältnis Kopf und Fang 2:1</a:t>
            </a:r>
          </a:p>
        </p:txBody>
      </p:sp>
      <p:pic>
        <p:nvPicPr>
          <p:cNvPr id="7" name="Inhaltsplatzhalter 12">
            <a:extLst>
              <a:ext uri="{FF2B5EF4-FFF2-40B4-BE49-F238E27FC236}">
                <a16:creationId xmlns="" xmlns:a16="http://schemas.microsoft.com/office/drawing/2014/main" id="{4F5FCD39-FFC6-4F27-A254-2E6E032CC691}"/>
              </a:ext>
            </a:extLst>
          </p:cNvPr>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23407" y="1600813"/>
            <a:ext cx="4184650" cy="2942029"/>
          </a:xfrm>
        </p:spPr>
      </p:pic>
      <p:sp>
        <p:nvSpPr>
          <p:cNvPr id="5" name="Textplatzhalter 4">
            <a:extLst>
              <a:ext uri="{FF2B5EF4-FFF2-40B4-BE49-F238E27FC236}">
                <a16:creationId xmlns="" xmlns:a16="http://schemas.microsoft.com/office/drawing/2014/main" id="{EF974B19-141C-4067-A621-066690AC8C1D}"/>
              </a:ext>
            </a:extLst>
          </p:cNvPr>
          <p:cNvSpPr>
            <a:spLocks noGrp="1"/>
          </p:cNvSpPr>
          <p:nvPr>
            <p:ph type="body" sz="quarter" idx="3"/>
          </p:nvPr>
        </p:nvSpPr>
        <p:spPr>
          <a:xfrm>
            <a:off x="5507282" y="1673225"/>
            <a:ext cx="4185618" cy="576262"/>
          </a:xfrm>
        </p:spPr>
        <p:txBody>
          <a:bodyPr/>
          <a:lstStyle/>
          <a:p>
            <a:r>
              <a:rPr lang="de-CH"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b="1" dirty="0">
                <a:solidFill>
                  <a:schemeClr val="accent2"/>
                </a:solidFill>
                <a:latin typeface="Calibri Light" panose="020F0302020204030204" pitchFamily="34" charset="0"/>
                <a:cs typeface="Calibri Light" panose="020F0302020204030204" pitchFamily="34" charset="0"/>
              </a:rPr>
              <a:t>Korrekter Stopp und Scheitel</a:t>
            </a:r>
          </a:p>
        </p:txBody>
      </p:sp>
      <p:pic>
        <p:nvPicPr>
          <p:cNvPr id="8" name="Inhaltsplatzhalter 14">
            <a:extLst>
              <a:ext uri="{FF2B5EF4-FFF2-40B4-BE49-F238E27FC236}">
                <a16:creationId xmlns="" xmlns:a16="http://schemas.microsoft.com/office/drawing/2014/main" id="{A37F91C5-29C2-4F0C-A3F3-4D95ED320197}"/>
              </a:ext>
            </a:extLst>
          </p:cNvPr>
          <p:cNvPicPr>
            <a:picLocks noGrp="1" noChangeAspect="1"/>
          </p:cNvPicPr>
          <p:nvPr>
            <p:ph sz="quarter" idx="4"/>
          </p:nvPr>
        </p:nvPicPr>
        <p:blipFill>
          <a:blip r:embed="rId3" cstate="print">
            <a:extLst>
              <a:ext uri="{28A0092B-C50C-407E-A947-70E740481C1C}">
                <a14:useLocalDpi xmlns="" xmlns:a14="http://schemas.microsoft.com/office/drawing/2010/main" val="0"/>
              </a:ext>
            </a:extLst>
          </a:blip>
          <a:stretch>
            <a:fillRect/>
          </a:stretch>
        </p:blipFill>
        <p:spPr>
          <a:xfrm>
            <a:off x="5666257" y="2727644"/>
            <a:ext cx="3676938" cy="3630395"/>
          </a:xfrm>
        </p:spPr>
      </p:pic>
      <p:sp>
        <p:nvSpPr>
          <p:cNvPr id="2" name="Foliennummernplatzhalter 1">
            <a:extLst>
              <a:ext uri="{FF2B5EF4-FFF2-40B4-BE49-F238E27FC236}">
                <a16:creationId xmlns="" xmlns:a16="http://schemas.microsoft.com/office/drawing/2014/main" id="{F923184F-8E90-49BD-BCB3-980B0E2AC15F}"/>
              </a:ext>
            </a:extLst>
          </p:cNvPr>
          <p:cNvSpPr>
            <a:spLocks noGrp="1"/>
          </p:cNvSpPr>
          <p:nvPr>
            <p:ph type="sldNum" sz="quarter" idx="12"/>
          </p:nvPr>
        </p:nvSpPr>
        <p:spPr/>
        <p:txBody>
          <a:bodyPr/>
          <a:lstStyle/>
          <a:p>
            <a:fld id="{00C799CA-03EC-4DE2-ABF5-33977A220F13}" type="slidenum">
              <a:rPr lang="de-CH" smtClean="0"/>
              <a:pPr/>
              <a:t>14</a:t>
            </a:fld>
            <a:endParaRPr lang="de-CH"/>
          </a:p>
        </p:txBody>
      </p:sp>
    </p:spTree>
    <p:extLst>
      <p:ext uri="{BB962C8B-B14F-4D97-AF65-F5344CB8AC3E}">
        <p14:creationId xmlns="" xmlns:p14="http://schemas.microsoft.com/office/powerpoint/2010/main" val="269318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F0FFE2D-BA92-4A5F-B0E3-385D709EA1B2}"/>
              </a:ext>
            </a:extLst>
          </p:cNvPr>
          <p:cNvSpPr>
            <a:spLocks noGrp="1"/>
          </p:cNvSpPr>
          <p:nvPr>
            <p:ph type="title"/>
          </p:nvPr>
        </p:nvSpPr>
        <p:spPr>
          <a:xfrm>
            <a:off x="4815804" y="573232"/>
            <a:ext cx="3934270" cy="760617"/>
          </a:xfrm>
        </p:spPr>
        <p:txBody>
          <a:bodyPr vert="horz" lIns="91440" tIns="45720" rIns="91440" bIns="45720" rtlCol="0">
            <a:normAutofit/>
          </a:bodyPr>
          <a:lstStyle/>
          <a:p>
            <a:r>
              <a:rPr lang="en-US" sz="3200" dirty="0">
                <a:solidFill>
                  <a:srgbClr val="FF0000"/>
                </a:solidFill>
                <a:sym typeface="Wingdings" panose="05000000000000000000" pitchFamily="2" charset="2"/>
              </a:rPr>
              <a:t></a:t>
            </a:r>
            <a:r>
              <a:rPr lang="en-US" sz="2400" b="1" dirty="0">
                <a:solidFill>
                  <a:schemeClr val="accent2"/>
                </a:solidFill>
                <a:latin typeface="Calibri Light" panose="020F0302020204030204" pitchFamily="34" charset="0"/>
                <a:cs typeface="Calibri Light" panose="020F0302020204030204" pitchFamily="34" charset="0"/>
              </a:rPr>
              <a:t>Nicht </a:t>
            </a:r>
            <a:r>
              <a:rPr lang="en-US" sz="2400" b="1" dirty="0" err="1">
                <a:solidFill>
                  <a:schemeClr val="accent2"/>
                </a:solidFill>
                <a:latin typeface="Calibri Light" panose="020F0302020204030204" pitchFamily="34" charset="0"/>
                <a:cs typeface="Calibri Light" panose="020F0302020204030204" pitchFamily="34" charset="0"/>
              </a:rPr>
              <a:t>korrekt</a:t>
            </a:r>
            <a:endParaRPr lang="en-US" sz="2400" b="1" dirty="0">
              <a:solidFill>
                <a:schemeClr val="accent2"/>
              </a:solidFill>
              <a:latin typeface="Calibri Light" panose="020F0302020204030204" pitchFamily="34" charset="0"/>
              <a:cs typeface="Calibri Light" panose="020F0302020204030204" pitchFamily="34" charset="0"/>
            </a:endParaRPr>
          </a:p>
        </p:txBody>
      </p:sp>
      <p:sp>
        <p:nvSpPr>
          <p:cNvPr id="3" name="Inhaltsplatzhalter 2">
            <a:extLst>
              <a:ext uri="{FF2B5EF4-FFF2-40B4-BE49-F238E27FC236}">
                <a16:creationId xmlns="" xmlns:a16="http://schemas.microsoft.com/office/drawing/2014/main" id="{98C8A6ED-9884-43E5-A97C-2EA691F9E6FF}"/>
              </a:ext>
            </a:extLst>
          </p:cNvPr>
          <p:cNvSpPr>
            <a:spLocks noGrp="1"/>
          </p:cNvSpPr>
          <p:nvPr>
            <p:ph idx="1"/>
          </p:nvPr>
        </p:nvSpPr>
        <p:spPr>
          <a:xfrm>
            <a:off x="5022964" y="1333849"/>
            <a:ext cx="5176008" cy="2180636"/>
          </a:xfrm>
        </p:spPr>
        <p:txBody>
          <a:bodyPr vert="horz" lIns="91440" tIns="45720" rIns="91440" bIns="45720" rtlCol="0" anchor="ctr">
            <a:normAutofit/>
          </a:bodyPr>
          <a:lstStyle/>
          <a:p>
            <a:pPr marL="0" indent="0">
              <a:buNone/>
            </a:pPr>
            <a:r>
              <a:rPr lang="en-US" sz="2400" b="1" dirty="0">
                <a:solidFill>
                  <a:schemeClr val="accent2"/>
                </a:solidFill>
                <a:latin typeface="Calibri Light" panose="020F0302020204030204" pitchFamily="34" charset="0"/>
                <a:cs typeface="Calibri Light" panose="020F0302020204030204" pitchFamily="34" charset="0"/>
              </a:rPr>
              <a:t>Fang </a:t>
            </a:r>
            <a:r>
              <a:rPr lang="en-US" sz="2400" b="1" dirty="0" err="1">
                <a:solidFill>
                  <a:schemeClr val="accent2"/>
                </a:solidFill>
                <a:latin typeface="Calibri Light" panose="020F0302020204030204" pitchFamily="34" charset="0"/>
                <a:cs typeface="Calibri Light" panose="020F0302020204030204" pitchFamily="34" charset="0"/>
              </a:rPr>
              <a:t>ist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im</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Verhältnis</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zum</a:t>
            </a:r>
            <a:r>
              <a:rPr lang="en-US" sz="2400" b="1" dirty="0">
                <a:solidFill>
                  <a:schemeClr val="accent2"/>
                </a:solidFill>
                <a:latin typeface="Calibri Light" panose="020F0302020204030204" pitchFamily="34" charset="0"/>
                <a:cs typeface="Calibri Light" panose="020F0302020204030204" pitchFamily="34" charset="0"/>
              </a:rPr>
              <a:t> Kopf </a:t>
            </a:r>
            <a:r>
              <a:rPr lang="en-US" sz="2400" b="1" dirty="0" err="1">
                <a:solidFill>
                  <a:schemeClr val="accent2"/>
                </a:solidFill>
                <a:latin typeface="Calibri Light" panose="020F0302020204030204" pitchFamily="34" charset="0"/>
                <a:cs typeface="Calibri Light" panose="020F0302020204030204" pitchFamily="34" charset="0"/>
              </a:rPr>
              <a:t>zu</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kurz</a:t>
            </a:r>
            <a:endParaRPr lang="en-US" sz="2400" b="1"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b="1" dirty="0" err="1">
                <a:solidFill>
                  <a:schemeClr val="accent2"/>
                </a:solidFill>
                <a:latin typeface="Calibri Light" panose="020F0302020204030204" pitchFamily="34" charset="0"/>
                <a:cs typeface="Calibri Light" panose="020F0302020204030204" pitchFamily="34" charset="0"/>
              </a:rPr>
              <a:t>Stopp</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ist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zu</a:t>
            </a:r>
            <a:r>
              <a:rPr lang="en-US" sz="2400" b="1" dirty="0">
                <a:solidFill>
                  <a:schemeClr val="accent2"/>
                </a:solidFill>
                <a:latin typeface="Calibri Light" panose="020F0302020204030204" pitchFamily="34" charset="0"/>
                <a:cs typeface="Calibri Light" panose="020F0302020204030204" pitchFamily="34" charset="0"/>
              </a:rPr>
              <a:t> stark </a:t>
            </a:r>
            <a:r>
              <a:rPr lang="en-US" sz="2400" b="1" dirty="0" err="1">
                <a:solidFill>
                  <a:schemeClr val="accent2"/>
                </a:solidFill>
                <a:latin typeface="Calibri Light" panose="020F0302020204030204" pitchFamily="34" charset="0"/>
                <a:cs typeface="Calibri Light" panose="020F0302020204030204" pitchFamily="34" charset="0"/>
              </a:rPr>
              <a:t>ausgeprägt</a:t>
            </a:r>
            <a:endParaRPr lang="en-US" sz="2400" b="1"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b="1" dirty="0" err="1">
                <a:solidFill>
                  <a:schemeClr val="accent2"/>
                </a:solidFill>
                <a:latin typeface="Calibri Light" panose="020F0302020204030204" pitchFamily="34" charset="0"/>
                <a:cs typeface="Calibri Light" panose="020F0302020204030204" pitchFamily="34" charset="0"/>
              </a:rPr>
              <a:t>Hellbraune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Augen</a:t>
            </a:r>
            <a:endParaRPr lang="en-US" sz="2400" b="1"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b="1" dirty="0" err="1">
                <a:solidFill>
                  <a:schemeClr val="accent2"/>
                </a:solidFill>
                <a:latin typeface="Calibri Light" panose="020F0302020204030204" pitchFamily="34" charset="0"/>
                <a:cs typeface="Calibri Light" panose="020F0302020204030204" pitchFamily="34" charset="0"/>
              </a:rPr>
              <a:t>Pigmentflecken</a:t>
            </a:r>
            <a:endParaRPr lang="en-US" sz="2400" b="1" dirty="0">
              <a:solidFill>
                <a:schemeClr val="accent2"/>
              </a:solidFill>
              <a:latin typeface="Calibri Light" panose="020F0302020204030204" pitchFamily="34" charset="0"/>
              <a:cs typeface="Calibri Light" panose="020F0302020204030204" pitchFamily="34" charset="0"/>
            </a:endParaRPr>
          </a:p>
          <a:p>
            <a:pPr>
              <a:buFontTx/>
              <a:buChar char="-"/>
            </a:pPr>
            <a:endParaRPr lang="en-US" sz="2000" dirty="0">
              <a:solidFill>
                <a:schemeClr val="accent2"/>
              </a:solidFill>
            </a:endParaRPr>
          </a:p>
        </p:txBody>
      </p:sp>
      <p:pic>
        <p:nvPicPr>
          <p:cNvPr id="4" name="Grafik 3">
            <a:extLst>
              <a:ext uri="{FF2B5EF4-FFF2-40B4-BE49-F238E27FC236}">
                <a16:creationId xmlns="" xmlns:a16="http://schemas.microsoft.com/office/drawing/2014/main" id="{7D2F2C61-3E1B-4D81-9139-D4BDCA936554}"/>
              </a:ext>
            </a:extLst>
          </p:cNvPr>
          <p:cNvPicPr/>
          <p:nvPr/>
        </p:nvPicPr>
        <p:blipFill rotWithShape="1">
          <a:blip r:embed="rId2" cstate="print">
            <a:alphaModFix/>
            <a:extLst>
              <a:ext uri="{28A0092B-C50C-407E-A947-70E740481C1C}">
                <a14:useLocalDpi xmlns="" xmlns:a14="http://schemas.microsoft.com/office/drawing/2010/main" val="0"/>
              </a:ext>
            </a:extLst>
          </a:blip>
          <a:srcRect l="19697" r="16528" b="-2"/>
          <a:stretch/>
        </p:blipFill>
        <p:spPr>
          <a:xfrm>
            <a:off x="469597" y="242789"/>
            <a:ext cx="3389340" cy="3465146"/>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pic>
        <p:nvPicPr>
          <p:cNvPr id="6" name="Grafik 5">
            <a:extLst>
              <a:ext uri="{FF2B5EF4-FFF2-40B4-BE49-F238E27FC236}">
                <a16:creationId xmlns="" xmlns:a16="http://schemas.microsoft.com/office/drawing/2014/main" id="{BC22742B-9E3F-4E24-A144-C04B6305F5A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22964" y="3699547"/>
            <a:ext cx="3799508" cy="2879418"/>
          </a:xfrm>
          <a:prstGeom prst="rect">
            <a:avLst/>
          </a:prstGeom>
        </p:spPr>
      </p:pic>
      <p:sp>
        <p:nvSpPr>
          <p:cNvPr id="7" name="Textfeld 6">
            <a:extLst>
              <a:ext uri="{FF2B5EF4-FFF2-40B4-BE49-F238E27FC236}">
                <a16:creationId xmlns="" xmlns:a16="http://schemas.microsoft.com/office/drawing/2014/main" id="{21FB03D9-C302-4D3E-8F56-1F4304FC7088}"/>
              </a:ext>
            </a:extLst>
          </p:cNvPr>
          <p:cNvSpPr txBox="1"/>
          <p:nvPr/>
        </p:nvSpPr>
        <p:spPr>
          <a:xfrm>
            <a:off x="629174" y="5285064"/>
            <a:ext cx="4110606" cy="830997"/>
          </a:xfrm>
          <a:prstGeom prst="rect">
            <a:avLst/>
          </a:prstGeom>
          <a:noFill/>
        </p:spPr>
        <p:txBody>
          <a:bodyPr wrap="square" rtlCol="0">
            <a:spAutoFit/>
          </a:bodyPr>
          <a:lstStyle/>
          <a:p>
            <a:r>
              <a:rPr lang="de-CH" sz="2400" dirty="0">
                <a:solidFill>
                  <a:srgbClr val="FF0000"/>
                </a:solidFill>
                <a:sym typeface="Wingdings" panose="05000000000000000000" pitchFamily="2" charset="2"/>
              </a:rPr>
              <a:t></a:t>
            </a:r>
            <a:r>
              <a:rPr lang="de-CH" dirty="0">
                <a:sym typeface="Wingdings" panose="05000000000000000000" pitchFamily="2" charset="2"/>
              </a:rPr>
              <a:t> </a:t>
            </a:r>
            <a:r>
              <a:rPr lang="de-CH" sz="2400" b="1" dirty="0">
                <a:solidFill>
                  <a:schemeClr val="accent2"/>
                </a:solidFill>
                <a:latin typeface="Calibri Light" panose="020F0302020204030204" pitchFamily="34" charset="0"/>
                <a:cs typeface="Calibri Light" panose="020F0302020204030204" pitchFamily="34" charset="0"/>
              </a:rPr>
              <a:t>Nicht korrekt</a:t>
            </a:r>
          </a:p>
          <a:p>
            <a:r>
              <a:rPr lang="de-CH" sz="2400" b="1" dirty="0">
                <a:solidFill>
                  <a:schemeClr val="accent2"/>
                </a:solidFill>
                <a:latin typeface="Calibri Light" panose="020F0302020204030204" pitchFamily="34" charset="0"/>
                <a:cs typeface="Calibri Light" panose="020F0302020204030204" pitchFamily="34" charset="0"/>
              </a:rPr>
              <a:t>    Flacher Scheitel, wenig Stopp</a:t>
            </a:r>
          </a:p>
        </p:txBody>
      </p:sp>
      <p:sp>
        <p:nvSpPr>
          <p:cNvPr id="5" name="Foliennummernplatzhalter 4">
            <a:extLst>
              <a:ext uri="{FF2B5EF4-FFF2-40B4-BE49-F238E27FC236}">
                <a16:creationId xmlns="" xmlns:a16="http://schemas.microsoft.com/office/drawing/2014/main" id="{80281338-99A2-444A-B11B-689B264347C6}"/>
              </a:ext>
            </a:extLst>
          </p:cNvPr>
          <p:cNvSpPr>
            <a:spLocks noGrp="1"/>
          </p:cNvSpPr>
          <p:nvPr>
            <p:ph type="sldNum" sz="quarter" idx="12"/>
          </p:nvPr>
        </p:nvSpPr>
        <p:spPr/>
        <p:txBody>
          <a:bodyPr/>
          <a:lstStyle/>
          <a:p>
            <a:fld id="{00C799CA-03EC-4DE2-ABF5-33977A220F13}" type="slidenum">
              <a:rPr lang="de-CH" smtClean="0"/>
              <a:pPr/>
              <a:t>15</a:t>
            </a:fld>
            <a:endParaRPr lang="de-CH"/>
          </a:p>
        </p:txBody>
      </p:sp>
    </p:spTree>
    <p:extLst>
      <p:ext uri="{BB962C8B-B14F-4D97-AF65-F5344CB8AC3E}">
        <p14:creationId xmlns="" xmlns:p14="http://schemas.microsoft.com/office/powerpoint/2010/main" val="285570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4EE776C-2E6B-4B49-A24D-188E3BDA3083}"/>
              </a:ext>
            </a:extLst>
          </p:cNvPr>
          <p:cNvSpPr>
            <a:spLocks noGrp="1"/>
          </p:cNvSpPr>
          <p:nvPr>
            <p:ph type="title"/>
          </p:nvPr>
        </p:nvSpPr>
        <p:spPr>
          <a:xfrm>
            <a:off x="330527" y="249570"/>
            <a:ext cx="5033176" cy="2824165"/>
          </a:xfrm>
        </p:spPr>
        <p:txBody>
          <a:bodyPr vert="horz" lIns="91440" tIns="45720" rIns="91440" bIns="45720" rtlCol="0" anchor="t">
            <a:normAutofit/>
          </a:bodyPr>
          <a:lstStyle/>
          <a:p>
            <a:r>
              <a:rPr lang="en-US" sz="3100" b="1" dirty="0">
                <a:solidFill>
                  <a:schemeClr val="accent2"/>
                </a:solidFill>
                <a:latin typeface="Calibri Light" panose="020F0302020204030204" pitchFamily="34" charset="0"/>
                <a:cs typeface="Calibri Light" panose="020F0302020204030204" pitchFamily="34" charset="0"/>
              </a:rPr>
              <a:t>GESICHTSSCHÄDEL</a:t>
            </a:r>
            <a:br>
              <a:rPr lang="en-US" sz="3100" b="1" dirty="0">
                <a:solidFill>
                  <a:schemeClr val="accent2"/>
                </a:solidFill>
                <a:latin typeface="Calibri Light" panose="020F0302020204030204" pitchFamily="34" charset="0"/>
                <a:cs typeface="Calibri Light" panose="020F0302020204030204" pitchFamily="34" charset="0"/>
              </a:rPr>
            </a:br>
            <a:r>
              <a:rPr lang="en-US" sz="2700" b="1" dirty="0" err="1">
                <a:solidFill>
                  <a:schemeClr val="accent2"/>
                </a:solidFill>
                <a:latin typeface="Calibri Light" panose="020F0302020204030204" pitchFamily="34" charset="0"/>
                <a:cs typeface="Calibri Light" panose="020F0302020204030204" pitchFamily="34" charset="0"/>
              </a:rPr>
              <a:t>Nasenschwamm</a:t>
            </a:r>
            <a:r>
              <a:rPr lang="en-US" sz="2700" b="1" dirty="0">
                <a:solidFill>
                  <a:schemeClr val="accent2"/>
                </a:solidFill>
                <a:latin typeface="Calibri Light" panose="020F0302020204030204" pitchFamily="34" charset="0"/>
                <a:cs typeface="Calibri Light" panose="020F0302020204030204" pitchFamily="34" charset="0"/>
              </a:rPr>
              <a:t>: schwarz</a:t>
            </a:r>
            <a:br>
              <a:rPr lang="en-US" sz="2700" b="1" dirty="0">
                <a:solidFill>
                  <a:schemeClr val="accent2"/>
                </a:solidFill>
                <a:latin typeface="Calibri Light" panose="020F0302020204030204" pitchFamily="34" charset="0"/>
                <a:cs typeface="Calibri Light" panose="020F0302020204030204" pitchFamily="34" charset="0"/>
              </a:rPr>
            </a:br>
            <a:r>
              <a:rPr lang="en-US" sz="2700" b="1" dirty="0">
                <a:solidFill>
                  <a:schemeClr val="accent2"/>
                </a:solidFill>
                <a:latin typeface="Calibri Light" panose="020F0302020204030204" pitchFamily="34" charset="0"/>
                <a:cs typeface="Calibri Light" panose="020F0302020204030204" pitchFamily="34" charset="0"/>
              </a:rPr>
              <a:t>Fang: </a:t>
            </a:r>
            <a:r>
              <a:rPr lang="en-US" sz="2700" b="1" dirty="0" err="1">
                <a:solidFill>
                  <a:schemeClr val="accent2"/>
                </a:solidFill>
                <a:latin typeface="Calibri Light" panose="020F0302020204030204" pitchFamily="34" charset="0"/>
                <a:cs typeface="Calibri Light" panose="020F0302020204030204" pitchFamily="34" charset="0"/>
              </a:rPr>
              <a:t>kräftig</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mittellang</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Nasenrücken</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gerade</a:t>
            </a:r>
            <a:r>
              <a:rPr lang="en-US" sz="2700" b="1" dirty="0">
                <a:solidFill>
                  <a:schemeClr val="accent2"/>
                </a:solidFill>
                <a:latin typeface="Calibri Light" panose="020F0302020204030204" pitchFamily="34" charset="0"/>
                <a:cs typeface="Calibri Light" panose="020F0302020204030204" pitchFamily="34" charset="0"/>
              </a:rPr>
              <a:t/>
            </a:r>
            <a:br>
              <a:rPr lang="en-US" sz="2700" b="1" dirty="0">
                <a:solidFill>
                  <a:schemeClr val="accent2"/>
                </a:solidFill>
                <a:latin typeface="Calibri Light" panose="020F0302020204030204" pitchFamily="34" charset="0"/>
                <a:cs typeface="Calibri Light" panose="020F0302020204030204" pitchFamily="34" charset="0"/>
              </a:rPr>
            </a:br>
            <a:r>
              <a:rPr lang="en-US" sz="2700" b="1" dirty="0" err="1">
                <a:solidFill>
                  <a:schemeClr val="accent2"/>
                </a:solidFill>
                <a:latin typeface="Calibri Light" panose="020F0302020204030204" pitchFamily="34" charset="0"/>
                <a:cs typeface="Calibri Light" panose="020F0302020204030204" pitchFamily="34" charset="0"/>
              </a:rPr>
              <a:t>Lefzen</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anliegend</a:t>
            </a:r>
            <a:r>
              <a:rPr lang="en-US" sz="2700" b="1" dirty="0">
                <a:solidFill>
                  <a:schemeClr val="accent2"/>
                </a:solidFill>
                <a:latin typeface="Calibri Light" panose="020F0302020204030204" pitchFamily="34" charset="0"/>
                <a:cs typeface="Calibri Light" panose="020F0302020204030204" pitchFamily="34" charset="0"/>
              </a:rPr>
              <a:t>, schwarz</a:t>
            </a:r>
            <a:r>
              <a:rPr lang="en-US" sz="2700" dirty="0"/>
              <a:t/>
            </a:r>
            <a:br>
              <a:rPr lang="en-US" sz="2700" dirty="0"/>
            </a:br>
            <a:endParaRPr lang="en-US" sz="2700" dirty="0"/>
          </a:p>
        </p:txBody>
      </p:sp>
      <p:sp>
        <p:nvSpPr>
          <p:cNvPr id="3" name="Inhaltsplatzhalter 2">
            <a:extLst>
              <a:ext uri="{FF2B5EF4-FFF2-40B4-BE49-F238E27FC236}">
                <a16:creationId xmlns="" xmlns:a16="http://schemas.microsoft.com/office/drawing/2014/main" id="{E4FFFAA5-3DCB-494E-8950-C1B53E80B20E}"/>
              </a:ext>
            </a:extLst>
          </p:cNvPr>
          <p:cNvSpPr>
            <a:spLocks noGrp="1"/>
          </p:cNvSpPr>
          <p:nvPr>
            <p:ph idx="1"/>
          </p:nvPr>
        </p:nvSpPr>
        <p:spPr>
          <a:xfrm>
            <a:off x="1244926" y="3913735"/>
            <a:ext cx="1694470" cy="779026"/>
          </a:xfrm>
        </p:spPr>
        <p:txBody>
          <a:bodyPr vert="horz" lIns="91440" tIns="45720" rIns="91440" bIns="45720" rtlCol="0">
            <a:normAutofit fontScale="77500" lnSpcReduction="20000"/>
          </a:bodyPr>
          <a:lstStyle/>
          <a:p>
            <a:pPr marL="0" indent="0">
              <a:buNone/>
            </a:pPr>
            <a:r>
              <a:rPr lang="en-US"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100" b="1" dirty="0" err="1">
                <a:solidFill>
                  <a:schemeClr val="accent2"/>
                </a:solidFill>
                <a:latin typeface="Calibri Light" panose="020F0302020204030204" pitchFamily="34" charset="0"/>
                <a:cs typeface="Calibri Light" panose="020F0302020204030204" pitchFamily="34" charset="0"/>
              </a:rPr>
              <a:t>Korrekt</a:t>
            </a:r>
            <a:endParaRPr lang="en-US" sz="3100" dirty="0">
              <a:solidFill>
                <a:schemeClr val="accent2"/>
              </a:solidFill>
              <a:latin typeface="Calibri Light" panose="020F0302020204030204" pitchFamily="34" charset="0"/>
              <a:cs typeface="Calibri Light" panose="020F0302020204030204" pitchFamily="34" charset="0"/>
            </a:endParaRPr>
          </a:p>
          <a:p>
            <a:pPr marL="0" indent="0">
              <a:buNone/>
            </a:pPr>
            <a:r>
              <a:rPr lang="en-US" sz="2400" dirty="0">
                <a:solidFill>
                  <a:schemeClr val="accent2"/>
                </a:solidFill>
                <a:latin typeface="Calibri Light" panose="020F0302020204030204" pitchFamily="34" charset="0"/>
                <a:cs typeface="Calibri Light" panose="020F0302020204030204" pitchFamily="34" charset="0"/>
              </a:rPr>
              <a:t>    </a:t>
            </a:r>
          </a:p>
        </p:txBody>
      </p:sp>
      <p:pic>
        <p:nvPicPr>
          <p:cNvPr id="4" name="Grafik 3">
            <a:extLst>
              <a:ext uri="{FF2B5EF4-FFF2-40B4-BE49-F238E27FC236}">
                <a16:creationId xmlns="" xmlns:a16="http://schemas.microsoft.com/office/drawing/2014/main" id="{3ED75DE4-AC5D-4B02-B8D7-06710E3C0FBF}"/>
              </a:ext>
            </a:extLst>
          </p:cNvPr>
          <p:cNvPicPr/>
          <p:nvPr/>
        </p:nvPicPr>
        <p:blipFill>
          <a:blip r:embed="rId2" cstate="print">
            <a:extLst>
              <a:ext uri="{28A0092B-C50C-407E-A947-70E740481C1C}">
                <a14:useLocalDpi xmlns="" xmlns:a14="http://schemas.microsoft.com/office/drawing/2010/main" val="0"/>
              </a:ext>
            </a:extLst>
          </a:blip>
          <a:srcRect/>
          <a:stretch/>
        </p:blipFill>
        <p:spPr>
          <a:xfrm>
            <a:off x="3895736" y="2764807"/>
            <a:ext cx="5486404" cy="3211106"/>
          </a:xfrm>
          <a:prstGeom prst="rect">
            <a:avLst/>
          </a:prstGeom>
        </p:spPr>
      </p:pic>
      <p:sp>
        <p:nvSpPr>
          <p:cNvPr id="5" name="Foliennummernplatzhalter 4">
            <a:extLst>
              <a:ext uri="{FF2B5EF4-FFF2-40B4-BE49-F238E27FC236}">
                <a16:creationId xmlns="" xmlns:a16="http://schemas.microsoft.com/office/drawing/2014/main" id="{9516CB47-BA86-4160-83C1-28A0A9A69F29}"/>
              </a:ext>
            </a:extLst>
          </p:cNvPr>
          <p:cNvSpPr>
            <a:spLocks noGrp="1"/>
          </p:cNvSpPr>
          <p:nvPr>
            <p:ph type="sldNum" sz="quarter" idx="12"/>
          </p:nvPr>
        </p:nvSpPr>
        <p:spPr/>
        <p:txBody>
          <a:bodyPr/>
          <a:lstStyle/>
          <a:p>
            <a:fld id="{00C799CA-03EC-4DE2-ABF5-33977A220F13}" type="slidenum">
              <a:rPr lang="de-CH" smtClean="0"/>
              <a:pPr/>
              <a:t>16</a:t>
            </a:fld>
            <a:endParaRPr lang="de-CH"/>
          </a:p>
        </p:txBody>
      </p:sp>
    </p:spTree>
    <p:extLst>
      <p:ext uri="{BB962C8B-B14F-4D97-AF65-F5344CB8AC3E}">
        <p14:creationId xmlns="" xmlns:p14="http://schemas.microsoft.com/office/powerpoint/2010/main" val="266324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6AD120A-CF7D-4D74-982B-70BADB699480}"/>
              </a:ext>
            </a:extLst>
          </p:cNvPr>
          <p:cNvSpPr>
            <a:spLocks noGrp="1"/>
          </p:cNvSpPr>
          <p:nvPr>
            <p:ph type="title"/>
          </p:nvPr>
        </p:nvSpPr>
        <p:spPr>
          <a:xfrm>
            <a:off x="5541425" y="1303127"/>
            <a:ext cx="3732577" cy="794121"/>
          </a:xfrm>
        </p:spPr>
        <p:txBody>
          <a:bodyPr vert="horz" lIns="91440" tIns="45720" rIns="91440" bIns="45720" rtlCol="0" anchor="t">
            <a:normAutofit/>
          </a:bodyPr>
          <a:lstStyle/>
          <a:p>
            <a:r>
              <a:rPr lang="en-US" sz="4400" dirty="0">
                <a:solidFill>
                  <a:srgbClr val="FF0000"/>
                </a:solidFill>
                <a:sym typeface="Wingdings" panose="05000000000000000000" pitchFamily="2" charset="2"/>
              </a:rPr>
              <a:t> </a:t>
            </a:r>
            <a:r>
              <a:rPr lang="en-US" sz="3200" dirty="0">
                <a:solidFill>
                  <a:schemeClr val="accent2"/>
                </a:solidFill>
              </a:rPr>
              <a:t>Nicht </a:t>
            </a:r>
            <a:r>
              <a:rPr lang="en-US" sz="3200" dirty="0" err="1">
                <a:solidFill>
                  <a:schemeClr val="accent2"/>
                </a:solidFill>
              </a:rPr>
              <a:t>korrekt</a:t>
            </a:r>
            <a:r>
              <a:rPr lang="en-US" sz="3200" dirty="0">
                <a:solidFill>
                  <a:schemeClr val="accent2"/>
                </a:solidFill>
              </a:rPr>
              <a:t> </a:t>
            </a:r>
          </a:p>
        </p:txBody>
      </p:sp>
      <p:sp>
        <p:nvSpPr>
          <p:cNvPr id="3" name="Inhaltsplatzhalter 2">
            <a:extLst>
              <a:ext uri="{FF2B5EF4-FFF2-40B4-BE49-F238E27FC236}">
                <a16:creationId xmlns="" xmlns:a16="http://schemas.microsoft.com/office/drawing/2014/main" id="{EEACB563-9EFD-449F-9CEE-1690A97FE246}"/>
              </a:ext>
            </a:extLst>
          </p:cNvPr>
          <p:cNvSpPr>
            <a:spLocks noGrp="1"/>
          </p:cNvSpPr>
          <p:nvPr>
            <p:ph idx="1"/>
          </p:nvPr>
        </p:nvSpPr>
        <p:spPr>
          <a:xfrm>
            <a:off x="6096000" y="2013359"/>
            <a:ext cx="3892492" cy="794122"/>
          </a:xfrm>
        </p:spPr>
        <p:txBody>
          <a:bodyPr vert="horz" lIns="91440" tIns="45720" rIns="91440" bIns="45720" rtlCol="0" anchor="b">
            <a:noAutofit/>
          </a:bodyPr>
          <a:lstStyle/>
          <a:p>
            <a:pPr marL="0" indent="0">
              <a:buNone/>
            </a:pPr>
            <a:r>
              <a:rPr lang="en-US" sz="2800" b="1" dirty="0" err="1">
                <a:solidFill>
                  <a:schemeClr val="accent2"/>
                </a:solidFill>
                <a:latin typeface="Calibri Light" panose="020F0302020204030204" pitchFamily="34" charset="0"/>
                <a:cs typeface="Calibri Light" panose="020F0302020204030204" pitchFamily="34" charset="0"/>
              </a:rPr>
              <a:t>Offene</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Lefzen</a:t>
            </a:r>
            <a:endParaRPr lang="en-US" sz="2800" b="1"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9A6BB0FA-0086-4790-9628-02EB3286863B}"/>
              </a:ext>
            </a:extLst>
          </p:cNvPr>
          <p:cNvPicPr/>
          <p:nvPr/>
        </p:nvPicPr>
        <p:blipFill rotWithShape="1">
          <a:blip r:embed="rId2" cstate="print">
            <a:alphaModFix/>
            <a:extLst>
              <a:ext uri="{28A0092B-C50C-407E-A947-70E740481C1C}">
                <a14:useLocalDpi xmlns="" xmlns:a14="http://schemas.microsoft.com/office/drawing/2010/main" val="0"/>
              </a:ext>
            </a:extLst>
          </a:blip>
          <a:srcRect l="34337" r="10265" b="2"/>
          <a:stretch/>
        </p:blipFill>
        <p:spPr>
          <a:xfrm>
            <a:off x="536898" y="535145"/>
            <a:ext cx="4805692" cy="502675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Foliennummernplatzhalter 4">
            <a:extLst>
              <a:ext uri="{FF2B5EF4-FFF2-40B4-BE49-F238E27FC236}">
                <a16:creationId xmlns="" xmlns:a16="http://schemas.microsoft.com/office/drawing/2014/main" id="{422C642F-FDE0-4CA9-82F8-B28D32B05B7E}"/>
              </a:ext>
            </a:extLst>
          </p:cNvPr>
          <p:cNvSpPr>
            <a:spLocks noGrp="1"/>
          </p:cNvSpPr>
          <p:nvPr>
            <p:ph type="sldNum" sz="quarter" idx="12"/>
          </p:nvPr>
        </p:nvSpPr>
        <p:spPr/>
        <p:txBody>
          <a:bodyPr/>
          <a:lstStyle/>
          <a:p>
            <a:fld id="{00C799CA-03EC-4DE2-ABF5-33977A220F13}" type="slidenum">
              <a:rPr lang="de-CH" smtClean="0"/>
              <a:pPr/>
              <a:t>17</a:t>
            </a:fld>
            <a:endParaRPr lang="de-CH"/>
          </a:p>
        </p:txBody>
      </p:sp>
      <p:sp>
        <p:nvSpPr>
          <p:cNvPr id="6" name="Textfeld 5">
            <a:extLst>
              <a:ext uri="{FF2B5EF4-FFF2-40B4-BE49-F238E27FC236}">
                <a16:creationId xmlns="" xmlns:a16="http://schemas.microsoft.com/office/drawing/2014/main" id="{534CED37-E5EC-4D37-B16A-8AAB2F7C223C}"/>
              </a:ext>
            </a:extLst>
          </p:cNvPr>
          <p:cNvSpPr txBox="1"/>
          <p:nvPr/>
        </p:nvSpPr>
        <p:spPr>
          <a:xfrm>
            <a:off x="5667259" y="3305262"/>
            <a:ext cx="3892492" cy="1015663"/>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sz="3200" b="1" dirty="0">
                <a:solidFill>
                  <a:schemeClr val="accent2"/>
                </a:solidFill>
                <a:latin typeface="Calibri Light" panose="020F0302020204030204" pitchFamily="34" charset="0"/>
                <a:cs typeface="Calibri Light" panose="020F0302020204030204" pitchFamily="34" charset="0"/>
              </a:rPr>
              <a:t>Korrekt</a:t>
            </a:r>
            <a:r>
              <a:rPr lang="de-CH" sz="3200" dirty="0">
                <a:solidFill>
                  <a:schemeClr val="accent2"/>
                </a:solidFill>
                <a:latin typeface="Calibri Light" panose="020F0302020204030204" pitchFamily="34" charset="0"/>
                <a:cs typeface="Calibri Light" panose="020F0302020204030204" pitchFamily="34" charset="0"/>
              </a:rPr>
              <a:t> </a:t>
            </a:r>
            <a:endParaRPr lang="de-CH" dirty="0">
              <a:solidFill>
                <a:schemeClr val="accent2"/>
              </a:solidFill>
            </a:endParaRPr>
          </a:p>
          <a:p>
            <a:r>
              <a:rPr lang="de-CH" sz="2800" dirty="0">
                <a:solidFill>
                  <a:schemeClr val="accent2"/>
                </a:solidFill>
                <a:latin typeface="Calibri Light" panose="020F0302020204030204" pitchFamily="34" charset="0"/>
                <a:cs typeface="Calibri Light" panose="020F0302020204030204" pitchFamily="34" charset="0"/>
              </a:rPr>
              <a:t>     Dunkle Pigmentierung</a:t>
            </a:r>
          </a:p>
        </p:txBody>
      </p:sp>
    </p:spTree>
    <p:extLst>
      <p:ext uri="{BB962C8B-B14F-4D97-AF65-F5344CB8AC3E}">
        <p14:creationId xmlns="" xmlns:p14="http://schemas.microsoft.com/office/powerpoint/2010/main" val="280477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CBCEBC8A-99F8-4DBE-935E-4A365ADDCE03}"/>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2096" t="12959"/>
          <a:stretch/>
        </p:blipFill>
        <p:spPr>
          <a:xfrm>
            <a:off x="1057015" y="380460"/>
            <a:ext cx="3129093" cy="2912217"/>
          </a:xfrm>
          <a:prstGeom prst="rect">
            <a:avLst/>
          </a:prstGeom>
        </p:spPr>
      </p:pic>
      <p:sp>
        <p:nvSpPr>
          <p:cNvPr id="6" name="Textfeld 5">
            <a:extLst>
              <a:ext uri="{FF2B5EF4-FFF2-40B4-BE49-F238E27FC236}">
                <a16:creationId xmlns="" xmlns:a16="http://schemas.microsoft.com/office/drawing/2014/main" id="{EB397BF5-7464-40F7-85B6-6017ACE11F73}"/>
              </a:ext>
            </a:extLst>
          </p:cNvPr>
          <p:cNvSpPr txBox="1"/>
          <p:nvPr/>
        </p:nvSpPr>
        <p:spPr>
          <a:xfrm>
            <a:off x="5142452" y="679508"/>
            <a:ext cx="4311942" cy="1569660"/>
          </a:xfrm>
          <a:prstGeom prst="rect">
            <a:avLst/>
          </a:prstGeom>
          <a:noFill/>
        </p:spPr>
        <p:txBody>
          <a:bodyPr wrap="square" rtlCol="0">
            <a:spAutoFit/>
          </a:bodyPr>
          <a:lstStyle/>
          <a:p>
            <a:r>
              <a:rPr lang="de-CH" sz="2400" dirty="0">
                <a:solidFill>
                  <a:srgbClr val="FF0000"/>
                </a:solidFill>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Nicht korrekt</a:t>
            </a:r>
          </a:p>
          <a:p>
            <a:r>
              <a:rPr lang="de-CH" sz="2400" b="1" dirty="0">
                <a:solidFill>
                  <a:schemeClr val="accent2"/>
                </a:solidFill>
                <a:latin typeface="Calibri Light" panose="020F0302020204030204" pitchFamily="34" charset="0"/>
                <a:cs typeface="Calibri Light" panose="020F0302020204030204" pitchFamily="34" charset="0"/>
              </a:rPr>
              <a:t>   Im Gesamten </a:t>
            </a:r>
            <a:r>
              <a:rPr lang="de-CH" sz="2400" b="1" dirty="0" err="1">
                <a:solidFill>
                  <a:schemeClr val="accent2"/>
                </a:solidFill>
                <a:latin typeface="Calibri Light" panose="020F0302020204030204" pitchFamily="34" charset="0"/>
                <a:cs typeface="Calibri Light" panose="020F0302020204030204" pitchFamily="34" charset="0"/>
              </a:rPr>
              <a:t>zuviel</a:t>
            </a:r>
            <a:r>
              <a:rPr lang="de-CH" sz="2400" b="1" dirty="0">
                <a:solidFill>
                  <a:schemeClr val="accent2"/>
                </a:solidFill>
                <a:latin typeface="Calibri Light" panose="020F0302020204030204" pitchFamily="34" charset="0"/>
                <a:cs typeface="Calibri Light" panose="020F0302020204030204" pitchFamily="34" charset="0"/>
              </a:rPr>
              <a:t> lose Haut</a:t>
            </a:r>
          </a:p>
          <a:p>
            <a:r>
              <a:rPr lang="de-CH" sz="2400" b="1" dirty="0">
                <a:solidFill>
                  <a:schemeClr val="accent2"/>
                </a:solidFill>
                <a:latin typeface="Calibri Light" panose="020F0302020204030204" pitchFamily="34" charset="0"/>
                <a:cs typeface="Calibri Light" panose="020F0302020204030204" pitchFamily="34" charset="0"/>
              </a:rPr>
              <a:t>   Offene Lefzen</a:t>
            </a:r>
          </a:p>
          <a:p>
            <a:r>
              <a:rPr lang="de-CH" sz="2400" b="1" dirty="0">
                <a:solidFill>
                  <a:schemeClr val="accent2"/>
                </a:solidFill>
                <a:latin typeface="Calibri Light" panose="020F0302020204030204" pitchFamily="34" charset="0"/>
                <a:cs typeface="Calibri Light" panose="020F0302020204030204" pitchFamily="34" charset="0"/>
              </a:rPr>
              <a:t>   Grosse Ohren</a:t>
            </a:r>
          </a:p>
        </p:txBody>
      </p:sp>
      <p:pic>
        <p:nvPicPr>
          <p:cNvPr id="8" name="Grafik 7">
            <a:extLst>
              <a:ext uri="{FF2B5EF4-FFF2-40B4-BE49-F238E27FC236}">
                <a16:creationId xmlns="" xmlns:a16="http://schemas.microsoft.com/office/drawing/2014/main" id="{CC5422CC-EC0A-4B02-B938-F806B2CF271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3628" r="23589"/>
          <a:stretch/>
        </p:blipFill>
        <p:spPr>
          <a:xfrm>
            <a:off x="1057015" y="3549463"/>
            <a:ext cx="3057880" cy="3103008"/>
          </a:xfrm>
          <a:prstGeom prst="rect">
            <a:avLst/>
          </a:prstGeom>
        </p:spPr>
      </p:pic>
      <p:sp>
        <p:nvSpPr>
          <p:cNvPr id="9" name="Textfeld 8">
            <a:extLst>
              <a:ext uri="{FF2B5EF4-FFF2-40B4-BE49-F238E27FC236}">
                <a16:creationId xmlns="" xmlns:a16="http://schemas.microsoft.com/office/drawing/2014/main" id="{58136E63-AFC8-40D0-8AD7-F3E010E4675F}"/>
              </a:ext>
            </a:extLst>
          </p:cNvPr>
          <p:cNvSpPr txBox="1"/>
          <p:nvPr/>
        </p:nvSpPr>
        <p:spPr>
          <a:xfrm>
            <a:off x="5142452" y="4331996"/>
            <a:ext cx="3590488" cy="1477328"/>
          </a:xfrm>
          <a:prstGeom prst="rect">
            <a:avLst/>
          </a:prstGeom>
          <a:noFill/>
        </p:spPr>
        <p:txBody>
          <a:bodyPr wrap="square" rtlCol="0">
            <a:spAutoFit/>
          </a:bodyPr>
          <a:lstStyle/>
          <a:p>
            <a:r>
              <a:rPr lang="de-CH" sz="2400" dirty="0">
                <a:solidFill>
                  <a:srgbClr val="FF0000"/>
                </a:solidFill>
                <a:sym typeface="Wingdings" panose="05000000000000000000" pitchFamily="2" charset="2"/>
              </a:rPr>
              <a:t> </a:t>
            </a:r>
            <a:r>
              <a:rPr lang="de-CH" sz="2400" b="1" dirty="0">
                <a:solidFill>
                  <a:schemeClr val="accent2"/>
                </a:solidFill>
                <a:latin typeface="Calibri Light" panose="020F0302020204030204" pitchFamily="34" charset="0"/>
                <a:cs typeface="Calibri Light" panose="020F0302020204030204" pitchFamily="34" charset="0"/>
              </a:rPr>
              <a:t>Nicht korrekt</a:t>
            </a:r>
          </a:p>
          <a:p>
            <a:r>
              <a:rPr lang="de-CH" sz="2400" b="1" dirty="0">
                <a:solidFill>
                  <a:schemeClr val="accent2"/>
                </a:solidFill>
                <a:latin typeface="Calibri Light" panose="020F0302020204030204" pitchFamily="34" charset="0"/>
                <a:cs typeface="Calibri Light" panose="020F0302020204030204" pitchFamily="34" charset="0"/>
              </a:rPr>
              <a:t>    Wenig Pigmentierung</a:t>
            </a:r>
          </a:p>
          <a:p>
            <a:r>
              <a:rPr lang="de-CH" sz="2400" b="1" dirty="0">
                <a:solidFill>
                  <a:schemeClr val="accent2"/>
                </a:solidFill>
                <a:latin typeface="Calibri Light" panose="020F0302020204030204" pitchFamily="34" charset="0"/>
                <a:cs typeface="Calibri Light" panose="020F0302020204030204" pitchFamily="34" charset="0"/>
              </a:rPr>
              <a:t>    Tief angesetzte Ohren</a:t>
            </a:r>
          </a:p>
          <a:p>
            <a:endParaRPr lang="de-CH" dirty="0"/>
          </a:p>
        </p:txBody>
      </p:sp>
      <p:sp>
        <p:nvSpPr>
          <p:cNvPr id="2" name="Foliennummernplatzhalter 1">
            <a:extLst>
              <a:ext uri="{FF2B5EF4-FFF2-40B4-BE49-F238E27FC236}">
                <a16:creationId xmlns="" xmlns:a16="http://schemas.microsoft.com/office/drawing/2014/main" id="{F7804395-8A17-48C4-89BF-B045C42A1C94}"/>
              </a:ext>
            </a:extLst>
          </p:cNvPr>
          <p:cNvSpPr>
            <a:spLocks noGrp="1"/>
          </p:cNvSpPr>
          <p:nvPr>
            <p:ph type="sldNum" sz="quarter" idx="12"/>
          </p:nvPr>
        </p:nvSpPr>
        <p:spPr/>
        <p:txBody>
          <a:bodyPr/>
          <a:lstStyle/>
          <a:p>
            <a:fld id="{00C799CA-03EC-4DE2-ABF5-33977A220F13}" type="slidenum">
              <a:rPr lang="de-CH" smtClean="0"/>
              <a:pPr/>
              <a:t>18</a:t>
            </a:fld>
            <a:endParaRPr lang="de-CH"/>
          </a:p>
        </p:txBody>
      </p:sp>
    </p:spTree>
    <p:extLst>
      <p:ext uri="{BB962C8B-B14F-4D97-AF65-F5344CB8AC3E}">
        <p14:creationId xmlns="" xmlns:p14="http://schemas.microsoft.com/office/powerpoint/2010/main" val="175464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2BD41E1-95FB-4647-9E28-9C6E3D3891D6}"/>
              </a:ext>
            </a:extLst>
          </p:cNvPr>
          <p:cNvSpPr>
            <a:spLocks noGrp="1"/>
          </p:cNvSpPr>
          <p:nvPr>
            <p:ph type="ctrTitle"/>
          </p:nvPr>
        </p:nvSpPr>
        <p:spPr>
          <a:xfrm>
            <a:off x="1141327" y="285226"/>
            <a:ext cx="8473396" cy="1946246"/>
          </a:xfrm>
        </p:spPr>
        <p:txBody>
          <a:bodyPr>
            <a:normAutofit fontScale="90000"/>
          </a:bodyPr>
          <a:lstStyle/>
          <a:p>
            <a:pPr algn="l"/>
            <a:r>
              <a:rPr lang="de-CH" sz="3100" b="1" dirty="0">
                <a:latin typeface="Calibri Light" panose="020F0302020204030204" pitchFamily="34" charset="0"/>
                <a:cs typeface="Calibri Light" panose="020F0302020204030204" pitchFamily="34" charset="0"/>
              </a:rPr>
              <a:t>Kiefer/Zähne</a:t>
            </a:r>
            <a:br>
              <a:rPr lang="de-CH" sz="3100" b="1" dirty="0">
                <a:latin typeface="Calibri Light" panose="020F0302020204030204" pitchFamily="34" charset="0"/>
                <a:cs typeface="Calibri Light" panose="020F0302020204030204" pitchFamily="34" charset="0"/>
              </a:rPr>
            </a:br>
            <a:r>
              <a:rPr lang="de-CH" sz="2700" b="1" dirty="0">
                <a:latin typeface="Calibri Light" panose="020F0302020204030204" pitchFamily="34" charset="0"/>
                <a:cs typeface="Calibri Light" panose="020F0302020204030204" pitchFamily="34" charset="0"/>
              </a:rPr>
              <a:t>Vollständiges, kräftiges Scherengebiss (M3 bleiben unberücksichtigt), Zangengebiss toleriert</a:t>
            </a:r>
            <a:r>
              <a:rPr lang="de-CH" sz="2800" dirty="0">
                <a:latin typeface="Calibri Light" panose="020F0302020204030204" pitchFamily="34" charset="0"/>
                <a:cs typeface="Calibri Light" panose="020F0302020204030204" pitchFamily="34" charset="0"/>
              </a:rPr>
              <a:t/>
            </a:r>
            <a:br>
              <a:rPr lang="de-CH" sz="2800" dirty="0">
                <a:latin typeface="Calibri Light" panose="020F0302020204030204" pitchFamily="34" charset="0"/>
                <a:cs typeface="Calibri Light" panose="020F0302020204030204" pitchFamily="34" charset="0"/>
              </a:rPr>
            </a:br>
            <a:r>
              <a:rPr lang="de-CH" sz="2800" dirty="0">
                <a:latin typeface="Calibri Light" panose="020F0302020204030204" pitchFamily="34" charset="0"/>
                <a:cs typeface="Calibri Light" panose="020F0302020204030204" pitchFamily="34" charset="0"/>
              </a:rPr>
              <a:t/>
            </a:r>
            <a:br>
              <a:rPr lang="de-CH" sz="2800" dirty="0">
                <a:latin typeface="Calibri Light" panose="020F0302020204030204" pitchFamily="34" charset="0"/>
                <a:cs typeface="Calibri Light" panose="020F0302020204030204" pitchFamily="34" charset="0"/>
              </a:rPr>
            </a:br>
            <a:endParaRPr lang="de-CH" sz="2400" dirty="0">
              <a:latin typeface="Calibri Light" panose="020F0302020204030204" pitchFamily="34" charset="0"/>
              <a:cs typeface="Calibri Light" panose="020F0302020204030204" pitchFamily="34" charset="0"/>
            </a:endParaRPr>
          </a:p>
        </p:txBody>
      </p:sp>
      <p:sp>
        <p:nvSpPr>
          <p:cNvPr id="3" name="Untertitel 2">
            <a:extLst>
              <a:ext uri="{FF2B5EF4-FFF2-40B4-BE49-F238E27FC236}">
                <a16:creationId xmlns="" xmlns:a16="http://schemas.microsoft.com/office/drawing/2014/main" id="{856FE26C-1D46-4B68-B1A0-09E230C8FC82}"/>
              </a:ext>
            </a:extLst>
          </p:cNvPr>
          <p:cNvSpPr>
            <a:spLocks noGrp="1"/>
          </p:cNvSpPr>
          <p:nvPr>
            <p:ph type="subTitle" idx="1"/>
          </p:nvPr>
        </p:nvSpPr>
        <p:spPr>
          <a:xfrm>
            <a:off x="449249" y="4448623"/>
            <a:ext cx="4860910" cy="357632"/>
          </a:xfrm>
        </p:spPr>
        <p:txBody>
          <a:bodyPr>
            <a:normAutofit lnSpcReduction="10000"/>
          </a:bodyPr>
          <a:lstStyle/>
          <a:p>
            <a:pPr algn="l"/>
            <a:r>
              <a:rPr lang="de-CH" b="1" dirty="0">
                <a:solidFill>
                  <a:schemeClr val="accent2"/>
                </a:solidFill>
                <a:latin typeface="Calibri Light" panose="020F0302020204030204" pitchFamily="34" charset="0"/>
                <a:cs typeface="Calibri Light" panose="020F0302020204030204" pitchFamily="34" charset="0"/>
              </a:rPr>
              <a:t>          Korrekt                                 Nur toleriert !</a:t>
            </a:r>
          </a:p>
        </p:txBody>
      </p:sp>
      <p:pic>
        <p:nvPicPr>
          <p:cNvPr id="5" name="Grafik 4">
            <a:extLst>
              <a:ext uri="{FF2B5EF4-FFF2-40B4-BE49-F238E27FC236}">
                <a16:creationId xmlns="" xmlns:a16="http://schemas.microsoft.com/office/drawing/2014/main" id="{2D9876F9-5E13-4A58-BE14-F775E57CB46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3001" y="1890671"/>
            <a:ext cx="4451756" cy="2262697"/>
          </a:xfrm>
          <a:prstGeom prst="rect">
            <a:avLst/>
          </a:prstGeom>
        </p:spPr>
      </p:pic>
      <p:pic>
        <p:nvPicPr>
          <p:cNvPr id="7" name="Grafik 6">
            <a:extLst>
              <a:ext uri="{FF2B5EF4-FFF2-40B4-BE49-F238E27FC236}">
                <a16:creationId xmlns="" xmlns:a16="http://schemas.microsoft.com/office/drawing/2014/main" id="{7C5AD508-C7E6-4756-ABC1-B764B9311B3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21292" y="1919014"/>
            <a:ext cx="4154207" cy="2234354"/>
          </a:xfrm>
          <a:prstGeom prst="rect">
            <a:avLst/>
          </a:prstGeom>
        </p:spPr>
      </p:pic>
      <p:sp>
        <p:nvSpPr>
          <p:cNvPr id="9" name="Textfeld 8">
            <a:extLst>
              <a:ext uri="{FF2B5EF4-FFF2-40B4-BE49-F238E27FC236}">
                <a16:creationId xmlns="" xmlns:a16="http://schemas.microsoft.com/office/drawing/2014/main" id="{C493FE6E-842F-417B-A1DC-8CAD437F3EDF}"/>
              </a:ext>
            </a:extLst>
          </p:cNvPr>
          <p:cNvSpPr txBox="1"/>
          <p:nvPr/>
        </p:nvSpPr>
        <p:spPr>
          <a:xfrm>
            <a:off x="4955614" y="4283035"/>
            <a:ext cx="5454316" cy="1046440"/>
          </a:xfrm>
          <a:prstGeom prst="rect">
            <a:avLst/>
          </a:prstGeom>
          <a:noFill/>
        </p:spPr>
        <p:txBody>
          <a:bodyPr wrap="square" rtlCol="0">
            <a:spAutoFit/>
          </a:bodyPr>
          <a:lstStyle/>
          <a:p>
            <a:r>
              <a:rPr lang="de-CH" dirty="0"/>
              <a:t>                  </a:t>
            </a:r>
            <a:r>
              <a:rPr lang="de-CH" sz="2200" dirty="0">
                <a:solidFill>
                  <a:srgbClr val="FF0000"/>
                </a:solidFill>
                <a:latin typeface="Calibri Light" panose="020F0302020204030204" pitchFamily="34" charset="0"/>
                <a:cs typeface="Calibri Light" panose="020F0302020204030204" pitchFamily="34" charset="0"/>
              </a:rPr>
              <a:t>Rückbiss, Vorbiss + </a:t>
            </a:r>
            <a:r>
              <a:rPr lang="de-CH" sz="2200" b="1" dirty="0">
                <a:solidFill>
                  <a:srgbClr val="FF0000"/>
                </a:solidFill>
                <a:latin typeface="Calibri Light" panose="020F0302020204030204" pitchFamily="34" charset="0"/>
                <a:cs typeface="Calibri Light" panose="020F0302020204030204" pitchFamily="34" charset="0"/>
              </a:rPr>
              <a:t>Kreuzbiss </a:t>
            </a:r>
          </a:p>
          <a:p>
            <a:r>
              <a:rPr lang="de-CH" sz="2200" dirty="0">
                <a:solidFill>
                  <a:srgbClr val="FF0000"/>
                </a:solidFill>
                <a:latin typeface="Calibri Light" panose="020F0302020204030204" pitchFamily="34" charset="0"/>
                <a:cs typeface="Calibri Light" panose="020F0302020204030204" pitchFamily="34" charset="0"/>
              </a:rPr>
              <a:t>                   sind disqualifizierende Fehler</a:t>
            </a:r>
            <a:r>
              <a:rPr lang="de-CH" dirty="0">
                <a:solidFill>
                  <a:srgbClr val="FF0000"/>
                </a:solidFill>
                <a:latin typeface="Calibri Light" panose="020F0302020204030204" pitchFamily="34" charset="0"/>
                <a:cs typeface="Calibri Light" panose="020F0302020204030204" pitchFamily="34" charset="0"/>
              </a:rPr>
              <a:t> </a:t>
            </a:r>
            <a:r>
              <a:rPr lang="de-CH" dirty="0">
                <a:solidFill>
                  <a:srgbClr val="FF0000"/>
                </a:solidFill>
              </a:rPr>
              <a:t>!</a:t>
            </a:r>
          </a:p>
          <a:p>
            <a:r>
              <a:rPr lang="de-CH" dirty="0">
                <a:solidFill>
                  <a:srgbClr val="FF0000"/>
                </a:solidFill>
              </a:rPr>
              <a:t>                   </a:t>
            </a:r>
          </a:p>
        </p:txBody>
      </p:sp>
      <p:sp>
        <p:nvSpPr>
          <p:cNvPr id="4" name="Textfeld 3">
            <a:extLst>
              <a:ext uri="{FF2B5EF4-FFF2-40B4-BE49-F238E27FC236}">
                <a16:creationId xmlns="" xmlns:a16="http://schemas.microsoft.com/office/drawing/2014/main" id="{807E7A28-7DA4-41C0-B60C-61A2BFAA3F3D}"/>
              </a:ext>
            </a:extLst>
          </p:cNvPr>
          <p:cNvSpPr txBox="1"/>
          <p:nvPr/>
        </p:nvSpPr>
        <p:spPr>
          <a:xfrm>
            <a:off x="757735" y="5329475"/>
            <a:ext cx="8554045" cy="830997"/>
          </a:xfrm>
          <a:prstGeom prst="rect">
            <a:avLst/>
          </a:prstGeom>
          <a:noFill/>
        </p:spPr>
        <p:txBody>
          <a:bodyPr wrap="square" rtlCol="0">
            <a:spAutoFit/>
          </a:bodyPr>
          <a:lstStyle/>
          <a:p>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000" b="1" dirty="0">
                <a:solidFill>
                  <a:schemeClr val="accent2"/>
                </a:solidFill>
                <a:latin typeface="Calibri Light" panose="020F0302020204030204" pitchFamily="34" charset="0"/>
                <a:cs typeface="Calibri Light" panose="020F0302020204030204" pitchFamily="34" charset="0"/>
              </a:rPr>
              <a:t>Im Ursprungsland Schweiz dürfen für die Zuchtverwendung höchstens</a:t>
            </a:r>
          </a:p>
          <a:p>
            <a:r>
              <a:rPr lang="de-CH" sz="2000" b="1" dirty="0">
                <a:solidFill>
                  <a:schemeClr val="accent2"/>
                </a:solidFill>
                <a:latin typeface="Calibri Light" panose="020F0302020204030204" pitchFamily="34" charset="0"/>
                <a:cs typeface="Calibri Light" panose="020F0302020204030204" pitchFamily="34" charset="0"/>
              </a:rPr>
              <a:t>      zwei P1 fehlen (M3 unberücksichtigt) !</a:t>
            </a:r>
          </a:p>
        </p:txBody>
      </p:sp>
    </p:spTree>
    <p:extLst>
      <p:ext uri="{BB962C8B-B14F-4D97-AF65-F5344CB8AC3E}">
        <p14:creationId xmlns="" xmlns:p14="http://schemas.microsoft.com/office/powerpoint/2010/main" val="98553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AB7A650-10A8-4210-8602-A9EFFA1B70E2}"/>
              </a:ext>
            </a:extLst>
          </p:cNvPr>
          <p:cNvSpPr>
            <a:spLocks noGrp="1"/>
          </p:cNvSpPr>
          <p:nvPr>
            <p:ph type="title"/>
          </p:nvPr>
        </p:nvSpPr>
        <p:spPr>
          <a:xfrm>
            <a:off x="327171" y="813732"/>
            <a:ext cx="3951214" cy="4723002"/>
          </a:xfrm>
          <a:noFill/>
        </p:spPr>
        <p:txBody>
          <a:bodyPr vert="horz" lIns="91440" tIns="45720" rIns="91440" bIns="45720" rtlCol="0" anchor="b">
            <a:normAutofit fontScale="90000"/>
          </a:bodyPr>
          <a:lstStyle/>
          <a:p>
            <a:r>
              <a:rPr lang="en-US" sz="1800" dirty="0">
                <a:solidFill>
                  <a:schemeClr val="bg1"/>
                </a:solidFill>
              </a:rPr>
              <a:t> </a:t>
            </a:r>
            <a:br>
              <a:rPr lang="en-US" sz="1800" dirty="0">
                <a:solidFill>
                  <a:schemeClr val="bg1"/>
                </a:solidFill>
              </a:rPr>
            </a:br>
            <a:r>
              <a:rPr lang="en-US" sz="3100" b="1" dirty="0">
                <a:solidFill>
                  <a:schemeClr val="accent2"/>
                </a:solidFill>
                <a:latin typeface="Calibri Light" panose="020F0302020204030204" pitchFamily="34" charset="0"/>
                <a:cs typeface="Calibri Light" panose="020F0302020204030204" pitchFamily="34" charset="0"/>
              </a:rPr>
              <a:t>URSPRUNG:</a:t>
            </a:r>
            <a:r>
              <a:rPr lang="en-US" sz="3100" dirty="0">
                <a:solidFill>
                  <a:schemeClr val="accent2"/>
                </a:solidFill>
                <a:latin typeface="Calibri Light" panose="020F0302020204030204" pitchFamily="34" charset="0"/>
                <a:cs typeface="Calibri Light" panose="020F0302020204030204" pitchFamily="34" charset="0"/>
              </a:rPr>
              <a:t> </a:t>
            </a:r>
            <a:r>
              <a:rPr lang="en-US" sz="2700" dirty="0">
                <a:solidFill>
                  <a:schemeClr val="accent2"/>
                </a:solidFill>
                <a:latin typeface="Calibri Light" panose="020F0302020204030204" pitchFamily="34" charset="0"/>
                <a:cs typeface="Calibri Light" panose="020F0302020204030204" pitchFamily="34" charset="0"/>
              </a:rPr>
              <a:t>Schweiz</a:t>
            </a:r>
            <a:r>
              <a:rPr lang="en-US" sz="2800" dirty="0">
                <a:solidFill>
                  <a:schemeClr val="accent2"/>
                </a:solidFill>
                <a:latin typeface="Calibri Light" panose="020F0302020204030204" pitchFamily="34" charset="0"/>
                <a:cs typeface="Calibri Light" panose="020F0302020204030204" pitchFamily="34" charset="0"/>
              </a:rPr>
              <a:t/>
            </a:r>
            <a:br>
              <a:rPr lang="en-US" sz="2800" dirty="0">
                <a:solidFill>
                  <a:schemeClr val="accent2"/>
                </a:solidFill>
                <a:latin typeface="Calibri Light" panose="020F0302020204030204" pitchFamily="34" charset="0"/>
                <a:cs typeface="Calibri Light" panose="020F0302020204030204" pitchFamily="34" charset="0"/>
              </a:rPr>
            </a:br>
            <a:r>
              <a:rPr lang="en-US" sz="2800" dirty="0">
                <a:solidFill>
                  <a:schemeClr val="accent2"/>
                </a:solidFill>
                <a:latin typeface="Calibri Light" panose="020F0302020204030204" pitchFamily="34" charset="0"/>
                <a:cs typeface="Calibri Light" panose="020F0302020204030204" pitchFamily="34" charset="0"/>
              </a:rPr>
              <a:t> </a:t>
            </a:r>
            <a:br>
              <a:rPr lang="en-US" sz="2800" dirty="0">
                <a:solidFill>
                  <a:schemeClr val="accent2"/>
                </a:solidFill>
                <a:latin typeface="Calibri Light" panose="020F0302020204030204" pitchFamily="34" charset="0"/>
                <a:cs typeface="Calibri Light" panose="020F0302020204030204" pitchFamily="34" charset="0"/>
              </a:rPr>
            </a:br>
            <a:r>
              <a:rPr lang="en-US" sz="2800" dirty="0">
                <a:solidFill>
                  <a:schemeClr val="accent2"/>
                </a:solidFill>
                <a:latin typeface="Calibri Light" panose="020F0302020204030204" pitchFamily="34" charset="0"/>
                <a:cs typeface="Calibri Light" panose="020F0302020204030204" pitchFamily="34" charset="0"/>
              </a:rPr>
              <a:t> </a:t>
            </a:r>
            <a:br>
              <a:rPr lang="en-US" sz="2800"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VERWENDUNG: </a:t>
            </a:r>
            <a:r>
              <a:rPr lang="en-US" sz="3100" dirty="0">
                <a:solidFill>
                  <a:schemeClr val="accent2"/>
                </a:solidFill>
                <a:latin typeface="Calibri Light" panose="020F0302020204030204" pitchFamily="34" charset="0"/>
                <a:cs typeface="Calibri Light" panose="020F0302020204030204" pitchFamily="34" charset="0"/>
              </a:rPr>
              <a:t/>
            </a:r>
            <a:br>
              <a:rPr lang="en-US" sz="3100" dirty="0">
                <a:solidFill>
                  <a:schemeClr val="accent2"/>
                </a:solidFill>
                <a:latin typeface="Calibri Light" panose="020F0302020204030204" pitchFamily="34" charset="0"/>
                <a:cs typeface="Calibri Light" panose="020F0302020204030204" pitchFamily="34" charset="0"/>
              </a:rPr>
            </a:br>
            <a:r>
              <a:rPr lang="en-US" sz="2700" dirty="0" err="1">
                <a:solidFill>
                  <a:schemeClr val="accent2"/>
                </a:solidFill>
                <a:latin typeface="Calibri Light" panose="020F0302020204030204" pitchFamily="34" charset="0"/>
                <a:cs typeface="Calibri Light" panose="020F0302020204030204" pitchFamily="34" charset="0"/>
              </a:rPr>
              <a:t>Ursprünglich</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Wach</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Treib</a:t>
            </a:r>
            <a:r>
              <a:rPr lang="en-US" sz="2700" dirty="0">
                <a:solidFill>
                  <a:schemeClr val="accent2"/>
                </a:solidFill>
                <a:latin typeface="Calibri Light" panose="020F0302020204030204" pitchFamily="34" charset="0"/>
                <a:cs typeface="Calibri Light" panose="020F0302020204030204" pitchFamily="34" charset="0"/>
              </a:rPr>
              <a:t>- und Zughund auf den </a:t>
            </a:r>
            <a:r>
              <a:rPr lang="en-US" sz="2700" dirty="0" err="1">
                <a:solidFill>
                  <a:schemeClr val="accent2"/>
                </a:solidFill>
                <a:latin typeface="Calibri Light" panose="020F0302020204030204" pitchFamily="34" charset="0"/>
                <a:cs typeface="Calibri Light" panose="020F0302020204030204" pitchFamily="34" charset="0"/>
              </a:rPr>
              <a:t>Bauernhöfen</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im</a:t>
            </a:r>
            <a:r>
              <a:rPr lang="en-US" sz="2700" dirty="0">
                <a:solidFill>
                  <a:schemeClr val="accent2"/>
                </a:solidFill>
                <a:latin typeface="Calibri Light" panose="020F0302020204030204" pitchFamily="34" charset="0"/>
                <a:cs typeface="Calibri Light" panose="020F0302020204030204" pitchFamily="34" charset="0"/>
              </a:rPr>
              <a:t> Kanton Bern, </a:t>
            </a:r>
            <a:r>
              <a:rPr lang="en-US" sz="2700" dirty="0" err="1">
                <a:solidFill>
                  <a:schemeClr val="accent2"/>
                </a:solidFill>
                <a:latin typeface="Calibri Light" panose="020F0302020204030204" pitchFamily="34" charset="0"/>
                <a:cs typeface="Calibri Light" panose="020F0302020204030204" pitchFamily="34" charset="0"/>
              </a:rPr>
              <a:t>heute</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auch</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Familien</a:t>
            </a:r>
            <a:r>
              <a:rPr lang="en-US" sz="2700" dirty="0">
                <a:solidFill>
                  <a:schemeClr val="accent2"/>
                </a:solidFill>
                <a:latin typeface="Calibri Light" panose="020F0302020204030204" pitchFamily="34" charset="0"/>
                <a:cs typeface="Calibri Light" panose="020F0302020204030204" pitchFamily="34" charset="0"/>
              </a:rPr>
              <a:t>- und </a:t>
            </a:r>
            <a:r>
              <a:rPr lang="en-US" sz="2700" dirty="0" err="1">
                <a:solidFill>
                  <a:schemeClr val="accent2"/>
                </a:solidFill>
                <a:latin typeface="Calibri Light" panose="020F0302020204030204" pitchFamily="34" charset="0"/>
                <a:cs typeface="Calibri Light" panose="020F0302020204030204" pitchFamily="34" charset="0"/>
              </a:rPr>
              <a:t>vielseitiger</a:t>
            </a:r>
            <a:r>
              <a:rPr lang="en-US" sz="2700" dirty="0">
                <a:solidFill>
                  <a:schemeClr val="accent2"/>
                </a:solidFill>
                <a:latin typeface="Calibri Light" panose="020F0302020204030204" pitchFamily="34" charset="0"/>
                <a:cs typeface="Calibri Light" panose="020F0302020204030204" pitchFamily="34" charset="0"/>
              </a:rPr>
              <a:t> </a:t>
            </a:r>
            <a:r>
              <a:rPr lang="en-US" sz="2700" dirty="0" err="1">
                <a:solidFill>
                  <a:schemeClr val="accent2"/>
                </a:solidFill>
                <a:latin typeface="Calibri Light" panose="020F0302020204030204" pitchFamily="34" charset="0"/>
                <a:cs typeface="Calibri Light" panose="020F0302020204030204" pitchFamily="34" charset="0"/>
              </a:rPr>
              <a:t>Arbeitshund</a:t>
            </a:r>
            <a:r>
              <a:rPr lang="en-US" sz="3100" dirty="0">
                <a:solidFill>
                  <a:schemeClr val="bg1"/>
                </a:solidFill>
                <a:latin typeface="Calibri Light" panose="020F0302020204030204" pitchFamily="34" charset="0"/>
                <a:cs typeface="Calibri Light" panose="020F0302020204030204" pitchFamily="34" charset="0"/>
              </a:rPr>
              <a:t/>
            </a:r>
            <a:br>
              <a:rPr lang="en-US" sz="3100" dirty="0">
                <a:solidFill>
                  <a:schemeClr val="bg1"/>
                </a:solidFill>
                <a:latin typeface="Calibri Light" panose="020F0302020204030204" pitchFamily="34" charset="0"/>
                <a:cs typeface="Calibri Light" panose="020F0302020204030204" pitchFamily="34" charset="0"/>
              </a:rPr>
            </a:br>
            <a:endParaRPr lang="en-US" sz="3100" dirty="0">
              <a:solidFill>
                <a:schemeClr val="bg1"/>
              </a:solidFill>
              <a:latin typeface="Calibri Light" panose="020F0302020204030204" pitchFamily="34" charset="0"/>
              <a:cs typeface="Calibri Light" panose="020F0302020204030204" pitchFamily="34" charset="0"/>
            </a:endParaRPr>
          </a:p>
        </p:txBody>
      </p:sp>
      <p:pic>
        <p:nvPicPr>
          <p:cNvPr id="4" name="Inhaltsplatzhalter 3">
            <a:extLst>
              <a:ext uri="{FF2B5EF4-FFF2-40B4-BE49-F238E27FC236}">
                <a16:creationId xmlns="" xmlns:a16="http://schemas.microsoft.com/office/drawing/2014/main" id="{23E23B79-3343-431B-80B0-0B0CC86EE1EF}"/>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l="13807" r="10079"/>
          <a:stretch/>
        </p:blipFill>
        <p:spPr>
          <a:xfrm>
            <a:off x="4629130" y="451513"/>
            <a:ext cx="6947677" cy="6041352"/>
          </a:xfrm>
          <a:prstGeom prst="rect">
            <a:avLst/>
          </a:prstGeom>
        </p:spPr>
      </p:pic>
      <p:sp>
        <p:nvSpPr>
          <p:cNvPr id="3" name="Foliennummernplatzhalter 2">
            <a:extLst>
              <a:ext uri="{FF2B5EF4-FFF2-40B4-BE49-F238E27FC236}">
                <a16:creationId xmlns="" xmlns:a16="http://schemas.microsoft.com/office/drawing/2014/main" id="{A6D81489-E57C-4F09-8217-EA6E1D94DB51}"/>
              </a:ext>
            </a:extLst>
          </p:cNvPr>
          <p:cNvSpPr>
            <a:spLocks noGrp="1"/>
          </p:cNvSpPr>
          <p:nvPr>
            <p:ph type="sldNum" sz="quarter" idx="12"/>
          </p:nvPr>
        </p:nvSpPr>
        <p:spPr/>
        <p:txBody>
          <a:bodyPr/>
          <a:lstStyle/>
          <a:p>
            <a:fld id="{00C799CA-03EC-4DE2-ABF5-33977A220F13}" type="slidenum">
              <a:rPr lang="de-CH" smtClean="0"/>
              <a:pPr/>
              <a:t>2</a:t>
            </a:fld>
            <a:endParaRPr lang="de-CH"/>
          </a:p>
        </p:txBody>
      </p:sp>
    </p:spTree>
    <p:extLst>
      <p:ext uri="{BB962C8B-B14F-4D97-AF65-F5344CB8AC3E}">
        <p14:creationId xmlns="" xmlns:p14="http://schemas.microsoft.com/office/powerpoint/2010/main" val="427269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0713181-FAB8-4F52-8952-901AF2C66312}"/>
              </a:ext>
            </a:extLst>
          </p:cNvPr>
          <p:cNvSpPr>
            <a:spLocks noGrp="1"/>
          </p:cNvSpPr>
          <p:nvPr>
            <p:ph type="title"/>
          </p:nvPr>
        </p:nvSpPr>
        <p:spPr>
          <a:xfrm>
            <a:off x="276836" y="294556"/>
            <a:ext cx="9865082" cy="1661019"/>
          </a:xfrm>
        </p:spPr>
        <p:txBody>
          <a:bodyPr vert="horz" lIns="91440" tIns="45720" rIns="91440" bIns="45720" rtlCol="0" anchor="t">
            <a:normAutofit fontScale="90000"/>
          </a:bodyPr>
          <a:lstStyle/>
          <a:p>
            <a:r>
              <a:rPr lang="en-US" sz="2800" b="1" dirty="0" err="1">
                <a:solidFill>
                  <a:schemeClr val="accent2"/>
                </a:solidFill>
                <a:latin typeface="Calibri Light" panose="020F0302020204030204" pitchFamily="34" charset="0"/>
                <a:cs typeface="Calibri Light" panose="020F0302020204030204" pitchFamily="34" charset="0"/>
              </a:rPr>
              <a:t>Augen</a:t>
            </a: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err="1">
                <a:solidFill>
                  <a:schemeClr val="accent2"/>
                </a:solidFill>
                <a:latin typeface="Calibri Light" panose="020F0302020204030204" pitchFamily="34" charset="0"/>
                <a:cs typeface="Calibri Light" panose="020F0302020204030204" pitchFamily="34" charset="0"/>
              </a:rPr>
              <a:t>Dunkelbraun</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mandelförmig</a:t>
            </a:r>
            <a:r>
              <a:rPr lang="en-US" sz="2800" b="1" dirty="0">
                <a:solidFill>
                  <a:schemeClr val="accent2"/>
                </a:solidFill>
                <a:latin typeface="Calibri Light" panose="020F0302020204030204" pitchFamily="34" charset="0"/>
                <a:cs typeface="Calibri Light" panose="020F0302020204030204" pitchFamily="34" charset="0"/>
              </a:rPr>
              <a:t>, mit gut </a:t>
            </a:r>
            <a:r>
              <a:rPr lang="en-US" sz="2800" b="1" dirty="0" err="1">
                <a:solidFill>
                  <a:schemeClr val="accent2"/>
                </a:solidFill>
                <a:latin typeface="Calibri Light" panose="020F0302020204030204" pitchFamily="34" charset="0"/>
                <a:cs typeface="Calibri Light" panose="020F0302020204030204" pitchFamily="34" charset="0"/>
              </a:rPr>
              <a:t>anliegenden</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Lidern</a:t>
            </a:r>
            <a:r>
              <a:rPr lang="en-US" sz="2800" b="1" dirty="0">
                <a:solidFill>
                  <a:schemeClr val="accent2"/>
                </a:solidFill>
                <a:latin typeface="Calibri Light" panose="020F0302020204030204" pitchFamily="34" charset="0"/>
                <a:cs typeface="Calibri Light" panose="020F0302020204030204" pitchFamily="34" charset="0"/>
              </a:rPr>
              <a:t>,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nicht </a:t>
            </a:r>
            <a:r>
              <a:rPr lang="en-US" sz="2800" b="1" dirty="0" err="1">
                <a:solidFill>
                  <a:schemeClr val="accent2"/>
                </a:solidFill>
                <a:latin typeface="Calibri Light" panose="020F0302020204030204" pitchFamily="34" charset="0"/>
                <a:cs typeface="Calibri Light" panose="020F0302020204030204" pitchFamily="34" charset="0"/>
              </a:rPr>
              <a:t>zu</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tiefliegend</a:t>
            </a:r>
            <a:r>
              <a:rPr lang="en-US" sz="2800" b="1" dirty="0">
                <a:solidFill>
                  <a:schemeClr val="accent2"/>
                </a:solidFill>
                <a:latin typeface="Calibri Light" panose="020F0302020204030204" pitchFamily="34" charset="0"/>
                <a:cs typeface="Calibri Light" panose="020F0302020204030204" pitchFamily="34" charset="0"/>
              </a:rPr>
              <a:t> und nicht </a:t>
            </a:r>
            <a:r>
              <a:rPr lang="en-US" sz="2800" b="1" dirty="0" err="1">
                <a:solidFill>
                  <a:schemeClr val="accent2"/>
                </a:solidFill>
                <a:latin typeface="Calibri Light" panose="020F0302020204030204" pitchFamily="34" charset="0"/>
                <a:cs typeface="Calibri Light" panose="020F0302020204030204" pitchFamily="34" charset="0"/>
              </a:rPr>
              <a:t>hervorstehend</a:t>
            </a:r>
            <a:r>
              <a:rPr lang="en-US" sz="2800" b="1" dirty="0">
                <a:solidFill>
                  <a:schemeClr val="accent2"/>
                </a:solidFill>
                <a:latin typeface="Calibri Light" panose="020F0302020204030204" pitchFamily="34" charset="0"/>
                <a:cs typeface="Calibri Light" panose="020F0302020204030204" pitchFamily="34" charset="0"/>
              </a:rPr>
              <a:t>, loser </a:t>
            </a:r>
            <a:r>
              <a:rPr lang="en-US" sz="2800" b="1" dirty="0" err="1">
                <a:solidFill>
                  <a:schemeClr val="accent2"/>
                </a:solidFill>
                <a:latin typeface="Calibri Light" panose="020F0302020204030204" pitchFamily="34" charset="0"/>
                <a:cs typeface="Calibri Light" panose="020F0302020204030204" pitchFamily="34" charset="0"/>
              </a:rPr>
              <a:t>Lidschluss</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ist</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err="1">
                <a:solidFill>
                  <a:schemeClr val="accent2"/>
                </a:solidFill>
                <a:latin typeface="Calibri Light" panose="020F0302020204030204" pitchFamily="34" charset="0"/>
                <a:cs typeface="Calibri Light" panose="020F0302020204030204" pitchFamily="34" charset="0"/>
              </a:rPr>
              <a:t>fehlerhaft</a:t>
            </a: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endParaRPr lang="en-US" sz="2800" b="1"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5A1B226D-FAD4-45CF-8103-33B0A18A1176}"/>
              </a:ext>
            </a:extLst>
          </p:cNvPr>
          <p:cNvPicPr/>
          <p:nvPr/>
        </p:nvPicPr>
        <p:blipFill rotWithShape="1">
          <a:blip r:embed="rId2" cstate="print">
            <a:alphaModFix/>
          </a:blip>
          <a:srcRect l="10134" r="10134" b="-2"/>
          <a:stretch/>
        </p:blipFill>
        <p:spPr>
          <a:xfrm>
            <a:off x="1065402" y="2366005"/>
            <a:ext cx="3833770" cy="419743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3" name="Textfeld 2">
            <a:extLst>
              <a:ext uri="{FF2B5EF4-FFF2-40B4-BE49-F238E27FC236}">
                <a16:creationId xmlns="" xmlns:a16="http://schemas.microsoft.com/office/drawing/2014/main" id="{911126B6-EF58-4789-B44D-17215EE7D829}"/>
              </a:ext>
            </a:extLst>
          </p:cNvPr>
          <p:cNvSpPr txBox="1"/>
          <p:nvPr/>
        </p:nvSpPr>
        <p:spPr>
          <a:xfrm>
            <a:off x="6761527" y="3523376"/>
            <a:ext cx="3833769" cy="523220"/>
          </a:xfrm>
          <a:prstGeom prst="rect">
            <a:avLst/>
          </a:prstGeom>
          <a:noFill/>
        </p:spPr>
        <p:txBody>
          <a:bodyPr wrap="square" rtlCol="0">
            <a:spAutoFit/>
          </a:bodyPr>
          <a:lstStyle/>
          <a:p>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dirty="0">
                <a:solidFill>
                  <a:schemeClr val="accent2"/>
                </a:solidFill>
                <a:latin typeface="Calibri Light" panose="020F0302020204030204" pitchFamily="34" charset="0"/>
                <a:cs typeface="Calibri Light" panose="020F0302020204030204" pitchFamily="34" charset="0"/>
              </a:rPr>
              <a:t>Korrekt</a:t>
            </a:r>
          </a:p>
        </p:txBody>
      </p:sp>
      <p:sp>
        <p:nvSpPr>
          <p:cNvPr id="5" name="Foliennummernplatzhalter 4">
            <a:extLst>
              <a:ext uri="{FF2B5EF4-FFF2-40B4-BE49-F238E27FC236}">
                <a16:creationId xmlns="" xmlns:a16="http://schemas.microsoft.com/office/drawing/2014/main" id="{8C0E2BBF-42BC-40BF-AC08-EB973F31CE1B}"/>
              </a:ext>
            </a:extLst>
          </p:cNvPr>
          <p:cNvSpPr>
            <a:spLocks noGrp="1"/>
          </p:cNvSpPr>
          <p:nvPr>
            <p:ph type="sldNum" sz="quarter" idx="12"/>
          </p:nvPr>
        </p:nvSpPr>
        <p:spPr/>
        <p:txBody>
          <a:bodyPr/>
          <a:lstStyle/>
          <a:p>
            <a:fld id="{00C799CA-03EC-4DE2-ABF5-33977A220F13}" type="slidenum">
              <a:rPr lang="de-CH" smtClean="0"/>
              <a:pPr/>
              <a:t>20</a:t>
            </a:fld>
            <a:endParaRPr lang="de-CH"/>
          </a:p>
        </p:txBody>
      </p:sp>
    </p:spTree>
    <p:extLst>
      <p:ext uri="{BB962C8B-B14F-4D97-AF65-F5344CB8AC3E}">
        <p14:creationId xmlns="" xmlns:p14="http://schemas.microsoft.com/office/powerpoint/2010/main" val="1875256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A21807D-F61D-4A15-9C57-89A7F6227F8B}"/>
              </a:ext>
            </a:extLst>
          </p:cNvPr>
          <p:cNvSpPr>
            <a:spLocks noGrp="1"/>
          </p:cNvSpPr>
          <p:nvPr>
            <p:ph type="title"/>
          </p:nvPr>
        </p:nvSpPr>
        <p:spPr>
          <a:xfrm>
            <a:off x="5587592" y="1203069"/>
            <a:ext cx="3925524" cy="922421"/>
          </a:xfrm>
        </p:spPr>
        <p:txBody>
          <a:bodyPr vert="horz" lIns="91440" tIns="45720" rIns="91440" bIns="45720" rtlCol="0" anchor="t">
            <a:normAutofit/>
          </a:bodyPr>
          <a:lstStyle/>
          <a:p>
            <a:r>
              <a:rPr lang="en-US" sz="4400" b="1" dirty="0">
                <a:solidFill>
                  <a:srgbClr val="FF0000"/>
                </a:solidFill>
                <a:sym typeface="Wingdings" panose="05000000000000000000" pitchFamily="2" charset="2"/>
              </a:rPr>
              <a:t></a:t>
            </a:r>
            <a:r>
              <a:rPr lang="en-US" b="1" dirty="0">
                <a:solidFill>
                  <a:schemeClr val="accent2"/>
                </a:solidFill>
                <a:sym typeface="Wingdings" panose="05000000000000000000" pitchFamily="2" charset="2"/>
              </a:rPr>
              <a:t> </a:t>
            </a:r>
            <a:r>
              <a:rPr lang="en-US" b="1" dirty="0">
                <a:solidFill>
                  <a:schemeClr val="accent2"/>
                </a:solidFill>
              </a:rPr>
              <a:t>Nicht </a:t>
            </a:r>
            <a:r>
              <a:rPr lang="en-US" b="1" dirty="0" err="1">
                <a:solidFill>
                  <a:schemeClr val="accent2"/>
                </a:solidFill>
              </a:rPr>
              <a:t>korrekt</a:t>
            </a:r>
            <a:r>
              <a:rPr lang="en-US" b="1" dirty="0">
                <a:solidFill>
                  <a:schemeClr val="accent2"/>
                </a:solidFill>
              </a:rPr>
              <a:t> </a:t>
            </a:r>
          </a:p>
        </p:txBody>
      </p:sp>
      <p:sp>
        <p:nvSpPr>
          <p:cNvPr id="3" name="Inhaltsplatzhalter 2">
            <a:extLst>
              <a:ext uri="{FF2B5EF4-FFF2-40B4-BE49-F238E27FC236}">
                <a16:creationId xmlns="" xmlns:a16="http://schemas.microsoft.com/office/drawing/2014/main" id="{65FD87DD-B0C2-448E-8255-37758B08D20C}"/>
              </a:ext>
            </a:extLst>
          </p:cNvPr>
          <p:cNvSpPr>
            <a:spLocks noGrp="1"/>
          </p:cNvSpPr>
          <p:nvPr>
            <p:ph idx="1"/>
          </p:nvPr>
        </p:nvSpPr>
        <p:spPr>
          <a:xfrm>
            <a:off x="6096000" y="3210425"/>
            <a:ext cx="3610062" cy="437149"/>
          </a:xfrm>
        </p:spPr>
        <p:txBody>
          <a:bodyPr vert="horz" lIns="91440" tIns="45720" rIns="91440" bIns="45720" rtlCol="0" anchor="b">
            <a:noAutofit/>
          </a:bodyPr>
          <a:lstStyle/>
          <a:p>
            <a:pPr marL="0" indent="0">
              <a:buNone/>
            </a:pPr>
            <a:r>
              <a:rPr lang="en-US" sz="2400" b="1" dirty="0" err="1">
                <a:solidFill>
                  <a:schemeClr val="accent2"/>
                </a:solidFill>
                <a:latin typeface="Calibri Light" panose="020F0302020204030204" pitchFamily="34" charset="0"/>
                <a:cs typeface="Calibri Light" panose="020F0302020204030204" pitchFamily="34" charset="0"/>
              </a:rPr>
              <a:t>Offene</a:t>
            </a:r>
            <a:r>
              <a:rPr lang="en-US" sz="2400" b="1" dirty="0">
                <a:solidFill>
                  <a:schemeClr val="accent2"/>
                </a:solidFill>
                <a:latin typeface="Calibri Light" panose="020F0302020204030204" pitchFamily="34" charset="0"/>
                <a:cs typeface="Calibri Light" panose="020F0302020204030204" pitchFamily="34" charset="0"/>
              </a:rPr>
              <a:t> lose </a:t>
            </a:r>
            <a:r>
              <a:rPr lang="en-US" sz="2400" b="1" dirty="0" err="1">
                <a:solidFill>
                  <a:schemeClr val="accent2"/>
                </a:solidFill>
                <a:latin typeface="Calibri Light" panose="020F0302020204030204" pitchFamily="34" charset="0"/>
                <a:cs typeface="Calibri Light" panose="020F0302020204030204" pitchFamily="34" charset="0"/>
              </a:rPr>
              <a:t>Augenlider</a:t>
            </a:r>
            <a:endParaRPr lang="en-US" sz="2400" b="1"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4BF92ED1-B85A-4849-910D-3ABE23CD4085}"/>
              </a:ext>
            </a:extLst>
          </p:cNvPr>
          <p:cNvPicPr/>
          <p:nvPr/>
        </p:nvPicPr>
        <p:blipFill>
          <a:blip r:embed="rId2" cstate="print">
            <a:extLst>
              <a:ext uri="{28A0092B-C50C-407E-A947-70E740481C1C}">
                <a14:useLocalDpi xmlns="" xmlns:a14="http://schemas.microsoft.com/office/drawing/2010/main" val="0"/>
              </a:ext>
            </a:extLst>
          </a:blip>
          <a:srcRect/>
          <a:stretch/>
        </p:blipFill>
        <p:spPr bwMode="auto">
          <a:xfrm>
            <a:off x="117447" y="816992"/>
            <a:ext cx="5298683" cy="4308951"/>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a:extLst>
            <a:ext uri="{53640926-AAD7-44D8-BBD7-CCE9431645EC}">
              <a14:shadowObscured xmlns="" xmlns:a14="http://schemas.microsoft.com/office/drawing/2010/main"/>
            </a:ext>
          </a:extLst>
        </p:spPr>
      </p:pic>
      <p:sp>
        <p:nvSpPr>
          <p:cNvPr id="5" name="Textfeld 4">
            <a:extLst>
              <a:ext uri="{FF2B5EF4-FFF2-40B4-BE49-F238E27FC236}">
                <a16:creationId xmlns="" xmlns:a16="http://schemas.microsoft.com/office/drawing/2014/main" id="{ED42D060-726A-403E-A546-54117BA81E52}"/>
              </a:ext>
            </a:extLst>
          </p:cNvPr>
          <p:cNvSpPr txBox="1"/>
          <p:nvPr/>
        </p:nvSpPr>
        <p:spPr>
          <a:xfrm>
            <a:off x="1417739" y="5422761"/>
            <a:ext cx="7743039" cy="954107"/>
          </a:xfrm>
          <a:prstGeom prst="rect">
            <a:avLst/>
          </a:prstGeom>
          <a:noFill/>
        </p:spPr>
        <p:txBody>
          <a:bodyPr wrap="square" rtlCol="0">
            <a:spAutoFit/>
          </a:bodyPr>
          <a:lstStyle/>
          <a:p>
            <a:r>
              <a:rPr lang="de-CH" sz="3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Zuchtausschliessend sind Entropium und Ektropium sowie</a:t>
            </a:r>
          </a:p>
          <a:p>
            <a:r>
              <a:rPr lang="de-CH" sz="2400" b="1" dirty="0">
                <a:solidFill>
                  <a:schemeClr val="accent2"/>
                </a:solidFill>
                <a:latin typeface="Calibri Light" panose="020F0302020204030204" pitchFamily="34" charset="0"/>
                <a:cs typeface="Calibri Light" panose="020F0302020204030204" pitchFamily="34" charset="0"/>
              </a:rPr>
              <a:t>      ein oder zwei blaue Augen (Birkauge)!</a:t>
            </a:r>
          </a:p>
        </p:txBody>
      </p:sp>
      <p:sp>
        <p:nvSpPr>
          <p:cNvPr id="6" name="Foliennummernplatzhalter 5">
            <a:extLst>
              <a:ext uri="{FF2B5EF4-FFF2-40B4-BE49-F238E27FC236}">
                <a16:creationId xmlns="" xmlns:a16="http://schemas.microsoft.com/office/drawing/2014/main" id="{F01A730E-3712-45E3-8712-253D2F593EE7}"/>
              </a:ext>
            </a:extLst>
          </p:cNvPr>
          <p:cNvSpPr>
            <a:spLocks noGrp="1"/>
          </p:cNvSpPr>
          <p:nvPr>
            <p:ph type="sldNum" sz="quarter" idx="12"/>
          </p:nvPr>
        </p:nvSpPr>
        <p:spPr/>
        <p:txBody>
          <a:bodyPr/>
          <a:lstStyle/>
          <a:p>
            <a:fld id="{00C799CA-03EC-4DE2-ABF5-33977A220F13}" type="slidenum">
              <a:rPr lang="de-CH" smtClean="0"/>
              <a:pPr/>
              <a:t>21</a:t>
            </a:fld>
            <a:endParaRPr lang="de-CH"/>
          </a:p>
        </p:txBody>
      </p:sp>
    </p:spTree>
    <p:extLst>
      <p:ext uri="{BB962C8B-B14F-4D97-AF65-F5344CB8AC3E}">
        <p14:creationId xmlns="" xmlns:p14="http://schemas.microsoft.com/office/powerpoint/2010/main" val="316810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195C0C22-D349-4DAE-8767-86B8F5DE62E8}"/>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t="47382"/>
          <a:stretch/>
        </p:blipFill>
        <p:spPr bwMode="auto">
          <a:xfrm>
            <a:off x="438466" y="1052651"/>
            <a:ext cx="5500940" cy="1631994"/>
          </a:xfrm>
          <a:prstGeom prst="rect">
            <a:avLst/>
          </a:prstGeom>
          <a:extLst>
            <a:ext uri="{53640926-AAD7-44D8-BBD7-CCE9431645EC}">
              <a14:shadowObscured xmlns="" xmlns:a14="http://schemas.microsoft.com/office/drawing/2010/main"/>
            </a:ext>
          </a:extLst>
        </p:spPr>
      </p:pic>
      <p:pic>
        <p:nvPicPr>
          <p:cNvPr id="5" name="Grafik 4">
            <a:extLst>
              <a:ext uri="{FF2B5EF4-FFF2-40B4-BE49-F238E27FC236}">
                <a16:creationId xmlns="" xmlns:a16="http://schemas.microsoft.com/office/drawing/2014/main" id="{9D9718EB-DF9D-449D-9C28-C486BC22D381}"/>
              </a:ext>
            </a:extLst>
          </p:cNvPr>
          <p:cNvPicPr/>
          <p:nvPr/>
        </p:nvPicPr>
        <p:blipFill>
          <a:blip r:embed="rId3" cstate="print">
            <a:extLst>
              <a:ext uri="{28A0092B-C50C-407E-A947-70E740481C1C}">
                <a14:useLocalDpi xmlns="" xmlns:a14="http://schemas.microsoft.com/office/drawing/2010/main" val="0"/>
              </a:ext>
            </a:extLst>
          </a:blip>
          <a:srcRect/>
          <a:stretch/>
        </p:blipFill>
        <p:spPr>
          <a:xfrm>
            <a:off x="654361" y="3640621"/>
            <a:ext cx="4353866" cy="2508844"/>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Textfeld 5">
            <a:extLst>
              <a:ext uri="{FF2B5EF4-FFF2-40B4-BE49-F238E27FC236}">
                <a16:creationId xmlns="" xmlns:a16="http://schemas.microsoft.com/office/drawing/2014/main" id="{A22F7180-1147-48A1-8896-C9323FB6D56D}"/>
              </a:ext>
            </a:extLst>
          </p:cNvPr>
          <p:cNvSpPr txBox="1"/>
          <p:nvPr/>
        </p:nvSpPr>
        <p:spPr>
          <a:xfrm>
            <a:off x="6096000" y="3940936"/>
            <a:ext cx="3008851" cy="954107"/>
          </a:xfrm>
          <a:prstGeom prst="rect">
            <a:avLst/>
          </a:prstGeom>
          <a:noFill/>
        </p:spPr>
        <p:txBody>
          <a:bodyPr wrap="square" rtlCol="0">
            <a:spAutoFit/>
          </a:bodyPr>
          <a:lstStyle/>
          <a:p>
            <a:pPr algn="ctr"/>
            <a:r>
              <a:rPr lang="de-CH" sz="24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2800" b="1" dirty="0">
                <a:solidFill>
                  <a:schemeClr val="accent2"/>
                </a:solidFill>
                <a:latin typeface="Calibri Light" panose="020F0302020204030204" pitchFamily="34" charset="0"/>
                <a:cs typeface="Calibri Light" panose="020F0302020204030204" pitchFamily="34" charset="0"/>
              </a:rPr>
              <a:t>Nicht korrekt Augen rund</a:t>
            </a:r>
            <a:endParaRPr lang="de-CH" sz="2800" b="1" dirty="0">
              <a:latin typeface="Calibri Light" panose="020F0302020204030204" pitchFamily="34" charset="0"/>
              <a:cs typeface="Calibri Light" panose="020F0302020204030204" pitchFamily="34" charset="0"/>
            </a:endParaRPr>
          </a:p>
        </p:txBody>
      </p:sp>
      <p:sp>
        <p:nvSpPr>
          <p:cNvPr id="3" name="Foliennummernplatzhalter 2">
            <a:extLst>
              <a:ext uri="{FF2B5EF4-FFF2-40B4-BE49-F238E27FC236}">
                <a16:creationId xmlns="" xmlns:a16="http://schemas.microsoft.com/office/drawing/2014/main" id="{B499230B-B1DA-4221-A06F-E67B0767A32B}"/>
              </a:ext>
            </a:extLst>
          </p:cNvPr>
          <p:cNvSpPr>
            <a:spLocks noGrp="1"/>
          </p:cNvSpPr>
          <p:nvPr>
            <p:ph type="sldNum" sz="quarter" idx="12"/>
          </p:nvPr>
        </p:nvSpPr>
        <p:spPr/>
        <p:txBody>
          <a:bodyPr/>
          <a:lstStyle/>
          <a:p>
            <a:fld id="{00C799CA-03EC-4DE2-ABF5-33977A220F13}" type="slidenum">
              <a:rPr lang="de-CH" smtClean="0"/>
              <a:pPr/>
              <a:t>22</a:t>
            </a:fld>
            <a:endParaRPr lang="de-CH"/>
          </a:p>
        </p:txBody>
      </p:sp>
      <p:sp>
        <p:nvSpPr>
          <p:cNvPr id="7" name="Textfeld 6">
            <a:extLst>
              <a:ext uri="{FF2B5EF4-FFF2-40B4-BE49-F238E27FC236}">
                <a16:creationId xmlns="" xmlns:a16="http://schemas.microsoft.com/office/drawing/2014/main" id="{7CE2B753-9D95-4D56-BEA6-AA265B4F0C96}"/>
              </a:ext>
            </a:extLst>
          </p:cNvPr>
          <p:cNvSpPr txBox="1"/>
          <p:nvPr/>
        </p:nvSpPr>
        <p:spPr>
          <a:xfrm>
            <a:off x="6287523" y="1391594"/>
            <a:ext cx="3544374" cy="954107"/>
          </a:xfrm>
          <a:prstGeom prst="rect">
            <a:avLst/>
          </a:prstGeom>
          <a:noFill/>
        </p:spPr>
        <p:txBody>
          <a:bodyPr wrap="square" rtlCol="0">
            <a:spAutoFit/>
          </a:bodyPr>
          <a:lstStyle/>
          <a:p>
            <a:r>
              <a:rPr lang="de-CH" sz="24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2800" b="1" dirty="0">
                <a:solidFill>
                  <a:schemeClr val="accent2"/>
                </a:solidFill>
                <a:latin typeface="Calibri Light" panose="020F0302020204030204" pitchFamily="34" charset="0"/>
                <a:cs typeface="Calibri Light" panose="020F0302020204030204" pitchFamily="34" charset="0"/>
              </a:rPr>
              <a:t>Nicht korrekt</a:t>
            </a:r>
          </a:p>
          <a:p>
            <a:r>
              <a:rPr lang="de-CH" sz="2800" b="1" dirty="0">
                <a:solidFill>
                  <a:schemeClr val="accent2"/>
                </a:solidFill>
                <a:latin typeface="Calibri Light" panose="020F0302020204030204" pitchFamily="34" charset="0"/>
                <a:cs typeface="Calibri Light" panose="020F0302020204030204" pitchFamily="34" charset="0"/>
              </a:rPr>
              <a:t>    helle runde Augen</a:t>
            </a:r>
            <a:endParaRPr lang="de-CH" sz="2800" b="1" dirty="0">
              <a:latin typeface="Calibri Light" panose="020F0302020204030204" pitchFamily="34" charset="0"/>
              <a:cs typeface="Calibri Light" panose="020F0302020204030204" pitchFamily="34" charset="0"/>
            </a:endParaRPr>
          </a:p>
        </p:txBody>
      </p:sp>
    </p:spTree>
    <p:extLst>
      <p:ext uri="{BB962C8B-B14F-4D97-AF65-F5344CB8AC3E}">
        <p14:creationId xmlns="" xmlns:p14="http://schemas.microsoft.com/office/powerpoint/2010/main" val="111964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AFFBD17F-4CA2-4A01-BB56-4C149887C441}"/>
              </a:ext>
            </a:extLst>
          </p:cNvPr>
          <p:cNvSpPr txBox="1"/>
          <p:nvPr/>
        </p:nvSpPr>
        <p:spPr>
          <a:xfrm>
            <a:off x="306567" y="410486"/>
            <a:ext cx="9368589" cy="1569660"/>
          </a:xfrm>
          <a:prstGeom prst="rect">
            <a:avLst/>
          </a:prstGeom>
          <a:noFill/>
        </p:spPr>
        <p:txBody>
          <a:bodyPr wrap="square" rtlCol="0">
            <a:spAutoFit/>
          </a:bodyPr>
          <a:lstStyle/>
          <a:p>
            <a:r>
              <a:rPr lang="en-US" sz="2400" b="1" dirty="0" err="1">
                <a:solidFill>
                  <a:schemeClr val="accent2"/>
                </a:solidFill>
                <a:latin typeface="Calibri Light" panose="020F0302020204030204" pitchFamily="34" charset="0"/>
                <a:cs typeface="Calibri Light" panose="020F0302020204030204" pitchFamily="34" charset="0"/>
              </a:rPr>
              <a:t>Ohren</a:t>
            </a:r>
            <a:r>
              <a:rPr lang="en-US" sz="2400" b="1" dirty="0">
                <a:solidFill>
                  <a:schemeClr val="accent2"/>
                </a:solidFill>
                <a:latin typeface="Calibri Light" panose="020F0302020204030204" pitchFamily="34" charset="0"/>
                <a:cs typeface="Calibri Light" panose="020F0302020204030204" pitchFamily="34" charset="0"/>
              </a:rPr>
              <a:t> </a:t>
            </a:r>
          </a:p>
          <a:p>
            <a:r>
              <a:rPr lang="en-US" sz="2400" b="1" dirty="0" err="1">
                <a:solidFill>
                  <a:schemeClr val="accent2"/>
                </a:solidFill>
                <a:latin typeface="Calibri Light" panose="020F0302020204030204" pitchFamily="34" charset="0"/>
                <a:cs typeface="Calibri Light" panose="020F0302020204030204" pitchFamily="34" charset="0"/>
              </a:rPr>
              <a:t>Mittelgross</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hoch</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angesetzt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dreieckig</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leicht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abgerundet</a:t>
            </a:r>
            <a:r>
              <a:rPr lang="en-US" sz="2400" b="1" dirty="0">
                <a:solidFill>
                  <a:schemeClr val="accent2"/>
                </a:solidFill>
                <a:latin typeface="Calibri Light" panose="020F0302020204030204" pitchFamily="34" charset="0"/>
                <a:cs typeface="Calibri Light" panose="020F0302020204030204" pitchFamily="34" charset="0"/>
              </a:rPr>
              <a:t>, in der </a:t>
            </a:r>
            <a:r>
              <a:rPr lang="en-US" sz="2400" b="1" dirty="0" err="1">
                <a:solidFill>
                  <a:schemeClr val="accent2"/>
                </a:solidFill>
                <a:latin typeface="Calibri Light" panose="020F0302020204030204" pitchFamily="34" charset="0"/>
                <a:cs typeface="Calibri Light" panose="020F0302020204030204" pitchFamily="34" charset="0"/>
              </a:rPr>
              <a:t>Ruhe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flach</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anliegend</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bei</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Aufmerksamkeit</a:t>
            </a:r>
            <a:r>
              <a:rPr lang="en-US" sz="2400" b="1" dirty="0">
                <a:solidFill>
                  <a:schemeClr val="accent2"/>
                </a:solidFill>
                <a:latin typeface="Calibri Light" panose="020F0302020204030204" pitchFamily="34" charset="0"/>
                <a:cs typeface="Calibri Light" panose="020F0302020204030204" pitchFamily="34" charset="0"/>
              </a:rPr>
              <a:t> wird der </a:t>
            </a:r>
            <a:r>
              <a:rPr lang="en-US" sz="2400" b="1" dirty="0" err="1">
                <a:solidFill>
                  <a:schemeClr val="accent2"/>
                </a:solidFill>
                <a:latin typeface="Calibri Light" panose="020F0302020204030204" pitchFamily="34" charset="0"/>
                <a:cs typeface="Calibri Light" panose="020F0302020204030204" pitchFamily="34" charset="0"/>
              </a:rPr>
              <a:t>Ohransatz</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hinten</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aufgerichtet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wobei</a:t>
            </a:r>
            <a:r>
              <a:rPr lang="en-US" sz="2400" b="1" dirty="0">
                <a:solidFill>
                  <a:schemeClr val="accent2"/>
                </a:solidFill>
                <a:latin typeface="Calibri Light" panose="020F0302020204030204" pitchFamily="34" charset="0"/>
                <a:cs typeface="Calibri Light" panose="020F0302020204030204" pitchFamily="34" charset="0"/>
              </a:rPr>
              <a:t> die </a:t>
            </a:r>
            <a:r>
              <a:rPr lang="en-US" sz="2400" b="1" dirty="0" err="1">
                <a:solidFill>
                  <a:schemeClr val="accent2"/>
                </a:solidFill>
                <a:latin typeface="Calibri Light" panose="020F0302020204030204" pitchFamily="34" charset="0"/>
                <a:cs typeface="Calibri Light" panose="020F0302020204030204" pitchFamily="34" charset="0"/>
              </a:rPr>
              <a:t>Vorderkante</a:t>
            </a:r>
            <a:r>
              <a:rPr lang="en-US" sz="2400" b="1" dirty="0">
                <a:solidFill>
                  <a:schemeClr val="accent2"/>
                </a:solidFill>
                <a:latin typeface="Calibri Light" panose="020F0302020204030204" pitchFamily="34" charset="0"/>
                <a:cs typeface="Calibri Light" panose="020F0302020204030204" pitchFamily="34" charset="0"/>
              </a:rPr>
              <a:t> am Kopf </a:t>
            </a:r>
            <a:r>
              <a:rPr lang="en-US" sz="2400" b="1" dirty="0" err="1">
                <a:solidFill>
                  <a:schemeClr val="accent2"/>
                </a:solidFill>
                <a:latin typeface="Calibri Light" panose="020F0302020204030204" pitchFamily="34" charset="0"/>
                <a:cs typeface="Calibri Light" panose="020F0302020204030204" pitchFamily="34" charset="0"/>
              </a:rPr>
              <a:t>angeschmiegt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bleibt</a:t>
            </a:r>
            <a:endParaRPr lang="de-CH" sz="2400" b="1" dirty="0">
              <a:solidFill>
                <a:schemeClr val="accent2"/>
              </a:solidFill>
              <a:latin typeface="Calibri Light" panose="020F0302020204030204" pitchFamily="34" charset="0"/>
              <a:cs typeface="Calibri Light" panose="020F0302020204030204" pitchFamily="34" charset="0"/>
            </a:endParaRPr>
          </a:p>
        </p:txBody>
      </p:sp>
      <p:pic>
        <p:nvPicPr>
          <p:cNvPr id="7" name="Inhaltsplatzhalter 8">
            <a:extLst>
              <a:ext uri="{FF2B5EF4-FFF2-40B4-BE49-F238E27FC236}">
                <a16:creationId xmlns="" xmlns:a16="http://schemas.microsoft.com/office/drawing/2014/main" id="{1B1E3957-666D-4E69-AE1B-9D4E42740D09}"/>
              </a:ext>
            </a:extLst>
          </p:cNvPr>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612786" y="2423726"/>
            <a:ext cx="3258844" cy="2909050"/>
          </a:xfrm>
        </p:spPr>
        <p:style>
          <a:lnRef idx="2">
            <a:schemeClr val="accent1"/>
          </a:lnRef>
          <a:fillRef idx="1">
            <a:schemeClr val="lt1"/>
          </a:fillRef>
          <a:effectRef idx="0">
            <a:schemeClr val="accent1"/>
          </a:effectRef>
          <a:fontRef idx="minor">
            <a:schemeClr val="dk1"/>
          </a:fontRef>
        </p:style>
      </p:pic>
      <p:pic>
        <p:nvPicPr>
          <p:cNvPr id="8" name="Inhaltsplatzhalter 3">
            <a:extLst>
              <a:ext uri="{FF2B5EF4-FFF2-40B4-BE49-F238E27FC236}">
                <a16:creationId xmlns="" xmlns:a16="http://schemas.microsoft.com/office/drawing/2014/main" id="{917DEA7F-D6E4-4B8E-858E-35E6AA9C46A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5386965" y="2395452"/>
            <a:ext cx="3258844" cy="2990424"/>
          </a:xfrm>
          <a:prstGeom prst="rect">
            <a:avLst/>
          </a:prstGeom>
          <a:ln>
            <a:solidFill>
              <a:schemeClr val="accent2"/>
            </a:solidFill>
          </a:ln>
        </p:spPr>
      </p:pic>
      <p:sp>
        <p:nvSpPr>
          <p:cNvPr id="11" name="Textfeld 10">
            <a:extLst>
              <a:ext uri="{FF2B5EF4-FFF2-40B4-BE49-F238E27FC236}">
                <a16:creationId xmlns="" xmlns:a16="http://schemas.microsoft.com/office/drawing/2014/main" id="{6202D914-2004-490F-B5A2-6B85C86A90CE}"/>
              </a:ext>
            </a:extLst>
          </p:cNvPr>
          <p:cNvSpPr txBox="1"/>
          <p:nvPr/>
        </p:nvSpPr>
        <p:spPr>
          <a:xfrm>
            <a:off x="2796249" y="5776357"/>
            <a:ext cx="5518484" cy="646331"/>
          </a:xfrm>
          <a:prstGeom prst="rect">
            <a:avLst/>
          </a:prstGeom>
          <a:noFill/>
        </p:spPr>
        <p:txBody>
          <a:bodyPr wrap="square" rtlCol="0">
            <a:spAutoFit/>
          </a:bodyPr>
          <a:lstStyle/>
          <a:p>
            <a:r>
              <a:rPr lang="de-CH" sz="36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Beide korrekte Ohrenhaltung</a:t>
            </a:r>
          </a:p>
        </p:txBody>
      </p:sp>
      <p:sp>
        <p:nvSpPr>
          <p:cNvPr id="2" name="Foliennummernplatzhalter 1">
            <a:extLst>
              <a:ext uri="{FF2B5EF4-FFF2-40B4-BE49-F238E27FC236}">
                <a16:creationId xmlns="" xmlns:a16="http://schemas.microsoft.com/office/drawing/2014/main" id="{44AAA878-1A12-4410-8A0F-2C44C0389140}"/>
              </a:ext>
            </a:extLst>
          </p:cNvPr>
          <p:cNvSpPr>
            <a:spLocks noGrp="1"/>
          </p:cNvSpPr>
          <p:nvPr>
            <p:ph type="sldNum" sz="quarter" idx="12"/>
          </p:nvPr>
        </p:nvSpPr>
        <p:spPr/>
        <p:txBody>
          <a:bodyPr/>
          <a:lstStyle/>
          <a:p>
            <a:fld id="{00C799CA-03EC-4DE2-ABF5-33977A220F13}" type="slidenum">
              <a:rPr lang="de-CH" smtClean="0"/>
              <a:pPr/>
              <a:t>23</a:t>
            </a:fld>
            <a:endParaRPr lang="de-CH"/>
          </a:p>
        </p:txBody>
      </p:sp>
    </p:spTree>
    <p:extLst>
      <p:ext uri="{BB962C8B-B14F-4D97-AF65-F5344CB8AC3E}">
        <p14:creationId xmlns="" xmlns:p14="http://schemas.microsoft.com/office/powerpoint/2010/main" val="233566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36DBC22-BFEC-46BB-9360-509D8830A169}"/>
              </a:ext>
            </a:extLst>
          </p:cNvPr>
          <p:cNvSpPr>
            <a:spLocks noGrp="1"/>
          </p:cNvSpPr>
          <p:nvPr>
            <p:ph type="title"/>
          </p:nvPr>
        </p:nvSpPr>
        <p:spPr>
          <a:xfrm>
            <a:off x="1136130" y="4115899"/>
            <a:ext cx="7731033" cy="2108025"/>
          </a:xfrm>
        </p:spPr>
        <p:txBody>
          <a:bodyPr vert="horz" lIns="91440" tIns="45720" rIns="91440" bIns="45720" rtlCol="0">
            <a:normAutofit/>
          </a:bodyPr>
          <a:lstStyle/>
          <a:p>
            <a:r>
              <a:rPr lang="en-US" sz="4000" dirty="0">
                <a:solidFill>
                  <a:srgbClr val="FF0000"/>
                </a:solidFill>
                <a:sym typeface="Wingdings" panose="05000000000000000000" pitchFamily="2" charset="2"/>
              </a:rPr>
              <a:t></a:t>
            </a:r>
            <a:r>
              <a:rPr lang="en-US" sz="3400" dirty="0">
                <a:solidFill>
                  <a:schemeClr val="accent2"/>
                </a:solidFill>
                <a:sym typeface="Wingdings" panose="05000000000000000000" pitchFamily="2" charset="2"/>
              </a:rPr>
              <a:t> </a:t>
            </a:r>
            <a:r>
              <a:rPr lang="en-US" sz="2800" b="1" dirty="0">
                <a:solidFill>
                  <a:schemeClr val="accent2"/>
                </a:solidFill>
                <a:latin typeface="Corbel Light" panose="020B0303020204020204" pitchFamily="34" charset="0"/>
              </a:rPr>
              <a:t>Nicht </a:t>
            </a:r>
            <a:r>
              <a:rPr lang="en-US" sz="2800" b="1" dirty="0" err="1">
                <a:solidFill>
                  <a:schemeClr val="accent2"/>
                </a:solidFill>
                <a:latin typeface="Corbel Light" panose="020B0303020204020204" pitchFamily="34" charset="0"/>
              </a:rPr>
              <a:t>korrekt</a:t>
            </a:r>
            <a:r>
              <a:rPr lang="en-US" sz="2800" b="1" dirty="0">
                <a:solidFill>
                  <a:schemeClr val="accent2"/>
                </a:solidFill>
                <a:latin typeface="Corbel Light" panose="020B0303020204020204" pitchFamily="34" charset="0"/>
              </a:rPr>
              <a:t/>
            </a:r>
            <a:br>
              <a:rPr lang="en-US" sz="2800" b="1" dirty="0">
                <a:solidFill>
                  <a:schemeClr val="accent2"/>
                </a:solidFill>
                <a:latin typeface="Corbel Light" panose="020B0303020204020204" pitchFamily="34" charset="0"/>
              </a:rPr>
            </a:b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tief</a:t>
            </a: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angesetzte</a:t>
            </a:r>
            <a:r>
              <a:rPr lang="en-US" sz="2800" b="1" dirty="0">
                <a:solidFill>
                  <a:schemeClr val="accent2"/>
                </a:solidFill>
                <a:latin typeface="Corbel Light" panose="020B0303020204020204" pitchFamily="34" charset="0"/>
              </a:rPr>
              <a:t> und </a:t>
            </a:r>
            <a:r>
              <a:rPr lang="en-US" sz="2800" b="1" dirty="0" err="1">
                <a:solidFill>
                  <a:schemeClr val="accent2"/>
                </a:solidFill>
                <a:latin typeface="Corbel Light" panose="020B0303020204020204" pitchFamily="34" charset="0"/>
              </a:rPr>
              <a:t>nach</a:t>
            </a:r>
            <a:r>
              <a:rPr lang="en-US" sz="2800" b="1" dirty="0">
                <a:solidFill>
                  <a:schemeClr val="accent2"/>
                </a:solidFill>
                <a:latin typeface="Corbel Light" panose="020B0303020204020204" pitchFamily="34" charset="0"/>
              </a:rPr>
              <a:t> aussen </a:t>
            </a:r>
            <a:r>
              <a:rPr lang="en-US" sz="2800" b="1" dirty="0" err="1">
                <a:solidFill>
                  <a:schemeClr val="accent2"/>
                </a:solidFill>
                <a:latin typeface="Corbel Light" panose="020B0303020204020204" pitchFamily="34" charset="0"/>
              </a:rPr>
              <a:t>getragene</a:t>
            </a: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Ohren</a:t>
            </a:r>
            <a:r>
              <a:rPr lang="en-US" sz="2800" b="1" dirty="0">
                <a:solidFill>
                  <a:schemeClr val="accent2"/>
                </a:solidFill>
                <a:latin typeface="Corbel Light" panose="020B0303020204020204" pitchFamily="34" charset="0"/>
              </a:rPr>
              <a:t/>
            </a:r>
            <a:br>
              <a:rPr lang="en-US" sz="2800" b="1" dirty="0">
                <a:solidFill>
                  <a:schemeClr val="accent2"/>
                </a:solidFill>
                <a:latin typeface="Corbel Light" panose="020B0303020204020204" pitchFamily="34" charset="0"/>
              </a:rPr>
            </a:b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Scheitel</a:t>
            </a: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ist</a:t>
            </a:r>
            <a:r>
              <a:rPr lang="en-US" sz="2800" b="1" dirty="0">
                <a:solidFill>
                  <a:schemeClr val="accent2"/>
                </a:solidFill>
                <a:latin typeface="Corbel Light" panose="020B0303020204020204" pitchFamily="34" charset="0"/>
              </a:rPr>
              <a:t> nicht </a:t>
            </a:r>
            <a:r>
              <a:rPr lang="en-US" sz="2800" b="1" dirty="0" err="1">
                <a:solidFill>
                  <a:schemeClr val="accent2"/>
                </a:solidFill>
                <a:latin typeface="Corbel Light" panose="020B0303020204020204" pitchFamily="34" charset="0"/>
              </a:rPr>
              <a:t>flach</a:t>
            </a:r>
            <a:r>
              <a:rPr lang="en-US" sz="2800" b="1" dirty="0">
                <a:solidFill>
                  <a:schemeClr val="accent2"/>
                </a:solidFill>
                <a:latin typeface="Corbel Light" panose="020B0303020204020204" pitchFamily="34" charset="0"/>
              </a:rPr>
              <a:t>, </a:t>
            </a:r>
            <a:r>
              <a:rPr lang="en-US" sz="2800" b="1" dirty="0" err="1">
                <a:solidFill>
                  <a:schemeClr val="accent2"/>
                </a:solidFill>
                <a:latin typeface="Corbel Light" panose="020B0303020204020204" pitchFamily="34" charset="0"/>
              </a:rPr>
              <a:t>sondern</a:t>
            </a:r>
            <a:r>
              <a:rPr lang="en-US" sz="2800" b="1" dirty="0">
                <a:solidFill>
                  <a:schemeClr val="accent2"/>
                </a:solidFill>
                <a:latin typeface="Corbel Light" panose="020B0303020204020204" pitchFamily="34" charset="0"/>
              </a:rPr>
              <a:t> stark </a:t>
            </a:r>
            <a:r>
              <a:rPr lang="en-US" sz="2800" b="1" dirty="0" err="1">
                <a:solidFill>
                  <a:schemeClr val="accent2"/>
                </a:solidFill>
                <a:latin typeface="Corbel Light" panose="020B0303020204020204" pitchFamily="34" charset="0"/>
              </a:rPr>
              <a:t>gewölbt</a:t>
            </a:r>
            <a:endParaRPr lang="en-US" sz="2800" b="1" dirty="0">
              <a:solidFill>
                <a:schemeClr val="accent2"/>
              </a:solidFill>
              <a:latin typeface="Corbel Light" panose="020B0303020204020204" pitchFamily="34" charset="0"/>
            </a:endParaRPr>
          </a:p>
        </p:txBody>
      </p:sp>
      <p:pic>
        <p:nvPicPr>
          <p:cNvPr id="4" name="Inhaltsplatzhalter 3">
            <a:extLst>
              <a:ext uri="{FF2B5EF4-FFF2-40B4-BE49-F238E27FC236}">
                <a16:creationId xmlns="" xmlns:a16="http://schemas.microsoft.com/office/drawing/2014/main" id="{E7B9F3D7-FA7A-4724-9399-5542B74E57B8}"/>
              </a:ext>
            </a:extLst>
          </p:cNvPr>
          <p:cNvPicPr>
            <a:picLocks/>
          </p:cNvPicPr>
          <p:nvPr/>
        </p:nvPicPr>
        <p:blipFill>
          <a:blip r:embed="rId2" cstate="print">
            <a:extLst>
              <a:ext uri="{28A0092B-C50C-407E-A947-70E740481C1C}">
                <a14:useLocalDpi xmlns="" xmlns:a14="http://schemas.microsoft.com/office/drawing/2010/main" val="0"/>
              </a:ext>
            </a:extLst>
          </a:blip>
          <a:srcRect/>
          <a:stretch/>
        </p:blipFill>
        <p:spPr>
          <a:xfrm>
            <a:off x="612418" y="297518"/>
            <a:ext cx="4328699" cy="3131482"/>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Foliennummernplatzhalter 2">
            <a:extLst>
              <a:ext uri="{FF2B5EF4-FFF2-40B4-BE49-F238E27FC236}">
                <a16:creationId xmlns="" xmlns:a16="http://schemas.microsoft.com/office/drawing/2014/main" id="{21D0E97B-31E2-4D07-BCD4-75131550332B}"/>
              </a:ext>
            </a:extLst>
          </p:cNvPr>
          <p:cNvSpPr>
            <a:spLocks noGrp="1"/>
          </p:cNvSpPr>
          <p:nvPr>
            <p:ph type="sldNum" sz="quarter" idx="12"/>
          </p:nvPr>
        </p:nvSpPr>
        <p:spPr/>
        <p:txBody>
          <a:bodyPr/>
          <a:lstStyle/>
          <a:p>
            <a:fld id="{00C799CA-03EC-4DE2-ABF5-33977A220F13}" type="slidenum">
              <a:rPr lang="de-CH" smtClean="0"/>
              <a:pPr/>
              <a:t>24</a:t>
            </a:fld>
            <a:endParaRPr lang="de-CH"/>
          </a:p>
        </p:txBody>
      </p:sp>
    </p:spTree>
    <p:extLst>
      <p:ext uri="{BB962C8B-B14F-4D97-AF65-F5344CB8AC3E}">
        <p14:creationId xmlns="" xmlns:p14="http://schemas.microsoft.com/office/powerpoint/2010/main" val="391900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B3B45D-B9BE-4CBC-AFEF-7157F0E0B172}"/>
              </a:ext>
            </a:extLst>
          </p:cNvPr>
          <p:cNvSpPr>
            <a:spLocks noGrp="1"/>
          </p:cNvSpPr>
          <p:nvPr>
            <p:ph type="title"/>
          </p:nvPr>
        </p:nvSpPr>
        <p:spPr>
          <a:xfrm>
            <a:off x="354287" y="140302"/>
            <a:ext cx="3638872" cy="1019770"/>
          </a:xfrm>
        </p:spPr>
        <p:txBody>
          <a:bodyPr vert="horz" lIns="91440" tIns="45720" rIns="91440" bIns="45720" rtlCol="0" anchor="b">
            <a:normAutofit/>
          </a:bodyPr>
          <a:lstStyle/>
          <a:p>
            <a:r>
              <a:rPr lang="en-US" sz="3200" b="1" kern="1200" dirty="0">
                <a:solidFill>
                  <a:schemeClr val="accent2"/>
                </a:solidFill>
                <a:latin typeface="Calibri Light" panose="020F0302020204030204" pitchFamily="34" charset="0"/>
                <a:cs typeface="Calibri Light" panose="020F0302020204030204" pitchFamily="34" charset="0"/>
              </a:rPr>
              <a:t>HALS</a:t>
            </a:r>
            <a:r>
              <a:rPr lang="en-US" sz="3600" b="1" kern="1200" dirty="0">
                <a:solidFill>
                  <a:schemeClr val="accent2"/>
                </a:solidFill>
                <a:latin typeface="Calibri Light" panose="020F0302020204030204" pitchFamily="34" charset="0"/>
                <a:cs typeface="Calibri Light" panose="020F0302020204030204" pitchFamily="34" charset="0"/>
              </a:rPr>
              <a:t/>
            </a:r>
            <a:br>
              <a:rPr lang="en-US" sz="3600" b="1" kern="1200" dirty="0">
                <a:solidFill>
                  <a:schemeClr val="accent2"/>
                </a:solidFill>
                <a:latin typeface="Calibri Light" panose="020F0302020204030204" pitchFamily="34" charset="0"/>
                <a:cs typeface="Calibri Light" panose="020F0302020204030204" pitchFamily="34" charset="0"/>
              </a:rPr>
            </a:br>
            <a:r>
              <a:rPr lang="en-US" sz="2200" b="1" kern="1200" dirty="0" err="1">
                <a:solidFill>
                  <a:schemeClr val="accent2"/>
                </a:solidFill>
                <a:latin typeface="Calibri Light" panose="020F0302020204030204" pitchFamily="34" charset="0"/>
                <a:cs typeface="Calibri Light" panose="020F0302020204030204" pitchFamily="34" charset="0"/>
              </a:rPr>
              <a:t>Kräftig</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muskulös</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mittellang</a:t>
            </a:r>
            <a:endParaRPr lang="en-US" sz="22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65159B7F-18DA-448A-BF94-1B3B7CAAD3D9}"/>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10833" b="6463"/>
          <a:stretch/>
        </p:blipFill>
        <p:spPr>
          <a:xfrm>
            <a:off x="2582438" y="3544034"/>
            <a:ext cx="5056233" cy="2982491"/>
          </a:xfrm>
          <a:prstGeom prst="rect">
            <a:avLst/>
          </a:prstGeom>
        </p:spPr>
      </p:pic>
      <p:sp>
        <p:nvSpPr>
          <p:cNvPr id="5" name="Textfeld 4">
            <a:extLst>
              <a:ext uri="{FF2B5EF4-FFF2-40B4-BE49-F238E27FC236}">
                <a16:creationId xmlns="" xmlns:a16="http://schemas.microsoft.com/office/drawing/2014/main" id="{62A5436E-77C5-40E6-A873-90FBE05EF0B9}"/>
              </a:ext>
            </a:extLst>
          </p:cNvPr>
          <p:cNvSpPr txBox="1"/>
          <p:nvPr/>
        </p:nvSpPr>
        <p:spPr>
          <a:xfrm>
            <a:off x="295564" y="1160072"/>
            <a:ext cx="9427276" cy="2923877"/>
          </a:xfrm>
          <a:prstGeom prst="rect">
            <a:avLst/>
          </a:prstGeom>
          <a:noFill/>
        </p:spPr>
        <p:txBody>
          <a:bodyPr wrap="square" rtlCol="0">
            <a:spAutoFit/>
          </a:bodyPr>
          <a:lstStyle/>
          <a:p>
            <a:r>
              <a:rPr lang="de-CH" sz="3200" b="1" dirty="0">
                <a:solidFill>
                  <a:schemeClr val="accent2"/>
                </a:solidFill>
                <a:latin typeface="Calibri Light" panose="020F0302020204030204" pitchFamily="34" charset="0"/>
                <a:cs typeface="Calibri Light" panose="020F0302020204030204" pitchFamily="34" charset="0"/>
              </a:rPr>
              <a:t>KÖRPER</a:t>
            </a:r>
          </a:p>
          <a:p>
            <a:r>
              <a:rPr lang="de-CH" sz="2200" b="1" dirty="0">
                <a:solidFill>
                  <a:schemeClr val="accent2"/>
                </a:solidFill>
                <a:latin typeface="Calibri Light" panose="020F0302020204030204" pitchFamily="34" charset="0"/>
                <a:cs typeface="Calibri Light" panose="020F0302020204030204" pitchFamily="34" charset="0"/>
              </a:rPr>
              <a:t>Obere Profillinie: Vom Hals leicht abwärts harmonisch in den Widerrist übergehend, dann gerade und horizontal verlaufend</a:t>
            </a:r>
          </a:p>
          <a:p>
            <a:r>
              <a:rPr lang="de-CH" sz="2200" b="1" dirty="0">
                <a:solidFill>
                  <a:schemeClr val="accent2"/>
                </a:solidFill>
                <a:latin typeface="Calibri Light" panose="020F0302020204030204" pitchFamily="34" charset="0"/>
                <a:cs typeface="Calibri Light" panose="020F0302020204030204" pitchFamily="34" charset="0"/>
              </a:rPr>
              <a:t>Rücken: Fest, gerade und horizontal</a:t>
            </a:r>
          </a:p>
          <a:p>
            <a:r>
              <a:rPr lang="de-CH" sz="2200" b="1" dirty="0">
                <a:solidFill>
                  <a:schemeClr val="accent2"/>
                </a:solidFill>
                <a:latin typeface="Calibri Light" panose="020F0302020204030204" pitchFamily="34" charset="0"/>
                <a:cs typeface="Calibri Light" panose="020F0302020204030204" pitchFamily="34" charset="0"/>
              </a:rPr>
              <a:t>Lendenpartie: Breit und kräftig, von oben gesehen leicht eingezogen</a:t>
            </a:r>
          </a:p>
          <a:p>
            <a:r>
              <a:rPr lang="de-CH" sz="2200" b="1" dirty="0">
                <a:solidFill>
                  <a:schemeClr val="accent2"/>
                </a:solidFill>
                <a:latin typeface="Calibri Light" panose="020F0302020204030204" pitchFamily="34" charset="0"/>
                <a:cs typeface="Calibri Light" panose="020F0302020204030204" pitchFamily="34" charset="0"/>
              </a:rPr>
              <a:t>Kruppe: Sanft abgerundet</a:t>
            </a:r>
          </a:p>
          <a:p>
            <a:endParaRPr lang="de-CH" sz="2400" b="1" dirty="0">
              <a:solidFill>
                <a:srgbClr val="000000"/>
              </a:solidFill>
            </a:endParaRPr>
          </a:p>
          <a:p>
            <a:endParaRPr lang="de-CH" dirty="0"/>
          </a:p>
        </p:txBody>
      </p:sp>
      <p:sp>
        <p:nvSpPr>
          <p:cNvPr id="3" name="Foliennummernplatzhalter 2">
            <a:extLst>
              <a:ext uri="{FF2B5EF4-FFF2-40B4-BE49-F238E27FC236}">
                <a16:creationId xmlns="" xmlns:a16="http://schemas.microsoft.com/office/drawing/2014/main" id="{EA9C4789-A049-4EF2-B9AD-467B2563D15D}"/>
              </a:ext>
            </a:extLst>
          </p:cNvPr>
          <p:cNvSpPr>
            <a:spLocks noGrp="1"/>
          </p:cNvSpPr>
          <p:nvPr>
            <p:ph type="sldNum" sz="quarter" idx="12"/>
          </p:nvPr>
        </p:nvSpPr>
        <p:spPr/>
        <p:txBody>
          <a:bodyPr/>
          <a:lstStyle/>
          <a:p>
            <a:fld id="{00C799CA-03EC-4DE2-ABF5-33977A220F13}" type="slidenum">
              <a:rPr lang="de-CH" smtClean="0"/>
              <a:pPr/>
              <a:t>25</a:t>
            </a:fld>
            <a:endParaRPr lang="de-CH"/>
          </a:p>
        </p:txBody>
      </p:sp>
    </p:spTree>
    <p:extLst>
      <p:ext uri="{BB962C8B-B14F-4D97-AF65-F5344CB8AC3E}">
        <p14:creationId xmlns="" xmlns:p14="http://schemas.microsoft.com/office/powerpoint/2010/main" val="411700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F264E79-8550-4F47-B24C-C0A8C47CEC9A}"/>
              </a:ext>
            </a:extLst>
          </p:cNvPr>
          <p:cNvSpPr>
            <a:spLocks noGrp="1"/>
          </p:cNvSpPr>
          <p:nvPr>
            <p:ph type="title"/>
          </p:nvPr>
        </p:nvSpPr>
        <p:spPr>
          <a:xfrm>
            <a:off x="204312" y="1224885"/>
            <a:ext cx="3688179" cy="3011556"/>
          </a:xfrm>
        </p:spPr>
        <p:txBody>
          <a:bodyPr>
            <a:noAutofit/>
          </a:bodyPr>
          <a:lstStyle/>
          <a:p>
            <a:r>
              <a:rPr lang="de-CH"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Korrekt</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Rückenlinie ist parallel zur Linie Schulterpunkt zum Sitzbeinhöcker</a:t>
            </a:r>
          </a:p>
        </p:txBody>
      </p:sp>
      <p:pic>
        <p:nvPicPr>
          <p:cNvPr id="4" name="Grafik 3">
            <a:extLst>
              <a:ext uri="{FF2B5EF4-FFF2-40B4-BE49-F238E27FC236}">
                <a16:creationId xmlns="" xmlns:a16="http://schemas.microsoft.com/office/drawing/2014/main" id="{AE60CA51-8EF0-427D-B086-62A643BD2984}"/>
              </a:ext>
            </a:extLst>
          </p:cNvPr>
          <p:cNvPicPr/>
          <p:nvPr/>
        </p:nvPicPr>
        <p:blipFill>
          <a:blip r:embed="rId2" cstate="print">
            <a:extLst>
              <a:ext uri="{28A0092B-C50C-407E-A947-70E740481C1C}">
                <a14:useLocalDpi xmlns="" xmlns:a14="http://schemas.microsoft.com/office/drawing/2010/main" val="0"/>
              </a:ext>
            </a:extLst>
          </a:blip>
          <a:srcRect/>
          <a:stretch/>
        </p:blipFill>
        <p:spPr>
          <a:xfrm>
            <a:off x="3825324" y="791097"/>
            <a:ext cx="5847182" cy="3831238"/>
          </a:xfrm>
          <a:prstGeom prst="rect">
            <a:avLst/>
          </a:prstGeom>
          <a:effectLst/>
        </p:spPr>
      </p:pic>
      <p:sp>
        <p:nvSpPr>
          <p:cNvPr id="3" name="Textfeld 2">
            <a:extLst>
              <a:ext uri="{FF2B5EF4-FFF2-40B4-BE49-F238E27FC236}">
                <a16:creationId xmlns="" xmlns:a16="http://schemas.microsoft.com/office/drawing/2014/main" id="{209E2601-3543-481E-AA15-EE396DDB2EE4}"/>
              </a:ext>
            </a:extLst>
          </p:cNvPr>
          <p:cNvSpPr txBox="1"/>
          <p:nvPr/>
        </p:nvSpPr>
        <p:spPr>
          <a:xfrm>
            <a:off x="931178" y="5335398"/>
            <a:ext cx="8414158" cy="892552"/>
          </a:xfrm>
          <a:prstGeom prst="rect">
            <a:avLst/>
          </a:prstGeom>
          <a:noFill/>
        </p:spPr>
        <p:txBody>
          <a:bodyPr wrap="square" rtlCol="0">
            <a:spAutoFit/>
          </a:bodyPr>
          <a:lstStyle/>
          <a:p>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Eine nachgebende Rückenlinie ist vor allem bei einer grossen und</a:t>
            </a:r>
          </a:p>
          <a:p>
            <a:r>
              <a:rPr lang="de-CH" sz="2400" b="1" dirty="0">
                <a:solidFill>
                  <a:schemeClr val="accent2"/>
                </a:solidFill>
                <a:latin typeface="Calibri Light" panose="020F0302020204030204" pitchFamily="34" charset="0"/>
                <a:cs typeface="Calibri Light" panose="020F0302020204030204" pitchFamily="34" charset="0"/>
              </a:rPr>
              <a:t>     schweren Hunderasse in der Beurteilung nicht zu belohnen!</a:t>
            </a:r>
          </a:p>
        </p:txBody>
      </p:sp>
      <p:sp>
        <p:nvSpPr>
          <p:cNvPr id="5" name="Foliennummernplatzhalter 4">
            <a:extLst>
              <a:ext uri="{FF2B5EF4-FFF2-40B4-BE49-F238E27FC236}">
                <a16:creationId xmlns="" xmlns:a16="http://schemas.microsoft.com/office/drawing/2014/main" id="{8A24FCBC-C4B4-451A-83FA-D4013DA03A25}"/>
              </a:ext>
            </a:extLst>
          </p:cNvPr>
          <p:cNvSpPr>
            <a:spLocks noGrp="1"/>
          </p:cNvSpPr>
          <p:nvPr>
            <p:ph type="sldNum" sz="quarter" idx="12"/>
          </p:nvPr>
        </p:nvSpPr>
        <p:spPr/>
        <p:txBody>
          <a:bodyPr/>
          <a:lstStyle/>
          <a:p>
            <a:fld id="{00C799CA-03EC-4DE2-ABF5-33977A220F13}" type="slidenum">
              <a:rPr lang="de-CH" smtClean="0"/>
              <a:pPr/>
              <a:t>26</a:t>
            </a:fld>
            <a:endParaRPr lang="de-CH"/>
          </a:p>
        </p:txBody>
      </p:sp>
    </p:spTree>
    <p:extLst>
      <p:ext uri="{BB962C8B-B14F-4D97-AF65-F5344CB8AC3E}">
        <p14:creationId xmlns="" xmlns:p14="http://schemas.microsoft.com/office/powerpoint/2010/main" val="2380018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F513719-480A-4C51-861E-20C371A2DA46}"/>
              </a:ext>
            </a:extLst>
          </p:cNvPr>
          <p:cNvSpPr>
            <a:spLocks noGrp="1"/>
          </p:cNvSpPr>
          <p:nvPr>
            <p:ph type="title"/>
          </p:nvPr>
        </p:nvSpPr>
        <p:spPr>
          <a:xfrm>
            <a:off x="163558" y="3932536"/>
            <a:ext cx="9685117" cy="3475430"/>
          </a:xfrm>
        </p:spPr>
        <p:txBody>
          <a:bodyPr vert="horz" lIns="91440" tIns="45720" rIns="91440" bIns="45720" rtlCol="0">
            <a:normAutofit/>
          </a:bodyPr>
          <a:lstStyle/>
          <a:p>
            <a:r>
              <a:rPr lang="en-US" sz="4400" b="1" dirty="0">
                <a:solidFill>
                  <a:srgbClr val="FF0000"/>
                </a:solidFill>
                <a:sym typeface="Wingdings" panose="05000000000000000000" pitchFamily="2" charset="2"/>
              </a:rPr>
              <a:t></a:t>
            </a:r>
            <a:r>
              <a:rPr lang="en-US" sz="3200" b="1" dirty="0">
                <a:solidFill>
                  <a:schemeClr val="accent2"/>
                </a:solidFill>
                <a:sym typeface="Wingdings" panose="05000000000000000000" pitchFamily="2" charset="2"/>
              </a:rPr>
              <a:t> </a:t>
            </a:r>
            <a:r>
              <a:rPr lang="en-US" sz="2800" b="1" dirty="0">
                <a:solidFill>
                  <a:schemeClr val="accent2"/>
                </a:solidFill>
                <a:latin typeface="Calibri Light" panose="020F0302020204030204" pitchFamily="34" charset="0"/>
                <a:cs typeface="Calibri Light" panose="020F0302020204030204" pitchFamily="34" charset="0"/>
              </a:rPr>
              <a:t>Nicht </a:t>
            </a:r>
            <a:r>
              <a:rPr lang="en-US" sz="2800" b="1" dirty="0" err="1">
                <a:solidFill>
                  <a:schemeClr val="accent2"/>
                </a:solidFill>
                <a:latin typeface="Calibri Light" panose="020F0302020204030204" pitchFamily="34" charset="0"/>
                <a:cs typeface="Calibri Light" panose="020F0302020204030204" pitchFamily="34" charset="0"/>
              </a:rPr>
              <a:t>korrekt</a:t>
            </a: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a:t>
            </a:r>
            <a:r>
              <a:rPr lang="en-US" sz="2400" b="1" dirty="0">
                <a:solidFill>
                  <a:schemeClr val="accent2"/>
                </a:solidFill>
                <a:latin typeface="Calibri Light" panose="020F0302020204030204" pitchFamily="34" charset="0"/>
                <a:cs typeface="Calibri Light" panose="020F0302020204030204" pitchFamily="34" charset="0"/>
              </a:rPr>
              <a:t>Die </a:t>
            </a:r>
            <a:r>
              <a:rPr lang="en-US" sz="2400" b="1" dirty="0" err="1">
                <a:solidFill>
                  <a:schemeClr val="accent2"/>
                </a:solidFill>
                <a:latin typeface="Calibri Light" panose="020F0302020204030204" pitchFamily="34" charset="0"/>
                <a:cs typeface="Calibri Light" panose="020F0302020204030204" pitchFamily="34" charset="0"/>
              </a:rPr>
              <a:t>Rückenlinie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bildet</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keine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Parallele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zur</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Linie</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vom</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Schulterpunkt</a:t>
            </a: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zum</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Sitzbeinhöcker</a:t>
            </a: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Kurzer</a:t>
            </a:r>
            <a:r>
              <a:rPr lang="en-US" sz="2400" b="1" dirty="0">
                <a:solidFill>
                  <a:schemeClr val="accent2"/>
                </a:solidFill>
                <a:latin typeface="Calibri Light" panose="020F0302020204030204" pitchFamily="34" charset="0"/>
                <a:cs typeface="Calibri Light" panose="020F0302020204030204" pitchFamily="34" charset="0"/>
              </a:rPr>
              <a:t> </a:t>
            </a:r>
            <a:r>
              <a:rPr lang="en-US" sz="2400" b="1" dirty="0" err="1">
                <a:solidFill>
                  <a:schemeClr val="accent2"/>
                </a:solidFill>
                <a:latin typeface="Calibri Light" panose="020F0302020204030204" pitchFamily="34" charset="0"/>
                <a:cs typeface="Calibri Light" panose="020F0302020204030204" pitchFamily="34" charset="0"/>
              </a:rPr>
              <a:t>Oberarm</a:t>
            </a:r>
            <a:r>
              <a:rPr lang="en-US" sz="2400" b="1" dirty="0">
                <a:solidFill>
                  <a:schemeClr val="accent2"/>
                </a:solidFill>
                <a:latin typeface="Calibri Light" panose="020F0302020204030204" pitchFamily="34" charset="0"/>
                <a:cs typeface="Calibri Light" panose="020F0302020204030204" pitchFamily="34" charset="0"/>
              </a:rPr>
              <a:t> und </a:t>
            </a:r>
            <a:r>
              <a:rPr lang="en-US" sz="2400" b="1" dirty="0" err="1">
                <a:solidFill>
                  <a:schemeClr val="accent2"/>
                </a:solidFill>
                <a:latin typeface="Calibri Light" panose="020F0302020204030204" pitchFamily="34" charset="0"/>
                <a:cs typeface="Calibri Light" panose="020F0302020204030204" pitchFamily="34" charset="0"/>
              </a:rPr>
              <a:t>Unterschenkel</a:t>
            </a:r>
            <a:endParaRPr lang="en-US" sz="2400" b="1" dirty="0">
              <a:solidFill>
                <a:schemeClr val="accent2"/>
              </a:solidFill>
              <a:latin typeface="Calibri Light" panose="020F03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D8449998-F4B0-45DA-B672-33D4D3FD920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71227" y="475785"/>
            <a:ext cx="3907118" cy="3374762"/>
          </a:xfrm>
          <a:prstGeom prst="rect">
            <a:avLst/>
          </a:prstGeom>
        </p:spPr>
      </p:pic>
      <p:sp>
        <p:nvSpPr>
          <p:cNvPr id="3" name="Foliennummernplatzhalter 2">
            <a:extLst>
              <a:ext uri="{FF2B5EF4-FFF2-40B4-BE49-F238E27FC236}">
                <a16:creationId xmlns="" xmlns:a16="http://schemas.microsoft.com/office/drawing/2014/main" id="{B42204BA-93EB-4EA9-9D55-FB3DC02C9547}"/>
              </a:ext>
            </a:extLst>
          </p:cNvPr>
          <p:cNvSpPr>
            <a:spLocks noGrp="1"/>
          </p:cNvSpPr>
          <p:nvPr>
            <p:ph type="sldNum" sz="quarter" idx="12"/>
          </p:nvPr>
        </p:nvSpPr>
        <p:spPr/>
        <p:txBody>
          <a:bodyPr/>
          <a:lstStyle/>
          <a:p>
            <a:fld id="{00C799CA-03EC-4DE2-ABF5-33977A220F13}" type="slidenum">
              <a:rPr lang="de-CH" smtClean="0"/>
              <a:pPr/>
              <a:t>27</a:t>
            </a:fld>
            <a:endParaRPr lang="de-CH"/>
          </a:p>
        </p:txBody>
      </p:sp>
    </p:spTree>
    <p:extLst>
      <p:ext uri="{BB962C8B-B14F-4D97-AF65-F5344CB8AC3E}">
        <p14:creationId xmlns="" xmlns:p14="http://schemas.microsoft.com/office/powerpoint/2010/main" val="241021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0524CA-232A-4069-8E7F-A98B5059D54A}"/>
              </a:ext>
            </a:extLst>
          </p:cNvPr>
          <p:cNvSpPr>
            <a:spLocks noGrp="1"/>
          </p:cNvSpPr>
          <p:nvPr>
            <p:ph type="title"/>
          </p:nvPr>
        </p:nvSpPr>
        <p:spPr>
          <a:xfrm>
            <a:off x="469313" y="278446"/>
            <a:ext cx="9261916" cy="1885902"/>
          </a:xfrm>
        </p:spPr>
        <p:txBody>
          <a:bodyPr>
            <a:normAutofit fontScale="90000"/>
          </a:bodyPr>
          <a:lstStyle/>
          <a:p>
            <a:r>
              <a:rPr lang="de-CH" sz="3600" b="1" dirty="0">
                <a:solidFill>
                  <a:schemeClr val="accent2"/>
                </a:solidFill>
                <a:latin typeface="Calibri Light" panose="020F0302020204030204" pitchFamily="34" charset="0"/>
                <a:cs typeface="Calibri Light" panose="020F0302020204030204" pitchFamily="34" charset="0"/>
              </a:rPr>
              <a:t>Brust</a:t>
            </a:r>
            <a:r>
              <a:rPr lang="de-CH" b="1" dirty="0">
                <a:solidFill>
                  <a:schemeClr val="accent2"/>
                </a:solidFill>
                <a:latin typeface="Calibri Light" panose="020F0302020204030204" pitchFamily="34" charset="0"/>
                <a:cs typeface="Calibri Light" panose="020F0302020204030204" pitchFamily="34" charset="0"/>
              </a:rPr>
              <a:t/>
            </a:r>
            <a:br>
              <a:rPr lang="de-CH" b="1" dirty="0">
                <a:solidFill>
                  <a:schemeClr val="accent2"/>
                </a:solidFill>
                <a:latin typeface="Calibri Light" panose="020F0302020204030204" pitchFamily="34" charset="0"/>
                <a:cs typeface="Calibri Light" panose="020F0302020204030204" pitchFamily="34" charset="0"/>
              </a:rPr>
            </a:br>
            <a:r>
              <a:rPr lang="de-CH" sz="2700" b="1" dirty="0">
                <a:solidFill>
                  <a:schemeClr val="accent2"/>
                </a:solidFill>
                <a:latin typeface="Calibri Light" panose="020F0302020204030204" pitchFamily="34" charset="0"/>
                <a:cs typeface="Calibri Light" panose="020F0302020204030204" pitchFamily="34" charset="0"/>
              </a:rPr>
              <a:t>Breit und tief, bis zu den Ellbogen reichend, mit ausgeprägter </a:t>
            </a:r>
            <a:r>
              <a:rPr lang="de-CH" sz="2700" b="1" dirty="0" err="1">
                <a:solidFill>
                  <a:schemeClr val="accent2"/>
                </a:solidFill>
                <a:latin typeface="Calibri Light" panose="020F0302020204030204" pitchFamily="34" charset="0"/>
                <a:cs typeface="Calibri Light" panose="020F0302020204030204" pitchFamily="34" charset="0"/>
              </a:rPr>
              <a:t>Vorbrust</a:t>
            </a:r>
            <a:r>
              <a:rPr lang="de-CH" sz="2700" b="1" dirty="0">
                <a:solidFill>
                  <a:schemeClr val="accent2"/>
                </a:solidFill>
                <a:latin typeface="Calibri Light" panose="020F0302020204030204" pitchFamily="34" charset="0"/>
                <a:cs typeface="Calibri Light" panose="020F0302020204030204" pitchFamily="34" charset="0"/>
              </a:rPr>
              <a:t>,  Rippenkorb möglichst lang, von breit ovalem Querschnitt</a:t>
            </a:r>
            <a:r>
              <a:rPr lang="de-CH" sz="3100" dirty="0">
                <a:solidFill>
                  <a:schemeClr val="accent2"/>
                </a:solidFill>
                <a:latin typeface="Calibri Light" panose="020F0302020204030204" pitchFamily="34" charset="0"/>
                <a:cs typeface="Calibri Light" panose="020F0302020204030204" pitchFamily="34" charset="0"/>
              </a:rPr>
              <a:t/>
            </a:r>
            <a:br>
              <a:rPr lang="de-CH" sz="3100" dirty="0">
                <a:solidFill>
                  <a:schemeClr val="accent2"/>
                </a:solidFill>
                <a:latin typeface="Calibri Light" panose="020F0302020204030204" pitchFamily="34" charset="0"/>
                <a:cs typeface="Calibri Light" panose="020F0302020204030204" pitchFamily="34" charset="0"/>
              </a:rPr>
            </a:br>
            <a:r>
              <a:rPr lang="de-CH" dirty="0"/>
              <a:t/>
            </a:r>
            <a:br>
              <a:rPr lang="de-CH" dirty="0"/>
            </a:br>
            <a:endParaRPr lang="de-CH" dirty="0"/>
          </a:p>
        </p:txBody>
      </p:sp>
      <p:pic>
        <p:nvPicPr>
          <p:cNvPr id="7" name="Inhaltsplatzhalter 6">
            <a:extLst>
              <a:ext uri="{FF2B5EF4-FFF2-40B4-BE49-F238E27FC236}">
                <a16:creationId xmlns="" xmlns:a16="http://schemas.microsoft.com/office/drawing/2014/main" id="{3BE52A8A-138E-4997-AF1A-2F5F6B30AC60}"/>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p:blipFill>
        <p:spPr>
          <a:xfrm>
            <a:off x="935965" y="2341899"/>
            <a:ext cx="3099139" cy="3452189"/>
          </a:xfrm>
        </p:spPr>
      </p:pic>
      <p:pic>
        <p:nvPicPr>
          <p:cNvPr id="9" name="Grafik 8">
            <a:extLst>
              <a:ext uri="{FF2B5EF4-FFF2-40B4-BE49-F238E27FC236}">
                <a16:creationId xmlns="" xmlns:a16="http://schemas.microsoft.com/office/drawing/2014/main" id="{195C7E3B-F81A-47C9-89A6-3C21192A8C8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37155" y="2376838"/>
            <a:ext cx="3013094" cy="3452188"/>
          </a:xfrm>
          <a:prstGeom prst="rect">
            <a:avLst/>
          </a:prstGeom>
        </p:spPr>
      </p:pic>
      <p:sp>
        <p:nvSpPr>
          <p:cNvPr id="4" name="Textfeld 3">
            <a:extLst>
              <a:ext uri="{FF2B5EF4-FFF2-40B4-BE49-F238E27FC236}">
                <a16:creationId xmlns="" xmlns:a16="http://schemas.microsoft.com/office/drawing/2014/main" id="{D75858F1-5B20-4DA3-A6D7-316B6DEC98A3}"/>
              </a:ext>
            </a:extLst>
          </p:cNvPr>
          <p:cNvSpPr txBox="1"/>
          <p:nvPr/>
        </p:nvSpPr>
        <p:spPr>
          <a:xfrm>
            <a:off x="1883922" y="5829026"/>
            <a:ext cx="1673010" cy="523220"/>
          </a:xfrm>
          <a:prstGeom prst="rect">
            <a:avLst/>
          </a:prstGeom>
          <a:noFill/>
        </p:spPr>
        <p:txBody>
          <a:bodyPr wrap="square" rtlCol="0">
            <a:spAutoFit/>
          </a:bodyPr>
          <a:lstStyle/>
          <a:p>
            <a:r>
              <a:rPr lang="de-CH" sz="2800" dirty="0">
                <a:solidFill>
                  <a:schemeClr val="accent2"/>
                </a:solidFill>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a:t>
            </a:r>
          </a:p>
        </p:txBody>
      </p:sp>
      <p:sp>
        <p:nvSpPr>
          <p:cNvPr id="5" name="Textfeld 4">
            <a:extLst>
              <a:ext uri="{FF2B5EF4-FFF2-40B4-BE49-F238E27FC236}">
                <a16:creationId xmlns="" xmlns:a16="http://schemas.microsoft.com/office/drawing/2014/main" id="{1977D8B5-EC6A-4983-B924-F0E59AB8C376}"/>
              </a:ext>
            </a:extLst>
          </p:cNvPr>
          <p:cNvSpPr txBox="1"/>
          <p:nvPr/>
        </p:nvSpPr>
        <p:spPr>
          <a:xfrm>
            <a:off x="6279925" y="5829026"/>
            <a:ext cx="1538614" cy="523220"/>
          </a:xfrm>
          <a:prstGeom prst="rect">
            <a:avLst/>
          </a:prstGeom>
          <a:noFill/>
        </p:spPr>
        <p:txBody>
          <a:bodyPr wrap="square" rtlCol="0">
            <a:spAutoFit/>
          </a:bodyPr>
          <a:lstStyle/>
          <a:p>
            <a:r>
              <a:rPr lang="de-CH" sz="2800" dirty="0">
                <a:solidFill>
                  <a:schemeClr val="accent2"/>
                </a:solidFill>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a:t>
            </a:r>
          </a:p>
        </p:txBody>
      </p:sp>
      <p:sp>
        <p:nvSpPr>
          <p:cNvPr id="3" name="Foliennummernplatzhalter 2">
            <a:extLst>
              <a:ext uri="{FF2B5EF4-FFF2-40B4-BE49-F238E27FC236}">
                <a16:creationId xmlns="" xmlns:a16="http://schemas.microsoft.com/office/drawing/2014/main" id="{7D2DD60D-12B2-495E-AF85-18A3671D874E}"/>
              </a:ext>
            </a:extLst>
          </p:cNvPr>
          <p:cNvSpPr>
            <a:spLocks noGrp="1"/>
          </p:cNvSpPr>
          <p:nvPr>
            <p:ph type="sldNum" sz="quarter" idx="12"/>
          </p:nvPr>
        </p:nvSpPr>
        <p:spPr/>
        <p:txBody>
          <a:bodyPr/>
          <a:lstStyle/>
          <a:p>
            <a:fld id="{00C799CA-03EC-4DE2-ABF5-33977A220F13}" type="slidenum">
              <a:rPr lang="de-CH" smtClean="0"/>
              <a:pPr/>
              <a:t>28</a:t>
            </a:fld>
            <a:endParaRPr lang="de-CH"/>
          </a:p>
        </p:txBody>
      </p:sp>
    </p:spTree>
    <p:extLst>
      <p:ext uri="{BB962C8B-B14F-4D97-AF65-F5344CB8AC3E}">
        <p14:creationId xmlns="" xmlns:p14="http://schemas.microsoft.com/office/powerpoint/2010/main" val="122746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30816E28-9709-42E2-8983-EF23ECA9ACEA}"/>
              </a:ext>
            </a:extLst>
          </p:cNvPr>
          <p:cNvSpPr>
            <a:spLocks noGrp="1"/>
          </p:cNvSpPr>
          <p:nvPr>
            <p:ph idx="4294967295"/>
          </p:nvPr>
        </p:nvSpPr>
        <p:spPr>
          <a:xfrm>
            <a:off x="276836" y="328974"/>
            <a:ext cx="10142291" cy="1606068"/>
          </a:xfrm>
        </p:spPr>
        <p:txBody>
          <a:bodyPr>
            <a:normAutofit fontScale="85000" lnSpcReduction="20000"/>
          </a:bodyPr>
          <a:lstStyle/>
          <a:p>
            <a:pPr marL="0" indent="0">
              <a:buNone/>
            </a:pPr>
            <a:r>
              <a:rPr lang="de-CH"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200" b="1" dirty="0">
                <a:solidFill>
                  <a:schemeClr val="accent2"/>
                </a:solidFill>
                <a:latin typeface="Calibri Light" panose="020F0302020204030204" pitchFamily="34" charset="0"/>
                <a:cs typeface="Calibri Light" panose="020F0302020204030204" pitchFamily="34" charset="0"/>
              </a:rPr>
              <a:t>Schon über lange Zeit hinaus ist eine mangelhafte Brustausformung ein markantes</a:t>
            </a:r>
          </a:p>
          <a:p>
            <a:pPr marL="0" indent="0">
              <a:buNone/>
            </a:pPr>
            <a:r>
              <a:rPr lang="de-CH" sz="2200" b="1" dirty="0">
                <a:solidFill>
                  <a:schemeClr val="accent2"/>
                </a:solidFill>
                <a:latin typeface="Calibri Light" panose="020F0302020204030204" pitchFamily="34" charset="0"/>
                <a:cs typeface="Calibri Light" panose="020F0302020204030204" pitchFamily="34" charset="0"/>
              </a:rPr>
              <a:t>      Problem beim Berner Sennenhund. Da dies weitere fehlerhafte Merkmale mit sich</a:t>
            </a:r>
          </a:p>
          <a:p>
            <a:pPr marL="0" indent="0">
              <a:buNone/>
            </a:pPr>
            <a:r>
              <a:rPr lang="de-CH" sz="2200" b="1" dirty="0">
                <a:solidFill>
                  <a:schemeClr val="accent2"/>
                </a:solidFill>
                <a:latin typeface="Calibri Light" panose="020F0302020204030204" pitchFamily="34" charset="0"/>
                <a:cs typeface="Calibri Light" panose="020F0302020204030204" pitchFamily="34" charset="0"/>
              </a:rPr>
              <a:t>      zieht, ist daher sehr darauf zu achten.</a:t>
            </a:r>
          </a:p>
          <a:p>
            <a:pPr marL="0" indent="0">
              <a:buNone/>
            </a:pPr>
            <a:r>
              <a:rPr lang="de-CH" sz="2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 </a:t>
            </a:r>
            <a:r>
              <a:rPr lang="de-CH" sz="2200" b="1" dirty="0">
                <a:solidFill>
                  <a:schemeClr val="accent2"/>
                </a:solidFill>
                <a:latin typeface="Calibri Light" panose="020F0302020204030204" pitchFamily="34" charset="0"/>
                <a:cs typeface="Calibri Light" panose="020F0302020204030204" pitchFamily="34" charset="0"/>
              </a:rPr>
              <a:t>Das erfordert beim Richten ein genaues Abtasten mit beiden Händen. </a:t>
            </a:r>
          </a:p>
          <a:p>
            <a:endParaRPr lang="de-CH" dirty="0"/>
          </a:p>
        </p:txBody>
      </p:sp>
      <p:pic>
        <p:nvPicPr>
          <p:cNvPr id="5" name="Grafik 4">
            <a:extLst>
              <a:ext uri="{FF2B5EF4-FFF2-40B4-BE49-F238E27FC236}">
                <a16:creationId xmlns="" xmlns:a16="http://schemas.microsoft.com/office/drawing/2014/main" id="{AF4189DD-1AC2-4AF9-9976-519E40F51E7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68613" y="2298583"/>
            <a:ext cx="2501782" cy="3221373"/>
          </a:xfrm>
          <a:prstGeom prst="rect">
            <a:avLst/>
          </a:prstGeom>
        </p:spPr>
      </p:pic>
      <p:pic>
        <p:nvPicPr>
          <p:cNvPr id="7" name="Grafik 6">
            <a:extLst>
              <a:ext uri="{FF2B5EF4-FFF2-40B4-BE49-F238E27FC236}">
                <a16:creationId xmlns="" xmlns:a16="http://schemas.microsoft.com/office/drawing/2014/main" id="{D677C364-8DC3-45DE-89B2-7E56928E166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514"/>
          <a:stretch/>
        </p:blipFill>
        <p:spPr>
          <a:xfrm>
            <a:off x="5541547" y="2298584"/>
            <a:ext cx="2583808" cy="3221372"/>
          </a:xfrm>
          <a:prstGeom prst="rect">
            <a:avLst/>
          </a:prstGeom>
        </p:spPr>
      </p:pic>
      <p:sp>
        <p:nvSpPr>
          <p:cNvPr id="8" name="Textfeld 7">
            <a:extLst>
              <a:ext uri="{FF2B5EF4-FFF2-40B4-BE49-F238E27FC236}">
                <a16:creationId xmlns="" xmlns:a16="http://schemas.microsoft.com/office/drawing/2014/main" id="{0B1CEC07-BBC3-4307-B8B1-14FA8DA36072}"/>
              </a:ext>
            </a:extLst>
          </p:cNvPr>
          <p:cNvSpPr txBox="1"/>
          <p:nvPr/>
        </p:nvSpPr>
        <p:spPr>
          <a:xfrm>
            <a:off x="1379532" y="5606268"/>
            <a:ext cx="2583809" cy="800219"/>
          </a:xfrm>
          <a:prstGeom prst="rect">
            <a:avLst/>
          </a:prstGeom>
          <a:noFill/>
        </p:spPr>
        <p:txBody>
          <a:bodyPr wrap="square" rtlCol="0">
            <a:spAutoFit/>
          </a:bodyPr>
          <a:lstStyle/>
          <a:p>
            <a:r>
              <a:rPr lang="de-CH" sz="28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dirty="0">
                <a:solidFill>
                  <a:schemeClr val="accent2"/>
                </a:solidFill>
              </a:rPr>
              <a:t>Nicht korrekt </a:t>
            </a:r>
          </a:p>
          <a:p>
            <a:r>
              <a:rPr lang="de-CH" dirty="0">
                <a:solidFill>
                  <a:schemeClr val="accent2"/>
                </a:solidFill>
              </a:rPr>
              <a:t>    Schmale Brust</a:t>
            </a:r>
          </a:p>
        </p:txBody>
      </p:sp>
      <p:sp>
        <p:nvSpPr>
          <p:cNvPr id="9" name="Textfeld 8">
            <a:extLst>
              <a:ext uri="{FF2B5EF4-FFF2-40B4-BE49-F238E27FC236}">
                <a16:creationId xmlns="" xmlns:a16="http://schemas.microsoft.com/office/drawing/2014/main" id="{78D2D985-D5DE-4893-8FF1-9FBA37E3F6CB}"/>
              </a:ext>
            </a:extLst>
          </p:cNvPr>
          <p:cNvSpPr txBox="1"/>
          <p:nvPr/>
        </p:nvSpPr>
        <p:spPr>
          <a:xfrm>
            <a:off x="5902273" y="5519954"/>
            <a:ext cx="2398110" cy="800219"/>
          </a:xfrm>
          <a:prstGeom prst="rect">
            <a:avLst/>
          </a:prstGeom>
          <a:noFill/>
        </p:spPr>
        <p:txBody>
          <a:bodyPr wrap="square" rtlCol="0">
            <a:spAutoFit/>
          </a:bodyPr>
          <a:lstStyle/>
          <a:p>
            <a:r>
              <a:rPr lang="de-CH" sz="2800" dirty="0">
                <a:solidFill>
                  <a:srgbClr val="FF0000"/>
                </a:solidFill>
                <a:sym typeface="Wingdings" panose="05000000000000000000" pitchFamily="2" charset="2"/>
              </a:rPr>
              <a:t></a:t>
            </a:r>
            <a:r>
              <a:rPr lang="de-CH" dirty="0">
                <a:solidFill>
                  <a:schemeClr val="accent2"/>
                </a:solidFill>
              </a:rPr>
              <a:t>Nicht korrekt</a:t>
            </a:r>
          </a:p>
          <a:p>
            <a:r>
              <a:rPr lang="de-CH" dirty="0">
                <a:solidFill>
                  <a:schemeClr val="accent2"/>
                </a:solidFill>
              </a:rPr>
              <a:t>   wenig </a:t>
            </a:r>
            <a:r>
              <a:rPr lang="de-CH" dirty="0" err="1">
                <a:solidFill>
                  <a:schemeClr val="accent2"/>
                </a:solidFill>
              </a:rPr>
              <a:t>Vorbrust</a:t>
            </a:r>
            <a:endParaRPr lang="de-CH" dirty="0">
              <a:solidFill>
                <a:schemeClr val="accent2"/>
              </a:solidFill>
            </a:endParaRPr>
          </a:p>
        </p:txBody>
      </p:sp>
      <p:sp>
        <p:nvSpPr>
          <p:cNvPr id="2" name="Foliennummernplatzhalter 1">
            <a:extLst>
              <a:ext uri="{FF2B5EF4-FFF2-40B4-BE49-F238E27FC236}">
                <a16:creationId xmlns="" xmlns:a16="http://schemas.microsoft.com/office/drawing/2014/main" id="{C2B06C69-0B03-479D-A96E-4CB5AAAE7A07}"/>
              </a:ext>
            </a:extLst>
          </p:cNvPr>
          <p:cNvSpPr>
            <a:spLocks noGrp="1"/>
          </p:cNvSpPr>
          <p:nvPr>
            <p:ph type="sldNum" sz="quarter" idx="12"/>
          </p:nvPr>
        </p:nvSpPr>
        <p:spPr/>
        <p:txBody>
          <a:bodyPr/>
          <a:lstStyle/>
          <a:p>
            <a:fld id="{00C799CA-03EC-4DE2-ABF5-33977A220F13}" type="slidenum">
              <a:rPr lang="de-CH" smtClean="0"/>
              <a:pPr/>
              <a:t>29</a:t>
            </a:fld>
            <a:endParaRPr lang="de-CH"/>
          </a:p>
        </p:txBody>
      </p:sp>
    </p:spTree>
    <p:extLst>
      <p:ext uri="{BB962C8B-B14F-4D97-AF65-F5344CB8AC3E}">
        <p14:creationId xmlns="" xmlns:p14="http://schemas.microsoft.com/office/powerpoint/2010/main" val="189572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A56510C-DC3E-4F9A-9B3E-BB6D30F14DA3}"/>
              </a:ext>
            </a:extLst>
          </p:cNvPr>
          <p:cNvSpPr>
            <a:spLocks noGrp="1"/>
          </p:cNvSpPr>
          <p:nvPr>
            <p:ph type="title"/>
          </p:nvPr>
        </p:nvSpPr>
        <p:spPr>
          <a:xfrm>
            <a:off x="671286" y="650146"/>
            <a:ext cx="9309352" cy="1327123"/>
          </a:xfrm>
        </p:spPr>
        <p:txBody>
          <a:bodyPr>
            <a:normAutofit fontScale="90000"/>
          </a:bodyPr>
          <a:lstStyle/>
          <a:p>
            <a:r>
              <a:rPr lang="de-CH" sz="2000" u="sng" dirty="0">
                <a:solidFill>
                  <a:schemeClr val="accent2"/>
                </a:solidFill>
              </a:rPr>
              <a:t>Klassifikation FCI: </a:t>
            </a:r>
            <a:r>
              <a:rPr lang="de-CH" sz="2000" dirty="0">
                <a:solidFill>
                  <a:schemeClr val="accent2"/>
                </a:solidFill>
              </a:rPr>
              <a:t>Gruppe 2:   </a:t>
            </a:r>
            <a:br>
              <a:rPr lang="de-CH" sz="2000" dirty="0">
                <a:solidFill>
                  <a:schemeClr val="accent2"/>
                </a:solidFill>
              </a:rPr>
            </a:br>
            <a:r>
              <a:rPr lang="de-CH" sz="2000" dirty="0">
                <a:solidFill>
                  <a:schemeClr val="accent2"/>
                </a:solidFill>
              </a:rPr>
              <a:t>                            Pinscher und Schnauzer,  Molossoide,  Schweizer Sennenhunde</a:t>
            </a:r>
            <a:br>
              <a:rPr lang="de-CH" sz="2000" dirty="0">
                <a:solidFill>
                  <a:schemeClr val="accent2"/>
                </a:solidFill>
              </a:rPr>
            </a:br>
            <a:r>
              <a:rPr lang="de-CH" sz="2000" dirty="0">
                <a:solidFill>
                  <a:schemeClr val="accent2"/>
                </a:solidFill>
              </a:rPr>
              <a:t>                            Sektion 3:   </a:t>
            </a:r>
            <a:br>
              <a:rPr lang="de-CH" sz="2000" dirty="0">
                <a:solidFill>
                  <a:schemeClr val="accent2"/>
                </a:solidFill>
              </a:rPr>
            </a:br>
            <a:r>
              <a:rPr lang="de-CH" sz="2000" dirty="0">
                <a:solidFill>
                  <a:schemeClr val="accent2"/>
                </a:solidFill>
              </a:rPr>
              <a:t>                            Schweizer Sennenhunde ohne Arbeitsprüfung</a:t>
            </a:r>
            <a:r>
              <a:rPr lang="de-CH" sz="2100" dirty="0"/>
              <a:t/>
            </a:r>
            <a:br>
              <a:rPr lang="de-CH" sz="2100" dirty="0"/>
            </a:br>
            <a:endParaRPr lang="de-CH" sz="2100" dirty="0"/>
          </a:p>
        </p:txBody>
      </p:sp>
      <p:sp>
        <p:nvSpPr>
          <p:cNvPr id="3" name="Inhaltsplatzhalter 2">
            <a:extLst>
              <a:ext uri="{FF2B5EF4-FFF2-40B4-BE49-F238E27FC236}">
                <a16:creationId xmlns="" xmlns:a16="http://schemas.microsoft.com/office/drawing/2014/main" id="{81AA72FE-4F37-49B1-8DB3-AB91D05CA4BD}"/>
              </a:ext>
            </a:extLst>
          </p:cNvPr>
          <p:cNvSpPr>
            <a:spLocks noGrp="1"/>
          </p:cNvSpPr>
          <p:nvPr>
            <p:ph idx="1"/>
          </p:nvPr>
        </p:nvSpPr>
        <p:spPr>
          <a:xfrm>
            <a:off x="667954" y="1855531"/>
            <a:ext cx="8967664" cy="4461380"/>
          </a:xfrm>
        </p:spPr>
        <p:txBody>
          <a:bodyPr anchor="ctr">
            <a:normAutofit/>
          </a:bodyPr>
          <a:lstStyle/>
          <a:p>
            <a:pPr marL="0" indent="0">
              <a:buNone/>
            </a:pPr>
            <a:r>
              <a:rPr lang="de-CH" sz="1500" b="1" dirty="0">
                <a:solidFill>
                  <a:schemeClr val="accent2"/>
                </a:solidFill>
              </a:rPr>
              <a:t>KURZER GESCHICHTLICHER ABRISS </a:t>
            </a:r>
            <a:endParaRPr lang="de-CH" sz="1500" dirty="0">
              <a:solidFill>
                <a:schemeClr val="accent2"/>
              </a:solidFill>
            </a:endParaRPr>
          </a:p>
          <a:p>
            <a:pPr marL="0" indent="0">
              <a:buNone/>
            </a:pPr>
            <a:r>
              <a:rPr lang="de-CH" sz="1500" dirty="0">
                <a:solidFill>
                  <a:schemeClr val="accent2"/>
                </a:solidFill>
              </a:rPr>
              <a:t>Der Berner Sennenhund ist ein Bauernhund alter Herkunft, der in den Voralpengebieten und Teilen des Mittellandes in der Umgebung von Bern als Wach-, Zug- und Treibhund gehalten wurde. Nach dem Weiler und Gasthaus Dürrbach bei Riggisberg im Kanton Bern, wo dieser langhaarige, dreifarbige Hofhund besonders häufig vorkam, erhielt er seinen ursprünglichen Namen «Dürrbächler». Nachdem 1902, 1904 und 1907 bereits solche Hunde an Hundeausstellungen gezeigt worden waren, schlossen sich im November 1907 einige Hundezüchter aus Burgdorf zusammen, um die Rasse rein zu züchten. Sie gründeten den «Schweizerischen Dürrbächler-Klub» und stellten Rassekennzeichen auf. 1910 wurden an einer Hundeschau in Burgdorf, zu der viele Bauern der Umgebung ihre Dürrbächlerhunde brachten, bereits 107 Tiere vorgestellt.</a:t>
            </a:r>
          </a:p>
          <a:p>
            <a:pPr marL="0" indent="0">
              <a:buNone/>
            </a:pPr>
            <a:r>
              <a:rPr lang="de-CH" sz="1500" dirty="0">
                <a:solidFill>
                  <a:schemeClr val="accent2"/>
                </a:solidFill>
              </a:rPr>
              <a:t>Von da an erwarb sich die Rasse, in Anlehnung an die anderen Schweizer Sennenhunde nun «Berner Sennenhund» genannt, rasch Freunde in der ganzen Schweiz und bald auch im benachbarten Deutschland. Heute ist der Berner Sennenhund dank seiner attraktiven Dreifarbigkeit und seiner Anpassungsfähigkeit weltweit als Familienhund bekannt und beliebt.</a:t>
            </a:r>
          </a:p>
          <a:p>
            <a:endParaRPr lang="de-CH" sz="1500" dirty="0">
              <a:solidFill>
                <a:srgbClr val="000000"/>
              </a:solidFill>
            </a:endParaRPr>
          </a:p>
        </p:txBody>
      </p:sp>
      <p:sp>
        <p:nvSpPr>
          <p:cNvPr id="4" name="Foliennummernplatzhalter 3">
            <a:extLst>
              <a:ext uri="{FF2B5EF4-FFF2-40B4-BE49-F238E27FC236}">
                <a16:creationId xmlns="" xmlns:a16="http://schemas.microsoft.com/office/drawing/2014/main" id="{ABEA21F5-C3B4-4CB6-B155-B22BD9D51BD3}"/>
              </a:ext>
            </a:extLst>
          </p:cNvPr>
          <p:cNvSpPr>
            <a:spLocks noGrp="1"/>
          </p:cNvSpPr>
          <p:nvPr>
            <p:ph type="sldNum" sz="quarter" idx="12"/>
          </p:nvPr>
        </p:nvSpPr>
        <p:spPr/>
        <p:txBody>
          <a:bodyPr/>
          <a:lstStyle/>
          <a:p>
            <a:fld id="{00C799CA-03EC-4DE2-ABF5-33977A220F13}" type="slidenum">
              <a:rPr lang="de-CH" smtClean="0"/>
              <a:pPr/>
              <a:t>3</a:t>
            </a:fld>
            <a:endParaRPr lang="de-CH"/>
          </a:p>
        </p:txBody>
      </p:sp>
    </p:spTree>
    <p:extLst>
      <p:ext uri="{BB962C8B-B14F-4D97-AF65-F5344CB8AC3E}">
        <p14:creationId xmlns="" xmlns:p14="http://schemas.microsoft.com/office/powerpoint/2010/main" val="8828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6648393-7E32-465B-8D1F-9EE569285238}"/>
              </a:ext>
            </a:extLst>
          </p:cNvPr>
          <p:cNvSpPr>
            <a:spLocks noGrp="1"/>
          </p:cNvSpPr>
          <p:nvPr>
            <p:ph type="title"/>
          </p:nvPr>
        </p:nvSpPr>
        <p:spPr>
          <a:xfrm>
            <a:off x="1199786" y="753245"/>
            <a:ext cx="3422548" cy="1771841"/>
          </a:xfrm>
        </p:spPr>
        <p:txBody>
          <a:bodyPr vert="horz" lIns="91440" tIns="45720" rIns="91440" bIns="45720" rtlCol="0" anchor="b">
            <a:normAutofit fontScale="90000"/>
          </a:bodyPr>
          <a:lstStyle/>
          <a:p>
            <a:r>
              <a:rPr lang="en-US" kern="1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3200" b="1" kern="1200" dirty="0" err="1">
                <a:solidFill>
                  <a:schemeClr val="accent2"/>
                </a:solidFill>
                <a:latin typeface="Calibri Light" panose="020F0302020204030204" pitchFamily="34" charset="0"/>
                <a:cs typeface="Calibri Light" panose="020F0302020204030204" pitchFamily="34" charset="0"/>
              </a:rPr>
              <a:t>Korrekt</a:t>
            </a:r>
            <a:r>
              <a:rPr lang="en-US" sz="3200" b="1" kern="1200" dirty="0">
                <a:solidFill>
                  <a:schemeClr val="accent2"/>
                </a:solidFill>
                <a:latin typeface="Calibri Light" panose="020F0302020204030204" pitchFamily="34" charset="0"/>
                <a:cs typeface="Calibri Light" panose="020F0302020204030204" pitchFamily="34" charset="0"/>
              </a:rPr>
              <a:t/>
            </a:r>
            <a:br>
              <a:rPr lang="en-US" sz="3200" b="1" kern="1200" dirty="0">
                <a:solidFill>
                  <a:schemeClr val="accent2"/>
                </a:solidFill>
                <a:latin typeface="Calibri Light" panose="020F0302020204030204" pitchFamily="34" charset="0"/>
                <a:cs typeface="Calibri Light" panose="020F0302020204030204" pitchFamily="34" charset="0"/>
              </a:rPr>
            </a:br>
            <a:r>
              <a:rPr lang="en-US" sz="4700" b="1" kern="1200" dirty="0">
                <a:solidFill>
                  <a:schemeClr val="accent2"/>
                </a:solidFill>
                <a:latin typeface="Calibri Light" panose="020F0302020204030204" pitchFamily="34" charset="0"/>
                <a:cs typeface="Calibri Light" panose="020F0302020204030204" pitchFamily="34" charset="0"/>
              </a:rPr>
              <a:t>   </a:t>
            </a:r>
            <a:r>
              <a:rPr lang="en-US" sz="3100" b="1" kern="1200" dirty="0" err="1">
                <a:solidFill>
                  <a:schemeClr val="accent2"/>
                </a:solidFill>
                <a:latin typeface="Calibri Light" panose="020F0302020204030204" pitchFamily="34" charset="0"/>
                <a:cs typeface="Calibri Light" panose="020F0302020204030204" pitchFamily="34" charset="0"/>
              </a:rPr>
              <a:t>Rippenkorb</a:t>
            </a:r>
            <a:r>
              <a:rPr lang="en-US" sz="3100" b="1" kern="1200" dirty="0">
                <a:solidFill>
                  <a:schemeClr val="accent2"/>
                </a:solidFill>
                <a:latin typeface="Calibri Light" panose="020F0302020204030204" pitchFamily="34" charset="0"/>
                <a:cs typeface="Calibri Light" panose="020F0302020204030204" pitchFamily="34" charset="0"/>
              </a:rPr>
              <a:t> </a:t>
            </a:r>
            <a:r>
              <a:rPr lang="en-US" sz="3100" b="1" kern="1200" dirty="0" err="1">
                <a:solidFill>
                  <a:schemeClr val="accent2"/>
                </a:solidFill>
                <a:latin typeface="Calibri Light" panose="020F0302020204030204" pitchFamily="34" charset="0"/>
                <a:cs typeface="Calibri Light" panose="020F0302020204030204" pitchFamily="34" charset="0"/>
              </a:rPr>
              <a:t>lang</a:t>
            </a:r>
            <a:r>
              <a:rPr lang="en-US" sz="3100" b="1" kern="1200" dirty="0">
                <a:solidFill>
                  <a:schemeClr val="accent2"/>
                </a:solidFill>
                <a:latin typeface="Calibri Light" panose="020F0302020204030204" pitchFamily="34" charset="0"/>
                <a:cs typeface="Calibri Light" panose="020F0302020204030204" pitchFamily="34" charset="0"/>
              </a:rPr>
              <a:t>,</a:t>
            </a:r>
            <a:br>
              <a:rPr lang="en-US" sz="3100" b="1" kern="1200" dirty="0">
                <a:solidFill>
                  <a:schemeClr val="accent2"/>
                </a:solidFill>
                <a:latin typeface="Calibri Light" panose="020F0302020204030204" pitchFamily="34" charset="0"/>
                <a:cs typeface="Calibri Light" panose="020F0302020204030204" pitchFamily="34" charset="0"/>
              </a:rPr>
            </a:br>
            <a:r>
              <a:rPr lang="en-US" sz="3100" b="1" kern="1200" dirty="0">
                <a:solidFill>
                  <a:schemeClr val="accent2"/>
                </a:solidFill>
                <a:latin typeface="Calibri Light" panose="020F0302020204030204" pitchFamily="34" charset="0"/>
                <a:cs typeface="Calibri Light" panose="020F0302020204030204" pitchFamily="34" charset="0"/>
              </a:rPr>
              <a:t>    </a:t>
            </a:r>
            <a:r>
              <a:rPr lang="en-US" sz="3100" b="1" kern="1200" dirty="0" err="1">
                <a:solidFill>
                  <a:schemeClr val="accent2"/>
                </a:solidFill>
                <a:latin typeface="Calibri Light" panose="020F0302020204030204" pitchFamily="34" charset="0"/>
                <a:cs typeface="Calibri Light" panose="020F0302020204030204" pitchFamily="34" charset="0"/>
              </a:rPr>
              <a:t>Lendenpartie</a:t>
            </a:r>
            <a:r>
              <a:rPr lang="en-US" sz="3100" b="1" kern="1200" dirty="0">
                <a:solidFill>
                  <a:schemeClr val="accent2"/>
                </a:solidFill>
                <a:latin typeface="Calibri Light" panose="020F0302020204030204" pitchFamily="34" charset="0"/>
                <a:cs typeface="Calibri Light" panose="020F0302020204030204" pitchFamily="34" charset="0"/>
              </a:rPr>
              <a:t> </a:t>
            </a:r>
            <a:r>
              <a:rPr lang="en-US" sz="3100" b="1" kern="1200" dirty="0" err="1">
                <a:solidFill>
                  <a:schemeClr val="accent2"/>
                </a:solidFill>
                <a:latin typeface="Calibri Light" panose="020F0302020204030204" pitchFamily="34" charset="0"/>
                <a:cs typeface="Calibri Light" panose="020F0302020204030204" pitchFamily="34" charset="0"/>
              </a:rPr>
              <a:t>kurz</a:t>
            </a:r>
            <a:endParaRPr lang="en-US" sz="31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475B35A1-32B0-40D2-B493-22783185C46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09784" y="576310"/>
            <a:ext cx="3600666" cy="5705380"/>
          </a:xfrm>
          <a:prstGeom prst="rect">
            <a:avLst/>
          </a:prstGeom>
        </p:spPr>
      </p:pic>
      <p:sp>
        <p:nvSpPr>
          <p:cNvPr id="6" name="Textfeld 5">
            <a:extLst>
              <a:ext uri="{FF2B5EF4-FFF2-40B4-BE49-F238E27FC236}">
                <a16:creationId xmlns="" xmlns:a16="http://schemas.microsoft.com/office/drawing/2014/main" id="{F332058E-2A6F-4A3F-873A-F7ACC34C6352}"/>
              </a:ext>
            </a:extLst>
          </p:cNvPr>
          <p:cNvSpPr txBox="1"/>
          <p:nvPr/>
        </p:nvSpPr>
        <p:spPr>
          <a:xfrm>
            <a:off x="1199786" y="4156708"/>
            <a:ext cx="3173835" cy="1446550"/>
          </a:xfrm>
          <a:prstGeom prst="rect">
            <a:avLst/>
          </a:prstGeom>
          <a:noFill/>
        </p:spPr>
        <p:txBody>
          <a:bodyPr wrap="square" rtlCol="0">
            <a:spAutoFit/>
          </a:bodyPr>
          <a:lstStyle/>
          <a:p>
            <a:r>
              <a:rPr lang="de-CH" sz="32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3200" b="1" dirty="0">
                <a:solidFill>
                  <a:schemeClr val="accent2"/>
                </a:solidFill>
                <a:latin typeface="Calibri Light" panose="020F0302020204030204" pitchFamily="34" charset="0"/>
                <a:cs typeface="Calibri Light" panose="020F0302020204030204" pitchFamily="34" charset="0"/>
              </a:rPr>
              <a:t>Nicht korrekt</a:t>
            </a:r>
          </a:p>
          <a:p>
            <a:r>
              <a:rPr lang="de-CH" sz="2800" b="1" dirty="0">
                <a:solidFill>
                  <a:schemeClr val="accent2"/>
                </a:solidFill>
                <a:latin typeface="Calibri Light" panose="020F0302020204030204" pitchFamily="34" charset="0"/>
                <a:cs typeface="Calibri Light" panose="020F0302020204030204" pitchFamily="34" charset="0"/>
              </a:rPr>
              <a:t>    Rippenkorb kurz</a:t>
            </a:r>
          </a:p>
          <a:p>
            <a:r>
              <a:rPr lang="de-CH" sz="2800" b="1" dirty="0">
                <a:solidFill>
                  <a:schemeClr val="accent2"/>
                </a:solidFill>
                <a:latin typeface="Calibri Light" panose="020F0302020204030204" pitchFamily="34" charset="0"/>
                <a:cs typeface="Calibri Light" panose="020F0302020204030204" pitchFamily="34" charset="0"/>
              </a:rPr>
              <a:t>    Lendenpartie lang</a:t>
            </a:r>
          </a:p>
        </p:txBody>
      </p:sp>
      <p:sp>
        <p:nvSpPr>
          <p:cNvPr id="3" name="Foliennummernplatzhalter 2">
            <a:extLst>
              <a:ext uri="{FF2B5EF4-FFF2-40B4-BE49-F238E27FC236}">
                <a16:creationId xmlns="" xmlns:a16="http://schemas.microsoft.com/office/drawing/2014/main" id="{CB395954-7ACE-4B2D-9DF2-2A1220F2BC01}"/>
              </a:ext>
            </a:extLst>
          </p:cNvPr>
          <p:cNvSpPr>
            <a:spLocks noGrp="1"/>
          </p:cNvSpPr>
          <p:nvPr>
            <p:ph type="sldNum" sz="quarter" idx="12"/>
          </p:nvPr>
        </p:nvSpPr>
        <p:spPr/>
        <p:txBody>
          <a:bodyPr/>
          <a:lstStyle/>
          <a:p>
            <a:fld id="{00C799CA-03EC-4DE2-ABF5-33977A220F13}" type="slidenum">
              <a:rPr lang="de-CH" smtClean="0"/>
              <a:pPr/>
              <a:t>30</a:t>
            </a:fld>
            <a:endParaRPr lang="de-CH"/>
          </a:p>
        </p:txBody>
      </p:sp>
    </p:spTree>
    <p:extLst>
      <p:ext uri="{BB962C8B-B14F-4D97-AF65-F5344CB8AC3E}">
        <p14:creationId xmlns="" xmlns:p14="http://schemas.microsoft.com/office/powerpoint/2010/main" val="2466211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BC436AB-F2B9-445D-BE9C-1762B987BB28}"/>
              </a:ext>
            </a:extLst>
          </p:cNvPr>
          <p:cNvSpPr>
            <a:spLocks noGrp="1"/>
          </p:cNvSpPr>
          <p:nvPr>
            <p:ph type="title"/>
          </p:nvPr>
        </p:nvSpPr>
        <p:spPr>
          <a:xfrm>
            <a:off x="194685" y="322459"/>
            <a:ext cx="10630526" cy="833822"/>
          </a:xfrm>
        </p:spPr>
        <p:txBody>
          <a:bodyPr vert="horz" lIns="91440" tIns="45720" rIns="91440" bIns="45720" rtlCol="0" anchor="b">
            <a:normAutofit/>
          </a:bodyPr>
          <a:lstStyle/>
          <a:p>
            <a:pPr algn="ctr"/>
            <a:r>
              <a:rPr lang="en-US" b="1" kern="1200" dirty="0" err="1">
                <a:solidFill>
                  <a:schemeClr val="accent2"/>
                </a:solidFill>
                <a:latin typeface="Calibri Light" panose="020F0302020204030204" pitchFamily="34" charset="0"/>
                <a:cs typeface="Calibri Light" panose="020F0302020204030204" pitchFamily="34" charset="0"/>
              </a:rPr>
              <a:t>Untere</a:t>
            </a:r>
            <a:r>
              <a:rPr lang="en-US" b="1" kern="1200" dirty="0">
                <a:solidFill>
                  <a:schemeClr val="accent2"/>
                </a:solidFill>
                <a:latin typeface="Calibri Light" panose="020F0302020204030204" pitchFamily="34" charset="0"/>
                <a:cs typeface="Calibri Light" panose="020F0302020204030204" pitchFamily="34" charset="0"/>
              </a:rPr>
              <a:t> </a:t>
            </a:r>
            <a:r>
              <a:rPr lang="en-US" b="1" kern="1200" dirty="0" err="1">
                <a:solidFill>
                  <a:schemeClr val="accent2"/>
                </a:solidFill>
                <a:latin typeface="Calibri Light" panose="020F0302020204030204" pitchFamily="34" charset="0"/>
                <a:cs typeface="Calibri Light" panose="020F0302020204030204" pitchFamily="34" charset="0"/>
              </a:rPr>
              <a:t>Profillinie</a:t>
            </a:r>
            <a:r>
              <a:rPr lang="en-US" b="1" kern="1200" dirty="0">
                <a:solidFill>
                  <a:schemeClr val="accent2"/>
                </a:solidFill>
                <a:latin typeface="Calibri Light" panose="020F0302020204030204" pitchFamily="34" charset="0"/>
                <a:cs typeface="Calibri Light" panose="020F0302020204030204" pitchFamily="34" charset="0"/>
              </a:rPr>
              <a:t> und </a:t>
            </a:r>
            <a:r>
              <a:rPr lang="en-US" b="1" kern="1200" dirty="0" err="1">
                <a:solidFill>
                  <a:schemeClr val="accent2"/>
                </a:solidFill>
                <a:latin typeface="Calibri Light" panose="020F0302020204030204" pitchFamily="34" charset="0"/>
                <a:cs typeface="Calibri Light" panose="020F0302020204030204" pitchFamily="34" charset="0"/>
              </a:rPr>
              <a:t>Bauch</a:t>
            </a:r>
            <a:endParaRPr lang="en-US" b="1" kern="1200" dirty="0">
              <a:solidFill>
                <a:schemeClr val="accent2"/>
              </a:solidFill>
              <a:latin typeface="Calibri Light" panose="020F0302020204030204" pitchFamily="34" charset="0"/>
              <a:cs typeface="Calibri Light" panose="020F0302020204030204" pitchFamily="34" charset="0"/>
            </a:endParaRPr>
          </a:p>
        </p:txBody>
      </p:sp>
      <p:sp>
        <p:nvSpPr>
          <p:cNvPr id="3" name="Inhaltsplatzhalter 2">
            <a:extLst>
              <a:ext uri="{FF2B5EF4-FFF2-40B4-BE49-F238E27FC236}">
                <a16:creationId xmlns="" xmlns:a16="http://schemas.microsoft.com/office/drawing/2014/main" id="{A3D46BC9-3B26-439E-8C92-C68237835A4F}"/>
              </a:ext>
            </a:extLst>
          </p:cNvPr>
          <p:cNvSpPr>
            <a:spLocks noGrp="1"/>
          </p:cNvSpPr>
          <p:nvPr>
            <p:ph idx="1"/>
          </p:nvPr>
        </p:nvSpPr>
        <p:spPr>
          <a:xfrm>
            <a:off x="2457351" y="1756611"/>
            <a:ext cx="6105194" cy="682079"/>
          </a:xfrm>
        </p:spPr>
        <p:txBody>
          <a:bodyPr vert="horz" lIns="91440" tIns="45720" rIns="91440" bIns="45720" rtlCol="0">
            <a:normAutofit/>
          </a:bodyPr>
          <a:lstStyle/>
          <a:p>
            <a:pPr marL="0" indent="0" algn="ctr">
              <a:buNone/>
            </a:pPr>
            <a:r>
              <a:rPr lang="en-US" sz="2200" b="1" kern="1200" dirty="0" err="1">
                <a:solidFill>
                  <a:schemeClr val="accent2"/>
                </a:solidFill>
                <a:latin typeface="Calibri Light" panose="020F0302020204030204" pitchFamily="34" charset="0"/>
                <a:cs typeface="Calibri Light" panose="020F0302020204030204" pitchFamily="34" charset="0"/>
              </a:rPr>
              <a:t>Vom</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Brustkorb</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zur</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Hinterhand</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leicht</a:t>
            </a:r>
            <a:r>
              <a:rPr lang="en-US" sz="2200" b="1" kern="1200" dirty="0">
                <a:solidFill>
                  <a:schemeClr val="accent2"/>
                </a:solidFill>
                <a:latin typeface="Calibri Light" panose="020F0302020204030204" pitchFamily="34" charset="0"/>
                <a:cs typeface="Calibri Light" panose="020F0302020204030204" pitchFamily="34" charset="0"/>
              </a:rPr>
              <a:t> </a:t>
            </a:r>
            <a:r>
              <a:rPr lang="en-US" sz="2200" b="1" kern="1200" dirty="0" err="1">
                <a:solidFill>
                  <a:schemeClr val="accent2"/>
                </a:solidFill>
                <a:latin typeface="Calibri Light" panose="020F0302020204030204" pitchFamily="34" charset="0"/>
                <a:cs typeface="Calibri Light" panose="020F0302020204030204" pitchFamily="34" charset="0"/>
              </a:rPr>
              <a:t>ansteigend</a:t>
            </a:r>
            <a:r>
              <a:rPr lang="en-US" sz="2200" b="1" kern="1200" dirty="0">
                <a:solidFill>
                  <a:schemeClr val="accent2"/>
                </a:solidFill>
                <a:latin typeface="Calibri Light" panose="020F0302020204030204" pitchFamily="34" charset="0"/>
                <a:cs typeface="Calibri Light" panose="020F0302020204030204" pitchFamily="34" charset="0"/>
              </a:rPr>
              <a:t> </a:t>
            </a:r>
          </a:p>
        </p:txBody>
      </p:sp>
      <p:pic>
        <p:nvPicPr>
          <p:cNvPr id="5" name="Grafik 4">
            <a:extLst>
              <a:ext uri="{FF2B5EF4-FFF2-40B4-BE49-F238E27FC236}">
                <a16:creationId xmlns="" xmlns:a16="http://schemas.microsoft.com/office/drawing/2014/main" id="{266575B4-2254-4414-8E39-C011E14DEC72}"/>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6844" b="7158"/>
          <a:stretch/>
        </p:blipFill>
        <p:spPr>
          <a:xfrm>
            <a:off x="2917998" y="2904796"/>
            <a:ext cx="5238238" cy="3227556"/>
          </a:xfrm>
          <a:prstGeom prst="rect">
            <a:avLst/>
          </a:prstGeom>
        </p:spPr>
      </p:pic>
      <p:sp>
        <p:nvSpPr>
          <p:cNvPr id="4" name="Foliennummernplatzhalter 3">
            <a:extLst>
              <a:ext uri="{FF2B5EF4-FFF2-40B4-BE49-F238E27FC236}">
                <a16:creationId xmlns="" xmlns:a16="http://schemas.microsoft.com/office/drawing/2014/main" id="{CFC21E45-D61E-4A82-B5A1-CB0E02C03BE3}"/>
              </a:ext>
            </a:extLst>
          </p:cNvPr>
          <p:cNvSpPr>
            <a:spLocks noGrp="1"/>
          </p:cNvSpPr>
          <p:nvPr>
            <p:ph type="sldNum" sz="quarter" idx="12"/>
          </p:nvPr>
        </p:nvSpPr>
        <p:spPr/>
        <p:txBody>
          <a:bodyPr/>
          <a:lstStyle/>
          <a:p>
            <a:fld id="{00C799CA-03EC-4DE2-ABF5-33977A220F13}" type="slidenum">
              <a:rPr lang="de-CH" smtClean="0"/>
              <a:pPr/>
              <a:t>31</a:t>
            </a:fld>
            <a:endParaRPr lang="de-CH"/>
          </a:p>
        </p:txBody>
      </p:sp>
    </p:spTree>
    <p:extLst>
      <p:ext uri="{BB962C8B-B14F-4D97-AF65-F5344CB8AC3E}">
        <p14:creationId xmlns="" xmlns:p14="http://schemas.microsoft.com/office/powerpoint/2010/main" val="1257415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834AF2E-5904-4392-B200-DC9B4C526775}"/>
              </a:ext>
            </a:extLst>
          </p:cNvPr>
          <p:cNvSpPr>
            <a:spLocks noGrp="1"/>
          </p:cNvSpPr>
          <p:nvPr>
            <p:ph type="title"/>
          </p:nvPr>
        </p:nvSpPr>
        <p:spPr>
          <a:xfrm>
            <a:off x="921871" y="5408673"/>
            <a:ext cx="3469346" cy="1132514"/>
          </a:xfrm>
        </p:spPr>
        <p:txBody>
          <a:bodyPr>
            <a:normAutofit/>
          </a:bodyPr>
          <a:lstStyle/>
          <a:p>
            <a:r>
              <a:rPr lang="de-CH"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im Stand Rute hängend</a:t>
            </a:r>
          </a:p>
        </p:txBody>
      </p:sp>
      <p:sp>
        <p:nvSpPr>
          <p:cNvPr id="5" name="Textfeld 4">
            <a:extLst>
              <a:ext uri="{FF2B5EF4-FFF2-40B4-BE49-F238E27FC236}">
                <a16:creationId xmlns="" xmlns:a16="http://schemas.microsoft.com/office/drawing/2014/main" id="{D0ADA8D3-BDE7-42DC-AE50-C1AF2F93BFA3}"/>
              </a:ext>
            </a:extLst>
          </p:cNvPr>
          <p:cNvSpPr txBox="1"/>
          <p:nvPr/>
        </p:nvSpPr>
        <p:spPr>
          <a:xfrm>
            <a:off x="590926" y="231065"/>
            <a:ext cx="8905412" cy="1569660"/>
          </a:xfrm>
          <a:prstGeom prst="rect">
            <a:avLst/>
          </a:prstGeom>
          <a:noFill/>
        </p:spPr>
        <p:txBody>
          <a:bodyPr wrap="square" rtlCol="0">
            <a:spAutoFit/>
          </a:bodyPr>
          <a:lstStyle/>
          <a:p>
            <a:r>
              <a:rPr lang="de-CH" sz="2400" b="1" dirty="0">
                <a:solidFill>
                  <a:schemeClr val="accent2"/>
                </a:solidFill>
                <a:latin typeface="Calibri Light" panose="020F0302020204030204" pitchFamily="34" charset="0"/>
                <a:cs typeface="Calibri Light" panose="020F0302020204030204" pitchFamily="34" charset="0"/>
              </a:rPr>
              <a:t>RUTE</a:t>
            </a:r>
          </a:p>
          <a:p>
            <a:r>
              <a:rPr lang="de-CH" sz="2400" b="1" dirty="0">
                <a:solidFill>
                  <a:schemeClr val="accent2"/>
                </a:solidFill>
                <a:latin typeface="Calibri Light" panose="020F0302020204030204" pitchFamily="34" charset="0"/>
                <a:cs typeface="Calibri Light" panose="020F0302020204030204" pitchFamily="34" charset="0"/>
              </a:rPr>
              <a:t>Buschig, mindestens bis zum Sprunggelenk reichend, in Ruhestellung hängend, in der Bewegung schwebend, auf Rückenhöhe oder leicht darüber getragen</a:t>
            </a:r>
          </a:p>
        </p:txBody>
      </p:sp>
      <p:sp>
        <p:nvSpPr>
          <p:cNvPr id="7" name="Textfeld 6">
            <a:extLst>
              <a:ext uri="{FF2B5EF4-FFF2-40B4-BE49-F238E27FC236}">
                <a16:creationId xmlns="" xmlns:a16="http://schemas.microsoft.com/office/drawing/2014/main" id="{B1CFD755-4174-4E56-B496-B2FF040EFCF0}"/>
              </a:ext>
            </a:extLst>
          </p:cNvPr>
          <p:cNvSpPr txBox="1"/>
          <p:nvPr/>
        </p:nvSpPr>
        <p:spPr>
          <a:xfrm>
            <a:off x="5408956" y="5408673"/>
            <a:ext cx="3372374" cy="1015663"/>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Nicht korrekt</a:t>
            </a:r>
          </a:p>
          <a:p>
            <a:r>
              <a:rPr lang="de-CH" sz="2400" b="1" dirty="0">
                <a:solidFill>
                  <a:schemeClr val="accent2"/>
                </a:solidFill>
                <a:latin typeface="Calibri Light" panose="020F0302020204030204" pitchFamily="34" charset="0"/>
                <a:cs typeface="Calibri Light" panose="020F0302020204030204" pitchFamily="34" charset="0"/>
              </a:rPr>
              <a:t>     Rute geklemmt</a:t>
            </a:r>
          </a:p>
        </p:txBody>
      </p:sp>
      <p:pic>
        <p:nvPicPr>
          <p:cNvPr id="8" name="Grafik 7">
            <a:extLst>
              <a:ext uri="{FF2B5EF4-FFF2-40B4-BE49-F238E27FC236}">
                <a16:creationId xmlns="" xmlns:a16="http://schemas.microsoft.com/office/drawing/2014/main" id="{3D84E0A5-9B41-4668-BC18-ED340C2E09F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84125" y="2082097"/>
            <a:ext cx="2649080" cy="3045204"/>
          </a:xfrm>
          <a:prstGeom prst="rect">
            <a:avLst/>
          </a:prstGeom>
        </p:spPr>
      </p:pic>
      <p:pic>
        <p:nvPicPr>
          <p:cNvPr id="10" name="Grafik 9">
            <a:extLst>
              <a:ext uri="{FF2B5EF4-FFF2-40B4-BE49-F238E27FC236}">
                <a16:creationId xmlns="" xmlns:a16="http://schemas.microsoft.com/office/drawing/2014/main" id="{BB45B75B-535C-4AB9-A927-7A6C0C331FD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67175" y="2012072"/>
            <a:ext cx="2626400" cy="3045204"/>
          </a:xfrm>
          <a:prstGeom prst="rect">
            <a:avLst/>
          </a:prstGeom>
        </p:spPr>
      </p:pic>
      <p:sp>
        <p:nvSpPr>
          <p:cNvPr id="3" name="Foliennummernplatzhalter 2">
            <a:extLst>
              <a:ext uri="{FF2B5EF4-FFF2-40B4-BE49-F238E27FC236}">
                <a16:creationId xmlns="" xmlns:a16="http://schemas.microsoft.com/office/drawing/2014/main" id="{01C37DDB-55B3-4DEB-AA27-D23418732E61}"/>
              </a:ext>
            </a:extLst>
          </p:cNvPr>
          <p:cNvSpPr>
            <a:spLocks noGrp="1"/>
          </p:cNvSpPr>
          <p:nvPr>
            <p:ph type="sldNum" sz="quarter" idx="12"/>
          </p:nvPr>
        </p:nvSpPr>
        <p:spPr/>
        <p:txBody>
          <a:bodyPr/>
          <a:lstStyle/>
          <a:p>
            <a:fld id="{00C799CA-03EC-4DE2-ABF5-33977A220F13}" type="slidenum">
              <a:rPr lang="de-CH" smtClean="0"/>
              <a:pPr/>
              <a:t>32</a:t>
            </a:fld>
            <a:endParaRPr lang="de-CH"/>
          </a:p>
        </p:txBody>
      </p:sp>
    </p:spTree>
    <p:extLst>
      <p:ext uri="{BB962C8B-B14F-4D97-AF65-F5344CB8AC3E}">
        <p14:creationId xmlns="" xmlns:p14="http://schemas.microsoft.com/office/powerpoint/2010/main" val="8230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2D2029D-17C8-4295-B002-C58A9CB39E28}"/>
              </a:ext>
            </a:extLst>
          </p:cNvPr>
          <p:cNvSpPr>
            <a:spLocks noGrp="1"/>
          </p:cNvSpPr>
          <p:nvPr>
            <p:ph type="title"/>
          </p:nvPr>
        </p:nvSpPr>
        <p:spPr>
          <a:xfrm>
            <a:off x="562208" y="360614"/>
            <a:ext cx="4615736" cy="1542083"/>
          </a:xfrm>
        </p:spPr>
        <p:txBody>
          <a:bodyPr>
            <a:normAutofit/>
          </a:bodyPr>
          <a:lstStyle/>
          <a:p>
            <a:r>
              <a:rPr lang="de-CH" sz="4000" dirty="0">
                <a:solidFill>
                  <a:schemeClr val="accent2"/>
                </a:solidFill>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In Bewegung leicht über</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Rückenhöhe getragen</a:t>
            </a:r>
          </a:p>
        </p:txBody>
      </p:sp>
      <p:pic>
        <p:nvPicPr>
          <p:cNvPr id="6" name="Grafik 5">
            <a:extLst>
              <a:ext uri="{FF2B5EF4-FFF2-40B4-BE49-F238E27FC236}">
                <a16:creationId xmlns="" xmlns:a16="http://schemas.microsoft.com/office/drawing/2014/main" id="{E13FC7D2-189F-43A6-83FD-DE4A725294A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43384" y="2214418"/>
            <a:ext cx="3375611" cy="4231776"/>
          </a:xfrm>
          <a:prstGeom prst="rect">
            <a:avLst/>
          </a:prstGeom>
        </p:spPr>
      </p:pic>
      <p:sp>
        <p:nvSpPr>
          <p:cNvPr id="7" name="Textfeld 6">
            <a:extLst>
              <a:ext uri="{FF2B5EF4-FFF2-40B4-BE49-F238E27FC236}">
                <a16:creationId xmlns="" xmlns:a16="http://schemas.microsoft.com/office/drawing/2014/main" id="{E958E7D8-70E2-443F-A2E2-138EF35B64EA}"/>
              </a:ext>
            </a:extLst>
          </p:cNvPr>
          <p:cNvSpPr txBox="1"/>
          <p:nvPr/>
        </p:nvSpPr>
        <p:spPr>
          <a:xfrm>
            <a:off x="5261834" y="360614"/>
            <a:ext cx="4152551" cy="1323439"/>
          </a:xfrm>
          <a:prstGeom prst="rect">
            <a:avLst/>
          </a:prstGeom>
          <a:noFill/>
        </p:spPr>
        <p:txBody>
          <a:bodyPr wrap="square" rtlCol="0">
            <a:spAutoFit/>
          </a:bodyPr>
          <a:lstStyle/>
          <a:p>
            <a:r>
              <a:rPr lang="de-CH"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a:t>
            </a:r>
          </a:p>
          <a:p>
            <a:r>
              <a:rPr lang="de-CH" sz="2400" b="1" dirty="0">
                <a:solidFill>
                  <a:schemeClr val="accent2"/>
                </a:solidFill>
                <a:latin typeface="Calibri Light" panose="020F0302020204030204" pitchFamily="34" charset="0"/>
                <a:cs typeface="Calibri Light" panose="020F0302020204030204" pitchFamily="34" charset="0"/>
              </a:rPr>
              <a:t>     In Bewegung auf Rückenhöhe</a:t>
            </a:r>
          </a:p>
          <a:p>
            <a:r>
              <a:rPr lang="de-CH" sz="2400" b="1" dirty="0">
                <a:solidFill>
                  <a:schemeClr val="accent2"/>
                </a:solidFill>
                <a:latin typeface="Calibri Light" panose="020F0302020204030204" pitchFamily="34" charset="0"/>
                <a:cs typeface="Calibri Light" panose="020F0302020204030204" pitchFamily="34" charset="0"/>
              </a:rPr>
              <a:t>     getragen</a:t>
            </a:r>
          </a:p>
        </p:txBody>
      </p:sp>
      <p:pic>
        <p:nvPicPr>
          <p:cNvPr id="9" name="Grafik 8">
            <a:extLst>
              <a:ext uri="{FF2B5EF4-FFF2-40B4-BE49-F238E27FC236}">
                <a16:creationId xmlns="" xmlns:a16="http://schemas.microsoft.com/office/drawing/2014/main" id="{D1147A64-835F-48A3-A6DE-4B655CDE474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61834" y="2214418"/>
            <a:ext cx="3722775" cy="4221789"/>
          </a:xfrm>
          <a:prstGeom prst="rect">
            <a:avLst/>
          </a:prstGeom>
        </p:spPr>
      </p:pic>
      <p:sp>
        <p:nvSpPr>
          <p:cNvPr id="3" name="Foliennummernplatzhalter 2">
            <a:extLst>
              <a:ext uri="{FF2B5EF4-FFF2-40B4-BE49-F238E27FC236}">
                <a16:creationId xmlns="" xmlns:a16="http://schemas.microsoft.com/office/drawing/2014/main" id="{09DF328C-1AAF-4F30-B7B0-613D96941063}"/>
              </a:ext>
            </a:extLst>
          </p:cNvPr>
          <p:cNvSpPr>
            <a:spLocks noGrp="1"/>
          </p:cNvSpPr>
          <p:nvPr>
            <p:ph type="sldNum" sz="quarter" idx="12"/>
          </p:nvPr>
        </p:nvSpPr>
        <p:spPr/>
        <p:txBody>
          <a:bodyPr/>
          <a:lstStyle/>
          <a:p>
            <a:fld id="{00C799CA-03EC-4DE2-ABF5-33977A220F13}" type="slidenum">
              <a:rPr lang="de-CH" smtClean="0"/>
              <a:pPr/>
              <a:t>33</a:t>
            </a:fld>
            <a:endParaRPr lang="de-CH"/>
          </a:p>
        </p:txBody>
      </p:sp>
    </p:spTree>
    <p:extLst>
      <p:ext uri="{BB962C8B-B14F-4D97-AF65-F5344CB8AC3E}">
        <p14:creationId xmlns="" xmlns:p14="http://schemas.microsoft.com/office/powerpoint/2010/main" val="738508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E7A4C47-50F1-45DE-9D24-03F8F2C67A48}"/>
              </a:ext>
            </a:extLst>
          </p:cNvPr>
          <p:cNvSpPr>
            <a:spLocks noGrp="1"/>
          </p:cNvSpPr>
          <p:nvPr>
            <p:ph type="title"/>
          </p:nvPr>
        </p:nvSpPr>
        <p:spPr>
          <a:xfrm>
            <a:off x="125834" y="175397"/>
            <a:ext cx="10511405" cy="2053812"/>
          </a:xfrm>
        </p:spPr>
        <p:txBody>
          <a:bodyPr>
            <a:normAutofit/>
          </a:bodyPr>
          <a:lstStyle/>
          <a:p>
            <a:r>
              <a:rPr lang="de-CH" sz="40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Nicht korrekt</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    Hohe Rutenhaltung, den Rücken, aber noch nicht berührend</a:t>
            </a:r>
          </a:p>
        </p:txBody>
      </p:sp>
      <p:pic>
        <p:nvPicPr>
          <p:cNvPr id="5" name="Grafik 4">
            <a:extLst>
              <a:ext uri="{FF2B5EF4-FFF2-40B4-BE49-F238E27FC236}">
                <a16:creationId xmlns="" xmlns:a16="http://schemas.microsoft.com/office/drawing/2014/main" id="{5472D718-68A9-4127-A3B7-29A5B2BE3E6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76558" y="1812904"/>
            <a:ext cx="3146388" cy="3555392"/>
          </a:xfrm>
          <a:prstGeom prst="rect">
            <a:avLst/>
          </a:prstGeom>
        </p:spPr>
      </p:pic>
      <p:sp>
        <p:nvSpPr>
          <p:cNvPr id="6" name="Textfeld 5">
            <a:extLst>
              <a:ext uri="{FF2B5EF4-FFF2-40B4-BE49-F238E27FC236}">
                <a16:creationId xmlns="" xmlns:a16="http://schemas.microsoft.com/office/drawing/2014/main" id="{98521EDB-ADBF-4CC9-A156-F0B2616F2C7C}"/>
              </a:ext>
            </a:extLst>
          </p:cNvPr>
          <p:cNvSpPr txBox="1"/>
          <p:nvPr/>
        </p:nvSpPr>
        <p:spPr>
          <a:xfrm>
            <a:off x="367172" y="5564226"/>
            <a:ext cx="8565160" cy="646331"/>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Knickrute und Ringelrute sind disqualifizierende Fehler!</a:t>
            </a:r>
          </a:p>
        </p:txBody>
      </p:sp>
      <p:sp>
        <p:nvSpPr>
          <p:cNvPr id="3" name="Foliennummernplatzhalter 2">
            <a:extLst>
              <a:ext uri="{FF2B5EF4-FFF2-40B4-BE49-F238E27FC236}">
                <a16:creationId xmlns="" xmlns:a16="http://schemas.microsoft.com/office/drawing/2014/main" id="{68ECE9CD-A929-46E3-8BF7-9ECC1CB10B9C}"/>
              </a:ext>
            </a:extLst>
          </p:cNvPr>
          <p:cNvSpPr>
            <a:spLocks noGrp="1"/>
          </p:cNvSpPr>
          <p:nvPr>
            <p:ph type="sldNum" sz="quarter" idx="12"/>
          </p:nvPr>
        </p:nvSpPr>
        <p:spPr/>
        <p:txBody>
          <a:bodyPr/>
          <a:lstStyle/>
          <a:p>
            <a:fld id="{00C799CA-03EC-4DE2-ABF5-33977A220F13}" type="slidenum">
              <a:rPr lang="de-CH" smtClean="0"/>
              <a:pPr/>
              <a:t>34</a:t>
            </a:fld>
            <a:endParaRPr lang="de-CH"/>
          </a:p>
        </p:txBody>
      </p:sp>
    </p:spTree>
    <p:extLst>
      <p:ext uri="{BB962C8B-B14F-4D97-AF65-F5344CB8AC3E}">
        <p14:creationId xmlns="" xmlns:p14="http://schemas.microsoft.com/office/powerpoint/2010/main" val="1784645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0B2A7B1-084A-42BF-936A-03C6875692CA}"/>
              </a:ext>
            </a:extLst>
          </p:cNvPr>
          <p:cNvSpPr>
            <a:spLocks noGrp="1"/>
          </p:cNvSpPr>
          <p:nvPr>
            <p:ph type="title"/>
          </p:nvPr>
        </p:nvSpPr>
        <p:spPr>
          <a:xfrm>
            <a:off x="421965" y="476511"/>
            <a:ext cx="3669161" cy="781838"/>
          </a:xfrm>
        </p:spPr>
        <p:txBody>
          <a:bodyPr>
            <a:normAutofit/>
          </a:bodyPr>
          <a:lstStyle/>
          <a:p>
            <a:r>
              <a:rPr lang="de-CH" sz="3200" dirty="0">
                <a:solidFill>
                  <a:schemeClr val="accent2"/>
                </a:solidFill>
              </a:rPr>
              <a:t>GLIEDMASSEN</a:t>
            </a:r>
          </a:p>
        </p:txBody>
      </p:sp>
      <p:sp>
        <p:nvSpPr>
          <p:cNvPr id="3" name="Inhaltsplatzhalter 2">
            <a:extLst>
              <a:ext uri="{FF2B5EF4-FFF2-40B4-BE49-F238E27FC236}">
                <a16:creationId xmlns="" xmlns:a16="http://schemas.microsoft.com/office/drawing/2014/main" id="{18D12484-3252-47F5-B98F-335E59720776}"/>
              </a:ext>
            </a:extLst>
          </p:cNvPr>
          <p:cNvSpPr>
            <a:spLocks noGrp="1"/>
          </p:cNvSpPr>
          <p:nvPr>
            <p:ph idx="1"/>
          </p:nvPr>
        </p:nvSpPr>
        <p:spPr>
          <a:xfrm>
            <a:off x="421965" y="1022687"/>
            <a:ext cx="9345170" cy="1628293"/>
          </a:xfrm>
        </p:spPr>
        <p:txBody>
          <a:bodyPr anchor="ctr">
            <a:normAutofit/>
          </a:bodyPr>
          <a:lstStyle/>
          <a:p>
            <a:pPr marL="0" indent="0">
              <a:buNone/>
            </a:pPr>
            <a:r>
              <a:rPr lang="de-CH" sz="2400" b="1" dirty="0">
                <a:solidFill>
                  <a:schemeClr val="accent2"/>
                </a:solidFill>
              </a:rPr>
              <a:t>Allgemeines:</a:t>
            </a:r>
            <a:r>
              <a:rPr lang="de-CH" sz="2400" dirty="0">
                <a:solidFill>
                  <a:schemeClr val="accent2"/>
                </a:solidFill>
              </a:rPr>
              <a:t> Kräftiger Knochenbau</a:t>
            </a:r>
          </a:p>
          <a:p>
            <a:pPr marL="0" indent="0">
              <a:buNone/>
            </a:pPr>
            <a:r>
              <a:rPr lang="de-CH" sz="2400" b="1" dirty="0">
                <a:solidFill>
                  <a:schemeClr val="accent2"/>
                </a:solidFill>
              </a:rPr>
              <a:t>Vordergliedmassen:</a:t>
            </a:r>
            <a:r>
              <a:rPr lang="de-CH" sz="2400" dirty="0">
                <a:solidFill>
                  <a:schemeClr val="accent2"/>
                </a:solidFill>
              </a:rPr>
              <a:t> Vorderläufe von vorne gesehen gerade und parallel, Stellung eher breit</a:t>
            </a:r>
          </a:p>
        </p:txBody>
      </p:sp>
      <p:sp>
        <p:nvSpPr>
          <p:cNvPr id="4" name="Titel 1">
            <a:extLst>
              <a:ext uri="{FF2B5EF4-FFF2-40B4-BE49-F238E27FC236}">
                <a16:creationId xmlns="" xmlns:a16="http://schemas.microsoft.com/office/drawing/2014/main" id="{F9F93204-D7BB-486C-84F5-ECEC08CF0300}"/>
              </a:ext>
            </a:extLst>
          </p:cNvPr>
          <p:cNvSpPr txBox="1">
            <a:spLocks/>
          </p:cNvSpPr>
          <p:nvPr/>
        </p:nvSpPr>
        <p:spPr>
          <a:xfrm>
            <a:off x="1643652" y="4207021"/>
            <a:ext cx="2198506" cy="8409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2800" b="1" dirty="0" err="1">
                <a:solidFill>
                  <a:schemeClr val="accent2"/>
                </a:solidFill>
                <a:latin typeface="Calibri Light" panose="020F0302020204030204" pitchFamily="34" charset="0"/>
                <a:cs typeface="Calibri Light" panose="020F0302020204030204" pitchFamily="34" charset="0"/>
              </a:rPr>
              <a:t>Korrekt</a:t>
            </a:r>
            <a:endParaRPr lang="en-US" sz="2800" b="1" dirty="0">
              <a:solidFill>
                <a:schemeClr val="accent2"/>
              </a:solidFill>
              <a:latin typeface="Calibri Light" panose="020F0302020204030204" pitchFamily="34" charset="0"/>
              <a:cs typeface="Calibri Light" panose="020F0302020204030204" pitchFamily="34" charset="0"/>
            </a:endParaRPr>
          </a:p>
        </p:txBody>
      </p:sp>
      <p:pic>
        <p:nvPicPr>
          <p:cNvPr id="7" name="Grafik 6">
            <a:extLst>
              <a:ext uri="{FF2B5EF4-FFF2-40B4-BE49-F238E27FC236}">
                <a16:creationId xmlns="" xmlns:a16="http://schemas.microsoft.com/office/drawing/2014/main" id="{127DDC30-E839-41E0-B0BE-74D34FEBBE7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24611"/>
          <a:stretch/>
        </p:blipFill>
        <p:spPr>
          <a:xfrm>
            <a:off x="4985493" y="2724187"/>
            <a:ext cx="3252496" cy="3757577"/>
          </a:xfrm>
          <a:prstGeom prst="rect">
            <a:avLst/>
          </a:prstGeom>
        </p:spPr>
      </p:pic>
      <p:sp>
        <p:nvSpPr>
          <p:cNvPr id="5" name="Foliennummernplatzhalter 4">
            <a:extLst>
              <a:ext uri="{FF2B5EF4-FFF2-40B4-BE49-F238E27FC236}">
                <a16:creationId xmlns="" xmlns:a16="http://schemas.microsoft.com/office/drawing/2014/main" id="{B920C96D-4E8F-4869-8F9C-6CDE49D8B12C}"/>
              </a:ext>
            </a:extLst>
          </p:cNvPr>
          <p:cNvSpPr>
            <a:spLocks noGrp="1"/>
          </p:cNvSpPr>
          <p:nvPr>
            <p:ph type="sldNum" sz="quarter" idx="12"/>
          </p:nvPr>
        </p:nvSpPr>
        <p:spPr/>
        <p:txBody>
          <a:bodyPr/>
          <a:lstStyle/>
          <a:p>
            <a:fld id="{00C799CA-03EC-4DE2-ABF5-33977A220F13}" type="slidenum">
              <a:rPr lang="de-CH" smtClean="0"/>
              <a:pPr/>
              <a:t>35</a:t>
            </a:fld>
            <a:endParaRPr lang="de-CH"/>
          </a:p>
        </p:txBody>
      </p:sp>
    </p:spTree>
    <p:extLst>
      <p:ext uri="{BB962C8B-B14F-4D97-AF65-F5344CB8AC3E}">
        <p14:creationId xmlns="" xmlns:p14="http://schemas.microsoft.com/office/powerpoint/2010/main" val="730571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703D9848-DC2D-4549-A522-A75DCAEBEFC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8506" y="290548"/>
            <a:ext cx="8665828" cy="3138452"/>
          </a:xfrm>
          <a:prstGeom prst="rect">
            <a:avLst/>
          </a:prstGeom>
        </p:spPr>
      </p:pic>
      <p:sp>
        <p:nvSpPr>
          <p:cNvPr id="4" name="Textfeld 3">
            <a:extLst>
              <a:ext uri="{FF2B5EF4-FFF2-40B4-BE49-F238E27FC236}">
                <a16:creationId xmlns="" xmlns:a16="http://schemas.microsoft.com/office/drawing/2014/main" id="{7C5FBD95-ED9F-48A8-9669-3AEDE494AA91}"/>
              </a:ext>
            </a:extLst>
          </p:cNvPr>
          <p:cNvSpPr txBox="1"/>
          <p:nvPr/>
        </p:nvSpPr>
        <p:spPr>
          <a:xfrm>
            <a:off x="528506" y="3569936"/>
            <a:ext cx="9026555" cy="461665"/>
          </a:xfrm>
          <a:prstGeom prst="rect">
            <a:avLst/>
          </a:prstGeom>
          <a:noFill/>
        </p:spPr>
        <p:txBody>
          <a:bodyPr wrap="square" rtlCol="0">
            <a:spAutoFit/>
          </a:bodyPr>
          <a:lstStyle/>
          <a:p>
            <a:r>
              <a:rPr lang="de-CH" sz="2400" b="1" dirty="0">
                <a:solidFill>
                  <a:schemeClr val="accent2"/>
                </a:solidFill>
                <a:latin typeface="Calibri Light" panose="020F0302020204030204" pitchFamily="34" charset="0"/>
                <a:cs typeface="Calibri Light" panose="020F0302020204030204" pitchFamily="34" charset="0"/>
              </a:rPr>
              <a:t>        1                       </a:t>
            </a:r>
            <a:r>
              <a:rPr lang="de-CH" sz="2400" b="1" dirty="0">
                <a:solidFill>
                  <a:srgbClr val="FF0000"/>
                </a:solidFill>
                <a:latin typeface="Calibri Light" panose="020F0302020204030204" pitchFamily="34" charset="0"/>
                <a:cs typeface="Calibri Light" panose="020F0302020204030204" pitchFamily="34" charset="0"/>
              </a:rPr>
              <a:t>2                         3                          4                         5          </a:t>
            </a:r>
          </a:p>
        </p:txBody>
      </p:sp>
      <p:sp>
        <p:nvSpPr>
          <p:cNvPr id="5" name="Textfeld 4">
            <a:extLst>
              <a:ext uri="{FF2B5EF4-FFF2-40B4-BE49-F238E27FC236}">
                <a16:creationId xmlns="" xmlns:a16="http://schemas.microsoft.com/office/drawing/2014/main" id="{5C7B0DED-1C57-460B-BF3D-6DDEDA346978}"/>
              </a:ext>
            </a:extLst>
          </p:cNvPr>
          <p:cNvSpPr txBox="1"/>
          <p:nvPr/>
        </p:nvSpPr>
        <p:spPr>
          <a:xfrm>
            <a:off x="1077958" y="4172537"/>
            <a:ext cx="8196044" cy="2492990"/>
          </a:xfrm>
          <a:prstGeom prst="rect">
            <a:avLst/>
          </a:prstGeom>
          <a:noFill/>
        </p:spPr>
        <p:txBody>
          <a:bodyPr wrap="square" rtlCol="0">
            <a:spAutoFit/>
          </a:bodyPr>
          <a:lstStyle/>
          <a:p>
            <a:pPr marL="457200" indent="-457200">
              <a:buAutoNum type="arabicPeriod"/>
            </a:pP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Korrekt -&gt; parallel und gerade, eher breit</a:t>
            </a:r>
          </a:p>
          <a:p>
            <a:pPr marL="457200" indent="-457200">
              <a:buAutoNum type="arabicPeriod"/>
            </a:pPr>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Nicht korrekt -&gt; parallel und gerade, aber schmal</a:t>
            </a:r>
          </a:p>
          <a:p>
            <a:pPr marL="457200" indent="-457200">
              <a:buAutoNum type="arabicPeriod"/>
            </a:pPr>
            <a:r>
              <a:rPr lang="de-CH" sz="28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a:solidFill>
                  <a:schemeClr val="accent2"/>
                </a:solidFill>
                <a:latin typeface="Calibri Light" panose="020F0302020204030204" pitchFamily="34" charset="0"/>
                <a:cs typeface="Calibri Light" panose="020F0302020204030204" pitchFamily="34" charset="0"/>
              </a:rPr>
              <a:t>Nicht korrekt -&gt; eher breit, aber Pfoten ausgedreht</a:t>
            </a:r>
          </a:p>
          <a:p>
            <a:pPr marL="457200" indent="-457200">
              <a:buAutoNum type="arabicPeriod"/>
            </a:pP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a:solidFill>
                  <a:schemeClr val="accent2"/>
                </a:solidFill>
                <a:latin typeface="Calibri Light" panose="020F0302020204030204" pitchFamily="34" charset="0"/>
                <a:cs typeface="Calibri Light" panose="020F0302020204030204" pitchFamily="34" charset="0"/>
              </a:rPr>
              <a:t>Nicht korrekt -&gt; Ellbogen unterstellt, Pfoten stark ausgedreht</a:t>
            </a:r>
          </a:p>
          <a:p>
            <a:pPr marL="457200" indent="-457200">
              <a:buAutoNum type="arabicPeriod"/>
            </a:pPr>
            <a:r>
              <a:rPr lang="de-CH" sz="24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 </a:t>
            </a:r>
            <a:r>
              <a:rPr lang="de-CH" sz="2400" b="1" dirty="0">
                <a:solidFill>
                  <a:schemeClr val="accent2"/>
                </a:solidFill>
                <a:latin typeface="Calibri Light" panose="020F0302020204030204" pitchFamily="34" charset="0"/>
                <a:cs typeface="Calibri Light" panose="020F0302020204030204" pitchFamily="34" charset="0"/>
              </a:rPr>
              <a:t>Nicht korrekt -&gt; Ellbogen ausgedreht, Pfoten eingedreht</a:t>
            </a:r>
          </a:p>
          <a:p>
            <a:pPr marL="457200" indent="-457200">
              <a:buAutoNum type="arabicPeriod"/>
            </a:pPr>
            <a:endParaRPr lang="de-CH" sz="2400" dirty="0">
              <a:latin typeface="Calibri Light" panose="020F0302020204030204" pitchFamily="34" charset="0"/>
              <a:cs typeface="Calibri Light" panose="020F0302020204030204" pitchFamily="34" charset="0"/>
            </a:endParaRPr>
          </a:p>
        </p:txBody>
      </p:sp>
      <p:sp>
        <p:nvSpPr>
          <p:cNvPr id="2" name="Foliennummernplatzhalter 1">
            <a:extLst>
              <a:ext uri="{FF2B5EF4-FFF2-40B4-BE49-F238E27FC236}">
                <a16:creationId xmlns="" xmlns:a16="http://schemas.microsoft.com/office/drawing/2014/main" id="{3550816C-D8DC-47D3-9099-2F404AE2DDF8}"/>
              </a:ext>
            </a:extLst>
          </p:cNvPr>
          <p:cNvSpPr>
            <a:spLocks noGrp="1"/>
          </p:cNvSpPr>
          <p:nvPr>
            <p:ph type="sldNum" sz="quarter" idx="12"/>
          </p:nvPr>
        </p:nvSpPr>
        <p:spPr/>
        <p:txBody>
          <a:bodyPr/>
          <a:lstStyle/>
          <a:p>
            <a:fld id="{00C799CA-03EC-4DE2-ABF5-33977A220F13}" type="slidenum">
              <a:rPr lang="de-CH" smtClean="0"/>
              <a:pPr/>
              <a:t>36</a:t>
            </a:fld>
            <a:endParaRPr lang="de-CH"/>
          </a:p>
        </p:txBody>
      </p:sp>
    </p:spTree>
    <p:extLst>
      <p:ext uri="{BB962C8B-B14F-4D97-AF65-F5344CB8AC3E}">
        <p14:creationId xmlns="" xmlns:p14="http://schemas.microsoft.com/office/powerpoint/2010/main" val="3965723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121917E-9144-42E8-8BC5-C14EF453AEF8}"/>
              </a:ext>
            </a:extLst>
          </p:cNvPr>
          <p:cNvSpPr>
            <a:spLocks noGrp="1"/>
          </p:cNvSpPr>
          <p:nvPr>
            <p:ph type="title"/>
          </p:nvPr>
        </p:nvSpPr>
        <p:spPr>
          <a:xfrm>
            <a:off x="209725" y="345441"/>
            <a:ext cx="8380938" cy="1516916"/>
          </a:xfrm>
        </p:spPr>
        <p:txBody>
          <a:bodyPr>
            <a:normAutofit/>
          </a:bodyPr>
          <a:lstStyle/>
          <a:p>
            <a:r>
              <a:rPr lang="de-CH" sz="4400" dirty="0">
                <a:solidFill>
                  <a:srgbClr val="FF0000"/>
                </a:solidFill>
                <a:sym typeface="Wingdings" panose="05000000000000000000" pitchFamily="2" charset="2"/>
              </a:rPr>
              <a:t></a:t>
            </a:r>
            <a:r>
              <a:rPr lang="de-CH" dirty="0">
                <a:solidFill>
                  <a:schemeClr val="accent2"/>
                </a:solidFill>
                <a:sym typeface="Wingdings" panose="05000000000000000000" pitchFamily="2" charset="2"/>
              </a:rPr>
              <a:t> </a:t>
            </a:r>
            <a:r>
              <a:rPr lang="de-CH" sz="3200" b="1" dirty="0">
                <a:solidFill>
                  <a:schemeClr val="accent2"/>
                </a:solidFill>
                <a:latin typeface="Calibri Light" panose="020F0302020204030204" pitchFamily="34" charset="0"/>
                <a:cs typeface="Calibri Light" panose="020F0302020204030204" pitchFamily="34" charset="0"/>
              </a:rPr>
              <a:t>Nicht korrekt</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Ellbogen eingedreht und schmal im Stand</a:t>
            </a:r>
          </a:p>
        </p:txBody>
      </p:sp>
      <p:pic>
        <p:nvPicPr>
          <p:cNvPr id="5" name="Grafik 4">
            <a:extLst>
              <a:ext uri="{FF2B5EF4-FFF2-40B4-BE49-F238E27FC236}">
                <a16:creationId xmlns="" xmlns:a16="http://schemas.microsoft.com/office/drawing/2014/main" id="{D407DAED-C570-42A0-8620-BA2EE081FCB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00544" y="2222372"/>
            <a:ext cx="3440501" cy="4430098"/>
          </a:xfrm>
          <a:prstGeom prst="rect">
            <a:avLst/>
          </a:prstGeom>
        </p:spPr>
      </p:pic>
      <p:sp>
        <p:nvSpPr>
          <p:cNvPr id="3" name="Foliennummernplatzhalter 2">
            <a:extLst>
              <a:ext uri="{FF2B5EF4-FFF2-40B4-BE49-F238E27FC236}">
                <a16:creationId xmlns="" xmlns:a16="http://schemas.microsoft.com/office/drawing/2014/main" id="{C3DD74E0-7909-4A24-B72C-F59DFE774C85}"/>
              </a:ext>
            </a:extLst>
          </p:cNvPr>
          <p:cNvSpPr>
            <a:spLocks noGrp="1"/>
          </p:cNvSpPr>
          <p:nvPr>
            <p:ph type="sldNum" sz="quarter" idx="12"/>
          </p:nvPr>
        </p:nvSpPr>
        <p:spPr/>
        <p:txBody>
          <a:bodyPr/>
          <a:lstStyle/>
          <a:p>
            <a:fld id="{00C799CA-03EC-4DE2-ABF5-33977A220F13}" type="slidenum">
              <a:rPr lang="de-CH" smtClean="0"/>
              <a:pPr/>
              <a:t>37</a:t>
            </a:fld>
            <a:endParaRPr lang="de-CH"/>
          </a:p>
        </p:txBody>
      </p:sp>
    </p:spTree>
    <p:extLst>
      <p:ext uri="{BB962C8B-B14F-4D97-AF65-F5344CB8AC3E}">
        <p14:creationId xmlns="" xmlns:p14="http://schemas.microsoft.com/office/powerpoint/2010/main" val="340546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EC4F1EB-FBE4-48AA-83A3-A0FC4D63A6B8}"/>
              </a:ext>
            </a:extLst>
          </p:cNvPr>
          <p:cNvSpPr>
            <a:spLocks noGrp="1"/>
          </p:cNvSpPr>
          <p:nvPr>
            <p:ph type="title"/>
          </p:nvPr>
        </p:nvSpPr>
        <p:spPr>
          <a:xfrm>
            <a:off x="522634" y="215980"/>
            <a:ext cx="2572904" cy="739893"/>
          </a:xfrm>
        </p:spPr>
        <p:txBody>
          <a:bodyPr>
            <a:normAutofit/>
          </a:bodyPr>
          <a:lstStyle/>
          <a:p>
            <a:r>
              <a:rPr lang="de-CH" dirty="0">
                <a:solidFill>
                  <a:schemeClr val="accent2"/>
                </a:solidFill>
              </a:rPr>
              <a:t>Schultern</a:t>
            </a:r>
            <a:r>
              <a:rPr lang="de-CH" dirty="0">
                <a:solidFill>
                  <a:srgbClr val="FFFFFF"/>
                </a:solidFill>
              </a:rPr>
              <a:t> </a:t>
            </a:r>
          </a:p>
        </p:txBody>
      </p:sp>
      <p:sp>
        <p:nvSpPr>
          <p:cNvPr id="3" name="Inhaltsplatzhalter 2">
            <a:extLst>
              <a:ext uri="{FF2B5EF4-FFF2-40B4-BE49-F238E27FC236}">
                <a16:creationId xmlns="" xmlns:a16="http://schemas.microsoft.com/office/drawing/2014/main" id="{90E161CA-1699-4AC6-82CE-82CF67586DC8}"/>
              </a:ext>
            </a:extLst>
          </p:cNvPr>
          <p:cNvSpPr>
            <a:spLocks noGrp="1"/>
          </p:cNvSpPr>
          <p:nvPr>
            <p:ph idx="1"/>
          </p:nvPr>
        </p:nvSpPr>
        <p:spPr>
          <a:xfrm>
            <a:off x="522634" y="902534"/>
            <a:ext cx="9557181" cy="1412827"/>
          </a:xfrm>
        </p:spPr>
        <p:txBody>
          <a:bodyPr anchor="ctr">
            <a:normAutofit/>
          </a:bodyPr>
          <a:lstStyle/>
          <a:p>
            <a:pPr marL="0" indent="0">
              <a:buNone/>
            </a:pPr>
            <a:r>
              <a:rPr lang="de-CH" sz="2000" b="1" dirty="0">
                <a:solidFill>
                  <a:schemeClr val="accent2"/>
                </a:solidFill>
              </a:rPr>
              <a:t>Schulter:</a:t>
            </a:r>
            <a:r>
              <a:rPr lang="de-CH" sz="2000" dirty="0">
                <a:solidFill>
                  <a:schemeClr val="accent2"/>
                </a:solidFill>
              </a:rPr>
              <a:t> Schulterblatt kräftig, lang, schräggestellt, mit dem Oberarm einen nicht zu stumpfen Winkel bildend, anliegend und gut bemuskelt</a:t>
            </a:r>
          </a:p>
          <a:p>
            <a:pPr marL="0" indent="0">
              <a:buNone/>
            </a:pPr>
            <a:r>
              <a:rPr lang="de-CH" sz="2000" b="1" dirty="0">
                <a:solidFill>
                  <a:schemeClr val="accent2"/>
                </a:solidFill>
              </a:rPr>
              <a:t>Oberarm:</a:t>
            </a:r>
            <a:r>
              <a:rPr lang="de-CH" sz="2000" dirty="0">
                <a:solidFill>
                  <a:schemeClr val="accent2"/>
                </a:solidFill>
              </a:rPr>
              <a:t> Lang, schrägliegend</a:t>
            </a:r>
          </a:p>
        </p:txBody>
      </p:sp>
      <p:pic>
        <p:nvPicPr>
          <p:cNvPr id="4" name="Grafik 3">
            <a:extLst>
              <a:ext uri="{FF2B5EF4-FFF2-40B4-BE49-F238E27FC236}">
                <a16:creationId xmlns="" xmlns:a16="http://schemas.microsoft.com/office/drawing/2014/main" id="{2B2E7FA3-CF24-4A6A-B28E-62AF823636EF}"/>
              </a:ext>
            </a:extLst>
          </p:cNvPr>
          <p:cNvPicPr/>
          <p:nvPr/>
        </p:nvPicPr>
        <p:blipFill rotWithShape="1">
          <a:blip r:embed="rId2" cstate="print">
            <a:extLst>
              <a:ext uri="{28A0092B-C50C-407E-A947-70E740481C1C}">
                <a14:useLocalDpi xmlns="" xmlns:a14="http://schemas.microsoft.com/office/drawing/2010/main" val="0"/>
              </a:ext>
            </a:extLst>
          </a:blip>
          <a:srcRect t="3631" r="-3" b="13354"/>
          <a:stretch/>
        </p:blipFill>
        <p:spPr>
          <a:xfrm>
            <a:off x="1744911" y="2315361"/>
            <a:ext cx="5226342" cy="2315362"/>
          </a:xfrm>
          <a:prstGeom prst="rect">
            <a:avLst/>
          </a:prstGeom>
        </p:spPr>
      </p:pic>
      <p:sp>
        <p:nvSpPr>
          <p:cNvPr id="5" name="Inhaltsplatzhalter 2">
            <a:extLst>
              <a:ext uri="{FF2B5EF4-FFF2-40B4-BE49-F238E27FC236}">
                <a16:creationId xmlns="" xmlns:a16="http://schemas.microsoft.com/office/drawing/2014/main" id="{D955EFB3-DA69-49F9-89B1-27BBF9B6BFE2}"/>
              </a:ext>
            </a:extLst>
          </p:cNvPr>
          <p:cNvSpPr txBox="1">
            <a:spLocks/>
          </p:cNvSpPr>
          <p:nvPr/>
        </p:nvSpPr>
        <p:spPr>
          <a:xfrm>
            <a:off x="1283514" y="4812682"/>
            <a:ext cx="8514827" cy="1853787"/>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Korrekt</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Nicht korrekt</a:t>
            </a:r>
          </a:p>
          <a:p>
            <a:pPr marL="0" indent="0">
              <a:buNone/>
            </a:pPr>
            <a:r>
              <a:rPr lang="de-CH" sz="2000" b="1" dirty="0">
                <a:solidFill>
                  <a:schemeClr val="accent2"/>
                </a:solidFill>
                <a:latin typeface="Calibri Light" panose="020F0302020204030204" pitchFamily="34" charset="0"/>
                <a:cs typeface="Calibri Light" panose="020F0302020204030204" pitchFamily="34" charset="0"/>
              </a:rPr>
              <a:t>      Schulter deutlich schräg gestellt               Schulter wenig schräg gestellt</a:t>
            </a:r>
          </a:p>
          <a:p>
            <a:pPr marL="0" indent="0">
              <a:buNone/>
            </a:pPr>
            <a:r>
              <a:rPr lang="de-CH" sz="2000" b="1" dirty="0">
                <a:solidFill>
                  <a:schemeClr val="accent2"/>
                </a:solidFill>
                <a:latin typeface="Calibri Light" panose="020F0302020204030204" pitchFamily="34" charset="0"/>
                <a:cs typeface="Calibri Light" panose="020F0302020204030204" pitchFamily="34" charset="0"/>
              </a:rPr>
              <a:t>      = deutliche Winkelung zu sehen               = wenig Winkelung zu sehen  </a:t>
            </a:r>
          </a:p>
          <a:p>
            <a:pPr marL="0" indent="0">
              <a:buNone/>
            </a:pPr>
            <a:r>
              <a:rPr lang="de-CH" sz="2000" b="1" dirty="0">
                <a:solidFill>
                  <a:schemeClr val="accent2"/>
                </a:solidFill>
                <a:latin typeface="Calibri Light" panose="020F0302020204030204" pitchFamily="34" charset="0"/>
                <a:cs typeface="Calibri Light" panose="020F0302020204030204" pitchFamily="34" charset="0"/>
              </a:rPr>
              <a:t>     Schulter und Oberarm beide lang              Schulter lang und Oberarm</a:t>
            </a:r>
            <a:r>
              <a:rPr lang="de-CH" sz="2000" b="1" dirty="0">
                <a:solidFill>
                  <a:schemeClr val="accent2"/>
                </a:solidFill>
              </a:rPr>
              <a:t> </a:t>
            </a:r>
            <a:r>
              <a:rPr lang="de-CH" sz="2000" b="1" dirty="0">
                <a:solidFill>
                  <a:schemeClr val="accent2"/>
                </a:solidFill>
                <a:latin typeface="Calibri Light" panose="020F0302020204030204" pitchFamily="34" charset="0"/>
                <a:cs typeface="Calibri Light" panose="020F0302020204030204" pitchFamily="34" charset="0"/>
              </a:rPr>
              <a:t>kurz</a:t>
            </a:r>
            <a:r>
              <a:rPr lang="de-CH" sz="2000" b="1" dirty="0">
                <a:solidFill>
                  <a:schemeClr val="accent2"/>
                </a:solidFill>
              </a:rPr>
              <a:t> </a:t>
            </a:r>
            <a:r>
              <a:rPr lang="de-CH" sz="2000" dirty="0">
                <a:solidFill>
                  <a:schemeClr val="accent2"/>
                </a:solidFill>
              </a:rPr>
              <a:t>    </a:t>
            </a:r>
          </a:p>
          <a:p>
            <a:endParaRPr lang="de-CH" sz="2100" dirty="0"/>
          </a:p>
        </p:txBody>
      </p:sp>
      <p:sp>
        <p:nvSpPr>
          <p:cNvPr id="6" name="Foliennummernplatzhalter 5">
            <a:extLst>
              <a:ext uri="{FF2B5EF4-FFF2-40B4-BE49-F238E27FC236}">
                <a16:creationId xmlns="" xmlns:a16="http://schemas.microsoft.com/office/drawing/2014/main" id="{72313181-16D7-4084-A197-CA0C2B1B03DF}"/>
              </a:ext>
            </a:extLst>
          </p:cNvPr>
          <p:cNvSpPr>
            <a:spLocks noGrp="1"/>
          </p:cNvSpPr>
          <p:nvPr>
            <p:ph type="sldNum" sz="quarter" idx="12"/>
          </p:nvPr>
        </p:nvSpPr>
        <p:spPr/>
        <p:txBody>
          <a:bodyPr/>
          <a:lstStyle/>
          <a:p>
            <a:fld id="{00C799CA-03EC-4DE2-ABF5-33977A220F13}" type="slidenum">
              <a:rPr lang="de-CH" smtClean="0"/>
              <a:pPr/>
              <a:t>38</a:t>
            </a:fld>
            <a:endParaRPr lang="de-CH"/>
          </a:p>
        </p:txBody>
      </p:sp>
    </p:spTree>
    <p:extLst>
      <p:ext uri="{BB962C8B-B14F-4D97-AF65-F5344CB8AC3E}">
        <p14:creationId xmlns="" xmlns:p14="http://schemas.microsoft.com/office/powerpoint/2010/main" val="2318304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0208979-5C96-4C57-BB77-B4209ACE3EAB}"/>
              </a:ext>
            </a:extLst>
          </p:cNvPr>
          <p:cNvSpPr>
            <a:spLocks noGrp="1"/>
          </p:cNvSpPr>
          <p:nvPr>
            <p:ph type="title"/>
          </p:nvPr>
        </p:nvSpPr>
        <p:spPr>
          <a:xfrm>
            <a:off x="0" y="303495"/>
            <a:ext cx="5335398" cy="1969922"/>
          </a:xfrm>
        </p:spPr>
        <p:txBody>
          <a:bodyPr vert="horz" lIns="91440" tIns="45720" rIns="91440" bIns="45720" rtlCol="0">
            <a:normAutofit fontScale="90000"/>
          </a:bodyPr>
          <a:lstStyle/>
          <a:p>
            <a:r>
              <a:rPr lang="en-US" sz="4000" dirty="0">
                <a:solidFill>
                  <a:schemeClr val="accent2"/>
                </a:solidFill>
                <a:sym typeface="Wingdings" panose="05000000000000000000" pitchFamily="2" charset="2"/>
              </a:rPr>
              <a:t></a:t>
            </a:r>
            <a:r>
              <a:rPr lang="en-US" sz="3100" b="1" dirty="0" err="1">
                <a:solidFill>
                  <a:schemeClr val="accent2"/>
                </a:solidFill>
                <a:latin typeface="Calibri Light" panose="020F0302020204030204" pitchFamily="34" charset="0"/>
                <a:cs typeface="Calibri Light" panose="020F0302020204030204" pitchFamily="34" charset="0"/>
              </a:rPr>
              <a:t>Korrekt</a:t>
            </a:r>
            <a:r>
              <a:rPr lang="en-US" sz="3100" b="1" dirty="0">
                <a:solidFill>
                  <a:schemeClr val="accent2"/>
                </a:solidFill>
                <a:latin typeface="Calibri Light" panose="020F0302020204030204" pitchFamily="34" charset="0"/>
                <a:cs typeface="Calibri Light" panose="020F0302020204030204" pitchFamily="34" charset="0"/>
              </a:rPr>
              <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    mit </a:t>
            </a:r>
            <a:r>
              <a:rPr lang="en-US" sz="3100" b="1" dirty="0" err="1">
                <a:solidFill>
                  <a:schemeClr val="accent2"/>
                </a:solidFill>
                <a:latin typeface="Calibri Light" panose="020F0302020204030204" pitchFamily="34" charset="0"/>
                <a:cs typeface="Calibri Light" panose="020F0302020204030204" pitchFamily="34" charset="0"/>
              </a:rPr>
              <a:t>deutlicher</a:t>
            </a:r>
            <a:r>
              <a:rPr lang="en-US" sz="3100" b="1" dirty="0">
                <a:solidFill>
                  <a:schemeClr val="accent2"/>
                </a:solidFill>
                <a:latin typeface="Calibri Light" panose="020F0302020204030204" pitchFamily="34" charset="0"/>
                <a:cs typeface="Calibri Light" panose="020F0302020204030204" pitchFamily="34" charset="0"/>
              </a:rPr>
              <a:t> </a:t>
            </a:r>
            <a:r>
              <a:rPr lang="en-US" sz="3100" b="1" dirty="0" err="1">
                <a:solidFill>
                  <a:schemeClr val="accent2"/>
                </a:solidFill>
                <a:latin typeface="Calibri Light" panose="020F0302020204030204" pitchFamily="34" charset="0"/>
                <a:cs typeface="Calibri Light" panose="020F0302020204030204" pitchFamily="34" charset="0"/>
              </a:rPr>
              <a:t>Vorbrust</a:t>
            </a:r>
            <a:r>
              <a:rPr lang="en-US" sz="3100" b="1" dirty="0">
                <a:solidFill>
                  <a:schemeClr val="accent2"/>
                </a:solidFill>
                <a:latin typeface="Calibri Light" panose="020F0302020204030204" pitchFamily="34" charset="0"/>
                <a:cs typeface="Calibri Light" panose="020F0302020204030204" pitchFamily="34" charset="0"/>
              </a:rPr>
              <a:t/>
            </a:r>
            <a:br>
              <a:rPr lang="en-US" sz="3100" b="1" dirty="0">
                <a:solidFill>
                  <a:schemeClr val="accent2"/>
                </a:solidFill>
                <a:latin typeface="Calibri Light" panose="020F0302020204030204" pitchFamily="34" charset="0"/>
                <a:cs typeface="Calibri Light" panose="020F0302020204030204" pitchFamily="34" charset="0"/>
              </a:rPr>
            </a:br>
            <a:r>
              <a:rPr lang="en-US" sz="3100" b="1" dirty="0">
                <a:solidFill>
                  <a:schemeClr val="accent2"/>
                </a:solidFill>
                <a:latin typeface="Calibri Light" panose="020F0302020204030204" pitchFamily="34" charset="0"/>
                <a:cs typeface="Calibri Light" panose="020F0302020204030204" pitchFamily="34" charset="0"/>
              </a:rPr>
              <a:t>    </a:t>
            </a:r>
            <a:r>
              <a:rPr lang="en-US" sz="3100" b="1" dirty="0" err="1">
                <a:solidFill>
                  <a:schemeClr val="accent2"/>
                </a:solidFill>
                <a:latin typeface="Calibri Light" panose="020F0302020204030204" pitchFamily="34" charset="0"/>
                <a:cs typeface="Calibri Light" panose="020F0302020204030204" pitchFamily="34" charset="0"/>
              </a:rPr>
              <a:t>Schulter</a:t>
            </a:r>
            <a:r>
              <a:rPr lang="en-US" sz="3100" b="1" dirty="0">
                <a:solidFill>
                  <a:schemeClr val="accent2"/>
                </a:solidFill>
                <a:latin typeface="Calibri Light" panose="020F0302020204030204" pitchFamily="34" charset="0"/>
                <a:cs typeface="Calibri Light" panose="020F0302020204030204" pitchFamily="34" charset="0"/>
              </a:rPr>
              <a:t> und </a:t>
            </a:r>
            <a:r>
              <a:rPr lang="en-US" sz="3100" b="1" dirty="0" err="1">
                <a:solidFill>
                  <a:schemeClr val="accent2"/>
                </a:solidFill>
                <a:latin typeface="Calibri Light" panose="020F0302020204030204" pitchFamily="34" charset="0"/>
                <a:cs typeface="Calibri Light" panose="020F0302020204030204" pitchFamily="34" charset="0"/>
              </a:rPr>
              <a:t>Oberarm</a:t>
            </a:r>
            <a:r>
              <a:rPr lang="en-US" sz="3100" b="1" dirty="0">
                <a:solidFill>
                  <a:schemeClr val="accent2"/>
                </a:solidFill>
                <a:latin typeface="Calibri Light" panose="020F0302020204030204" pitchFamily="34" charset="0"/>
                <a:cs typeface="Calibri Light" panose="020F0302020204030204" pitchFamily="34" charset="0"/>
              </a:rPr>
              <a:t> </a:t>
            </a:r>
            <a:r>
              <a:rPr lang="en-US" sz="3100" b="1" dirty="0" err="1">
                <a:solidFill>
                  <a:schemeClr val="accent2"/>
                </a:solidFill>
                <a:latin typeface="Calibri Light" panose="020F0302020204030204" pitchFamily="34" charset="0"/>
                <a:cs typeface="Calibri Light" panose="020F0302020204030204" pitchFamily="34" charset="0"/>
              </a:rPr>
              <a:t>gleich</a:t>
            </a:r>
            <a:r>
              <a:rPr lang="en-US" sz="3100" b="1" dirty="0">
                <a:solidFill>
                  <a:schemeClr val="accent2"/>
                </a:solidFill>
                <a:latin typeface="Calibri Light" panose="020F0302020204030204" pitchFamily="34" charset="0"/>
                <a:cs typeface="Calibri Light" panose="020F0302020204030204" pitchFamily="34" charset="0"/>
              </a:rPr>
              <a:t> </a:t>
            </a:r>
            <a:r>
              <a:rPr lang="en-US" sz="3100" b="1" dirty="0" err="1">
                <a:solidFill>
                  <a:schemeClr val="accent2"/>
                </a:solidFill>
                <a:latin typeface="Calibri Light" panose="020F0302020204030204" pitchFamily="34" charset="0"/>
                <a:cs typeface="Calibri Light" panose="020F0302020204030204" pitchFamily="34" charset="0"/>
              </a:rPr>
              <a:t>lang</a:t>
            </a:r>
            <a:endParaRPr lang="en-US" sz="3100" b="1" dirty="0">
              <a:solidFill>
                <a:schemeClr val="accent2"/>
              </a:solidFill>
              <a:latin typeface="Calibri Light" panose="020F03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57F1C79D-9B7A-47B1-906F-7A90D735A9B9}"/>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6096000" y="496138"/>
            <a:ext cx="2682601" cy="3347534"/>
          </a:xfrm>
          <a:prstGeom prst="rect">
            <a:avLst/>
          </a:prstGeom>
        </p:spPr>
      </p:pic>
      <p:sp>
        <p:nvSpPr>
          <p:cNvPr id="7" name="Titel 1">
            <a:extLst>
              <a:ext uri="{FF2B5EF4-FFF2-40B4-BE49-F238E27FC236}">
                <a16:creationId xmlns="" xmlns:a16="http://schemas.microsoft.com/office/drawing/2014/main" id="{E68E2663-FDDE-4E0D-B712-5EF6CD977436}"/>
              </a:ext>
            </a:extLst>
          </p:cNvPr>
          <p:cNvSpPr txBox="1">
            <a:spLocks/>
          </p:cNvSpPr>
          <p:nvPr/>
        </p:nvSpPr>
        <p:spPr>
          <a:xfrm>
            <a:off x="4111658" y="4286685"/>
            <a:ext cx="5485348" cy="1311664"/>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4400" dirty="0">
                <a:solidFill>
                  <a:srgbClr val="FF0000"/>
                </a:solidFill>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rPr>
              <a:t>Nicht korrekt</a:t>
            </a:r>
          </a:p>
          <a:p>
            <a:r>
              <a:rPr lang="de-CH" sz="3200" b="1" dirty="0">
                <a:solidFill>
                  <a:schemeClr val="accent2"/>
                </a:solidFill>
                <a:latin typeface="Calibri Light" panose="020F0302020204030204" pitchFamily="34" charset="0"/>
                <a:cs typeface="Calibri Light" panose="020F0302020204030204" pitchFamily="34" charset="0"/>
              </a:rPr>
              <a:t>    Steil und wenig </a:t>
            </a:r>
            <a:r>
              <a:rPr lang="de-CH" sz="3200" b="1" dirty="0" err="1">
                <a:solidFill>
                  <a:schemeClr val="accent2"/>
                </a:solidFill>
                <a:latin typeface="Calibri Light" panose="020F0302020204030204" pitchFamily="34" charset="0"/>
                <a:cs typeface="Calibri Light" panose="020F0302020204030204" pitchFamily="34" charset="0"/>
              </a:rPr>
              <a:t>Vorbrust</a:t>
            </a:r>
            <a:endParaRPr lang="de-CH" sz="3200" b="1" dirty="0">
              <a:solidFill>
                <a:schemeClr val="accent2"/>
              </a:solidFill>
              <a:latin typeface="Calibri Light" panose="020F0302020204030204" pitchFamily="34" charset="0"/>
              <a:cs typeface="Calibri Light" panose="020F0302020204030204" pitchFamily="34" charset="0"/>
            </a:endParaRPr>
          </a:p>
          <a:p>
            <a:r>
              <a:rPr lang="de-CH" sz="3200" b="1" dirty="0">
                <a:solidFill>
                  <a:schemeClr val="accent2"/>
                </a:solidFill>
                <a:latin typeface="Calibri Light" panose="020F0302020204030204" pitchFamily="34" charset="0"/>
                <a:cs typeface="Calibri Light" panose="020F0302020204030204" pitchFamily="34" charset="0"/>
              </a:rPr>
              <a:t>    Oberarm kurz</a:t>
            </a:r>
          </a:p>
          <a:p>
            <a:endParaRPr lang="de-CH" sz="3200" dirty="0">
              <a:solidFill>
                <a:schemeClr val="accent2"/>
              </a:solidFill>
              <a:latin typeface="Calibri Light" panose="020F0302020204030204" pitchFamily="34" charset="0"/>
              <a:cs typeface="Calibri Light" panose="020F0302020204030204" pitchFamily="34" charset="0"/>
            </a:endParaRPr>
          </a:p>
        </p:txBody>
      </p:sp>
      <p:pic>
        <p:nvPicPr>
          <p:cNvPr id="8" name="Grafik 7">
            <a:extLst>
              <a:ext uri="{FF2B5EF4-FFF2-40B4-BE49-F238E27FC236}">
                <a16:creationId xmlns="" xmlns:a16="http://schemas.microsoft.com/office/drawing/2014/main" id="{AC322847-7D67-4AFD-8813-B355B1E07BC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2353" y="3195075"/>
            <a:ext cx="2536320" cy="3494883"/>
          </a:xfrm>
          <a:prstGeom prst="rect">
            <a:avLst/>
          </a:prstGeom>
        </p:spPr>
      </p:pic>
      <p:sp>
        <p:nvSpPr>
          <p:cNvPr id="3" name="Foliennummernplatzhalter 2">
            <a:extLst>
              <a:ext uri="{FF2B5EF4-FFF2-40B4-BE49-F238E27FC236}">
                <a16:creationId xmlns="" xmlns:a16="http://schemas.microsoft.com/office/drawing/2014/main" id="{FAD3A74B-8136-4293-9A13-6D09A4B498EB}"/>
              </a:ext>
            </a:extLst>
          </p:cNvPr>
          <p:cNvSpPr>
            <a:spLocks noGrp="1"/>
          </p:cNvSpPr>
          <p:nvPr>
            <p:ph type="sldNum" sz="quarter" idx="12"/>
          </p:nvPr>
        </p:nvSpPr>
        <p:spPr/>
        <p:txBody>
          <a:bodyPr/>
          <a:lstStyle/>
          <a:p>
            <a:fld id="{00C799CA-03EC-4DE2-ABF5-33977A220F13}" type="slidenum">
              <a:rPr lang="de-CH" smtClean="0"/>
              <a:pPr/>
              <a:t>39</a:t>
            </a:fld>
            <a:endParaRPr lang="de-CH"/>
          </a:p>
        </p:txBody>
      </p:sp>
    </p:spTree>
    <p:extLst>
      <p:ext uri="{BB962C8B-B14F-4D97-AF65-F5344CB8AC3E}">
        <p14:creationId xmlns="" xmlns:p14="http://schemas.microsoft.com/office/powerpoint/2010/main" val="115076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982C990B-BE73-4187-85EF-7B7A3191132A}"/>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l="42769" t="8769" r="2769"/>
          <a:stretch/>
        </p:blipFill>
        <p:spPr bwMode="auto">
          <a:xfrm rot="5400000">
            <a:off x="1149291" y="184557"/>
            <a:ext cx="2986483" cy="3842161"/>
          </a:xfrm>
          <a:prstGeom prst="rect">
            <a:avLst/>
          </a:prstGeom>
          <a:noFill/>
        </p:spPr>
      </p:pic>
      <p:pic>
        <p:nvPicPr>
          <p:cNvPr id="3" name="Inhaltsplatzhalter 3">
            <a:extLst>
              <a:ext uri="{FF2B5EF4-FFF2-40B4-BE49-F238E27FC236}">
                <a16:creationId xmlns="" xmlns:a16="http://schemas.microsoft.com/office/drawing/2014/main" id="{625BEF54-A9AF-454C-B904-A3B8C59AEE1E}"/>
              </a:ext>
            </a:extLst>
          </p:cNvPr>
          <p:cNvPicPr>
            <a:picLocks/>
          </p:cNvPicPr>
          <p:nvPr/>
        </p:nvPicPr>
        <p:blipFill rotWithShape="1">
          <a:blip r:embed="rId3" cstate="print">
            <a:extLst>
              <a:ext uri="{28A0092B-C50C-407E-A947-70E740481C1C}">
                <a14:useLocalDpi xmlns="" xmlns:a14="http://schemas.microsoft.com/office/drawing/2010/main" val="0"/>
              </a:ext>
            </a:extLst>
          </a:blip>
          <a:srcRect t="24497"/>
          <a:stretch/>
        </p:blipFill>
        <p:spPr>
          <a:xfrm>
            <a:off x="4899171" y="3087145"/>
            <a:ext cx="4311941" cy="3347207"/>
          </a:xfrm>
          <a:prstGeom prst="rect">
            <a:avLst/>
          </a:prstGeom>
        </p:spPr>
      </p:pic>
      <p:sp>
        <p:nvSpPr>
          <p:cNvPr id="2" name="Foliennummernplatzhalter 1">
            <a:extLst>
              <a:ext uri="{FF2B5EF4-FFF2-40B4-BE49-F238E27FC236}">
                <a16:creationId xmlns="" xmlns:a16="http://schemas.microsoft.com/office/drawing/2014/main" id="{48004A94-405B-4685-8DD3-3B72B8EF8E51}"/>
              </a:ext>
            </a:extLst>
          </p:cNvPr>
          <p:cNvSpPr>
            <a:spLocks noGrp="1"/>
          </p:cNvSpPr>
          <p:nvPr>
            <p:ph type="sldNum" sz="quarter" idx="12"/>
          </p:nvPr>
        </p:nvSpPr>
        <p:spPr/>
        <p:txBody>
          <a:bodyPr/>
          <a:lstStyle/>
          <a:p>
            <a:fld id="{00C799CA-03EC-4DE2-ABF5-33977A220F13}" type="slidenum">
              <a:rPr lang="de-CH" smtClean="0"/>
              <a:pPr/>
              <a:t>4</a:t>
            </a:fld>
            <a:endParaRPr lang="de-CH"/>
          </a:p>
        </p:txBody>
      </p:sp>
    </p:spTree>
    <p:extLst>
      <p:ext uri="{BB962C8B-B14F-4D97-AF65-F5344CB8AC3E}">
        <p14:creationId xmlns="" xmlns:p14="http://schemas.microsoft.com/office/powerpoint/2010/main" val="1807487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95E6536-EC25-4F7E-95AD-C62AD2C62381}"/>
              </a:ext>
            </a:extLst>
          </p:cNvPr>
          <p:cNvSpPr>
            <a:spLocks noGrp="1"/>
          </p:cNvSpPr>
          <p:nvPr>
            <p:ph type="title"/>
          </p:nvPr>
        </p:nvSpPr>
        <p:spPr>
          <a:xfrm>
            <a:off x="1165218" y="560958"/>
            <a:ext cx="6586491" cy="1676603"/>
          </a:xfrm>
        </p:spPr>
        <p:txBody>
          <a:bodyPr>
            <a:normAutofit fontScale="90000"/>
          </a:bodyPr>
          <a:lstStyle/>
          <a:p>
            <a:r>
              <a:rPr lang="de-CH" sz="3800" b="1" dirty="0">
                <a:latin typeface="Calibri Light" panose="020F0302020204030204" pitchFamily="34" charset="0"/>
                <a:cs typeface="Calibri Light" panose="020F0302020204030204" pitchFamily="34" charset="0"/>
              </a:rPr>
              <a:t>Ellbogen</a:t>
            </a:r>
            <a:r>
              <a:rPr lang="de-CH" sz="3800" dirty="0">
                <a:latin typeface="Calibri Light" panose="020F0302020204030204" pitchFamily="34" charset="0"/>
                <a:cs typeface="Calibri Light" panose="020F0302020204030204" pitchFamily="34" charset="0"/>
              </a:rPr>
              <a:t/>
            </a:r>
            <a:br>
              <a:rPr lang="de-CH" sz="3800" dirty="0">
                <a:latin typeface="Calibri Light" panose="020F0302020204030204" pitchFamily="34" charset="0"/>
                <a:cs typeface="Calibri Light" panose="020F0302020204030204" pitchFamily="34" charset="0"/>
              </a:rPr>
            </a:br>
            <a:r>
              <a:rPr lang="de-CH" sz="3100" b="1" dirty="0">
                <a:latin typeface="Calibri Light" panose="020F0302020204030204" pitchFamily="34" charset="0"/>
                <a:cs typeface="Calibri Light" panose="020F0302020204030204" pitchFamily="34" charset="0"/>
              </a:rPr>
              <a:t>Gut anliegend, weder ein- noch ausdrehend</a:t>
            </a:r>
            <a:r>
              <a:rPr lang="de-CH" sz="3800" dirty="0"/>
              <a:t/>
            </a:r>
            <a:br>
              <a:rPr lang="de-CH" sz="3800" dirty="0"/>
            </a:br>
            <a:endParaRPr lang="de-CH" sz="3800" dirty="0"/>
          </a:p>
        </p:txBody>
      </p:sp>
      <p:sp>
        <p:nvSpPr>
          <p:cNvPr id="3" name="Inhaltsplatzhalter 2">
            <a:extLst>
              <a:ext uri="{FF2B5EF4-FFF2-40B4-BE49-F238E27FC236}">
                <a16:creationId xmlns="" xmlns:a16="http://schemas.microsoft.com/office/drawing/2014/main" id="{211B479F-37F7-4D73-9406-C89839EA2612}"/>
              </a:ext>
            </a:extLst>
          </p:cNvPr>
          <p:cNvSpPr>
            <a:spLocks noGrp="1"/>
          </p:cNvSpPr>
          <p:nvPr>
            <p:ph idx="1"/>
          </p:nvPr>
        </p:nvSpPr>
        <p:spPr>
          <a:xfrm>
            <a:off x="1165218" y="4020830"/>
            <a:ext cx="5294305" cy="732638"/>
          </a:xfrm>
        </p:spPr>
        <p:txBody>
          <a:bodyPr>
            <a:normAutofit/>
          </a:bodyPr>
          <a:lstStyle/>
          <a:p>
            <a:pPr marL="0" indent="0">
              <a:buNone/>
            </a:pPr>
            <a:r>
              <a:rPr lang="de-CH" sz="3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Korrekt</a:t>
            </a:r>
          </a:p>
        </p:txBody>
      </p:sp>
      <p:pic>
        <p:nvPicPr>
          <p:cNvPr id="6" name="Grafik 5">
            <a:extLst>
              <a:ext uri="{FF2B5EF4-FFF2-40B4-BE49-F238E27FC236}">
                <a16:creationId xmlns="" xmlns:a16="http://schemas.microsoft.com/office/drawing/2014/main" id="{48A765BE-8806-4A28-BB29-1E3650E1F90C}"/>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24611"/>
          <a:stretch/>
        </p:blipFill>
        <p:spPr>
          <a:xfrm>
            <a:off x="4219487" y="2657364"/>
            <a:ext cx="3305606" cy="3818935"/>
          </a:xfrm>
          <a:prstGeom prst="rect">
            <a:avLst/>
          </a:prstGeom>
        </p:spPr>
      </p:pic>
      <p:sp>
        <p:nvSpPr>
          <p:cNvPr id="4" name="Foliennummernplatzhalter 3">
            <a:extLst>
              <a:ext uri="{FF2B5EF4-FFF2-40B4-BE49-F238E27FC236}">
                <a16:creationId xmlns="" xmlns:a16="http://schemas.microsoft.com/office/drawing/2014/main" id="{4D098099-E410-4CE0-8243-428C8F95CE5E}"/>
              </a:ext>
            </a:extLst>
          </p:cNvPr>
          <p:cNvSpPr>
            <a:spLocks noGrp="1"/>
          </p:cNvSpPr>
          <p:nvPr>
            <p:ph type="sldNum" sz="quarter" idx="12"/>
          </p:nvPr>
        </p:nvSpPr>
        <p:spPr/>
        <p:txBody>
          <a:bodyPr/>
          <a:lstStyle/>
          <a:p>
            <a:fld id="{00C799CA-03EC-4DE2-ABF5-33977A220F13}" type="slidenum">
              <a:rPr lang="de-CH" smtClean="0"/>
              <a:pPr/>
              <a:t>40</a:t>
            </a:fld>
            <a:endParaRPr lang="de-CH"/>
          </a:p>
        </p:txBody>
      </p:sp>
    </p:spTree>
    <p:extLst>
      <p:ext uri="{BB962C8B-B14F-4D97-AF65-F5344CB8AC3E}">
        <p14:creationId xmlns="" xmlns:p14="http://schemas.microsoft.com/office/powerpoint/2010/main" val="1010064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3AF21BC-C28D-4270-AD73-EA155A3DBF9A}"/>
              </a:ext>
            </a:extLst>
          </p:cNvPr>
          <p:cNvSpPr>
            <a:spLocks noGrp="1"/>
          </p:cNvSpPr>
          <p:nvPr>
            <p:ph type="title"/>
          </p:nvPr>
        </p:nvSpPr>
        <p:spPr>
          <a:xfrm>
            <a:off x="281108" y="477565"/>
            <a:ext cx="8734204" cy="1511233"/>
          </a:xfrm>
          <a:noFill/>
        </p:spPr>
        <p:txBody>
          <a:bodyPr vert="horz" lIns="91440" tIns="45720" rIns="91440" bIns="45720" rtlCol="0" anchor="b">
            <a:normAutofit fontScale="90000"/>
          </a:bodyPr>
          <a:lstStyle/>
          <a:p>
            <a:r>
              <a:rPr lang="en-US" sz="48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b="1" dirty="0">
                <a:solidFill>
                  <a:schemeClr val="accent2"/>
                </a:solidFill>
                <a:latin typeface="Calibri Light" panose="020F0302020204030204" pitchFamily="34" charset="0"/>
                <a:cs typeface="Calibri Light" panose="020F0302020204030204" pitchFamily="34" charset="0"/>
              </a:rPr>
              <a:t>Nicht </a:t>
            </a:r>
            <a:r>
              <a:rPr lang="en-US" b="1" dirty="0" err="1">
                <a:solidFill>
                  <a:schemeClr val="accent2"/>
                </a:solidFill>
                <a:latin typeface="Calibri Light" panose="020F0302020204030204" pitchFamily="34" charset="0"/>
                <a:cs typeface="Calibri Light" panose="020F0302020204030204" pitchFamily="34" charset="0"/>
              </a:rPr>
              <a:t>korrekt</a:t>
            </a:r>
            <a:r>
              <a:rPr lang="en-US" b="1" dirty="0">
                <a:solidFill>
                  <a:schemeClr val="accent2"/>
                </a:solidFill>
                <a:latin typeface="Calibri Light" panose="020F0302020204030204" pitchFamily="34" charset="0"/>
                <a:cs typeface="Calibri Light" panose="020F0302020204030204" pitchFamily="34" charset="0"/>
              </a:rPr>
              <a:t/>
            </a:r>
            <a:br>
              <a:rPr lang="en-US" b="1" dirty="0">
                <a:solidFill>
                  <a:schemeClr val="accent2"/>
                </a:solidFill>
                <a:latin typeface="Calibri Light" panose="020F0302020204030204" pitchFamily="34" charset="0"/>
                <a:cs typeface="Calibri Light" panose="020F0302020204030204" pitchFamily="34" charset="0"/>
              </a:rPr>
            </a:b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Ellbogen</a:t>
            </a: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unterstellt</a:t>
            </a:r>
            <a:r>
              <a:rPr lang="en-US" b="1" dirty="0">
                <a:solidFill>
                  <a:schemeClr val="accent2"/>
                </a:solidFill>
                <a:latin typeface="Calibri Light" panose="020F0302020204030204" pitchFamily="34" charset="0"/>
                <a:cs typeface="Calibri Light" panose="020F0302020204030204" pitchFamily="34" charset="0"/>
              </a:rPr>
              <a:t> , </a:t>
            </a:r>
            <a:r>
              <a:rPr lang="en-US" b="1" dirty="0" err="1">
                <a:solidFill>
                  <a:schemeClr val="accent2"/>
                </a:solidFill>
                <a:latin typeface="Calibri Light" panose="020F0302020204030204" pitchFamily="34" charset="0"/>
                <a:cs typeface="Calibri Light" panose="020F0302020204030204" pitchFamily="34" charset="0"/>
              </a:rPr>
              <a:t>schmal</a:t>
            </a: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im</a:t>
            </a:r>
            <a:r>
              <a:rPr lang="en-US" b="1" dirty="0">
                <a:solidFill>
                  <a:schemeClr val="accent2"/>
                </a:solidFill>
                <a:latin typeface="Calibri Light" panose="020F0302020204030204" pitchFamily="34" charset="0"/>
                <a:cs typeface="Calibri Light" panose="020F0302020204030204" pitchFamily="34" charset="0"/>
              </a:rPr>
              <a:t> Stand,</a:t>
            </a:r>
            <a:br>
              <a:rPr lang="en-US" b="1" dirty="0">
                <a:solidFill>
                  <a:schemeClr val="accent2"/>
                </a:solidFill>
                <a:latin typeface="Calibri Light" panose="020F0302020204030204" pitchFamily="34" charset="0"/>
                <a:cs typeface="Calibri Light" panose="020F0302020204030204" pitchFamily="34" charset="0"/>
              </a:rPr>
            </a:b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weich</a:t>
            </a: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im</a:t>
            </a:r>
            <a:r>
              <a:rPr lang="en-US" b="1" dirty="0">
                <a:solidFill>
                  <a:schemeClr val="accent2"/>
                </a:solidFill>
                <a:latin typeface="Calibri Light" panose="020F0302020204030204" pitchFamily="34" charset="0"/>
                <a:cs typeface="Calibri Light" panose="020F0302020204030204" pitchFamily="34" charset="0"/>
              </a:rPr>
              <a:t> </a:t>
            </a:r>
            <a:r>
              <a:rPr lang="en-US" b="1" dirty="0" err="1">
                <a:solidFill>
                  <a:schemeClr val="accent2"/>
                </a:solidFill>
                <a:latin typeface="Calibri Light" panose="020F0302020204030204" pitchFamily="34" charset="0"/>
                <a:cs typeface="Calibri Light" panose="020F0302020204030204" pitchFamily="34" charset="0"/>
              </a:rPr>
              <a:t>Mittelfussgelenk</a:t>
            </a:r>
            <a:endParaRPr lang="en-US" b="1"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77BAFD18-94AC-4BC5-B858-152A4ED0491A}"/>
              </a:ext>
            </a:extLst>
          </p:cNvPr>
          <p:cNvPicPr/>
          <p:nvPr/>
        </p:nvPicPr>
        <p:blipFill rotWithShape="1">
          <a:blip r:embed="rId2" cstate="print">
            <a:extLst>
              <a:ext uri="{28A0092B-C50C-407E-A947-70E740481C1C}">
                <a14:useLocalDpi xmlns="" xmlns:a14="http://schemas.microsoft.com/office/drawing/2010/main" val="0"/>
              </a:ext>
            </a:extLst>
          </a:blip>
          <a:srcRect l="5756" t="38532" r="9479"/>
          <a:stretch/>
        </p:blipFill>
        <p:spPr bwMode="auto">
          <a:xfrm>
            <a:off x="3260521" y="2407641"/>
            <a:ext cx="4639056" cy="4215468"/>
          </a:xfrm>
          <a:prstGeom prst="rect">
            <a:avLst/>
          </a:prstGeom>
          <a:extLst>
            <a:ext uri="{53640926-AAD7-44D8-BBD7-CCE9431645EC}">
              <a14:shadowObscured xmlns="" xmlns:a14="http://schemas.microsoft.com/office/drawing/2010/main"/>
            </a:ext>
          </a:extLst>
        </p:spPr>
      </p:pic>
      <p:sp>
        <p:nvSpPr>
          <p:cNvPr id="3" name="Foliennummernplatzhalter 2">
            <a:extLst>
              <a:ext uri="{FF2B5EF4-FFF2-40B4-BE49-F238E27FC236}">
                <a16:creationId xmlns="" xmlns:a16="http://schemas.microsoft.com/office/drawing/2014/main" id="{561235EA-E4BD-4B46-8AD7-9E4A08CE2194}"/>
              </a:ext>
            </a:extLst>
          </p:cNvPr>
          <p:cNvSpPr>
            <a:spLocks noGrp="1"/>
          </p:cNvSpPr>
          <p:nvPr>
            <p:ph type="sldNum" sz="quarter" idx="12"/>
          </p:nvPr>
        </p:nvSpPr>
        <p:spPr/>
        <p:txBody>
          <a:bodyPr/>
          <a:lstStyle/>
          <a:p>
            <a:fld id="{00C799CA-03EC-4DE2-ABF5-33977A220F13}" type="slidenum">
              <a:rPr lang="de-CH" smtClean="0"/>
              <a:pPr/>
              <a:t>41</a:t>
            </a:fld>
            <a:endParaRPr lang="de-CH"/>
          </a:p>
        </p:txBody>
      </p:sp>
    </p:spTree>
    <p:extLst>
      <p:ext uri="{BB962C8B-B14F-4D97-AF65-F5344CB8AC3E}">
        <p14:creationId xmlns="" xmlns:p14="http://schemas.microsoft.com/office/powerpoint/2010/main" val="1292052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1068C85-B1D9-4272-8288-D02BEB12A24B}"/>
              </a:ext>
            </a:extLst>
          </p:cNvPr>
          <p:cNvSpPr>
            <a:spLocks noGrp="1"/>
          </p:cNvSpPr>
          <p:nvPr>
            <p:ph type="title"/>
          </p:nvPr>
        </p:nvSpPr>
        <p:spPr>
          <a:xfrm>
            <a:off x="490408" y="113344"/>
            <a:ext cx="9540161" cy="1413451"/>
          </a:xfrm>
        </p:spPr>
        <p:txBody>
          <a:bodyPr>
            <a:normAutofit fontScale="90000"/>
          </a:bodyPr>
          <a:lstStyle/>
          <a:p>
            <a:r>
              <a:rPr lang="de-CH" sz="1500" dirty="0"/>
              <a:t/>
            </a:r>
            <a:br>
              <a:rPr lang="de-CH" sz="1500" dirty="0"/>
            </a:br>
            <a:r>
              <a:rPr lang="de-CH" sz="2700" b="1" dirty="0">
                <a:latin typeface="Calibri Light" panose="020F0302020204030204" pitchFamily="34" charset="0"/>
                <a:cs typeface="Calibri Light" panose="020F0302020204030204" pitchFamily="34" charset="0"/>
              </a:rPr>
              <a:t>Unterarm:</a:t>
            </a:r>
            <a:r>
              <a:rPr lang="de-CH" sz="2700" dirty="0">
                <a:latin typeface="Calibri Light" panose="020F0302020204030204" pitchFamily="34" charset="0"/>
                <a:cs typeface="Calibri Light" panose="020F0302020204030204" pitchFamily="34" charset="0"/>
              </a:rPr>
              <a:t> Kräftig, gerade</a:t>
            </a:r>
            <a:br>
              <a:rPr lang="de-CH" sz="2700" dirty="0">
                <a:latin typeface="Calibri Light" panose="020F0302020204030204" pitchFamily="34" charset="0"/>
                <a:cs typeface="Calibri Light" panose="020F0302020204030204" pitchFamily="34" charset="0"/>
              </a:rPr>
            </a:br>
            <a:r>
              <a:rPr lang="de-CH" sz="2700" b="1" dirty="0">
                <a:latin typeface="Calibri Light" panose="020F0302020204030204" pitchFamily="34" charset="0"/>
                <a:cs typeface="Calibri Light" panose="020F0302020204030204" pitchFamily="34" charset="0"/>
              </a:rPr>
              <a:t>Vordermittelfuss:</a:t>
            </a:r>
            <a:r>
              <a:rPr lang="de-CH" sz="2700" dirty="0">
                <a:latin typeface="Calibri Light" panose="020F0302020204030204" pitchFamily="34" charset="0"/>
                <a:cs typeface="Calibri Light" panose="020F0302020204030204" pitchFamily="34" charset="0"/>
              </a:rPr>
              <a:t> Von der Seite gesehen nahezu senkrecht stehend, </a:t>
            </a:r>
            <a:br>
              <a:rPr lang="de-CH" sz="2700" dirty="0">
                <a:latin typeface="Calibri Light" panose="020F0302020204030204" pitchFamily="34" charset="0"/>
                <a:cs typeface="Calibri Light" panose="020F0302020204030204" pitchFamily="34" charset="0"/>
              </a:rPr>
            </a:br>
            <a:r>
              <a:rPr lang="de-CH" sz="2700" dirty="0">
                <a:latin typeface="Calibri Light" panose="020F0302020204030204" pitchFamily="34" charset="0"/>
                <a:cs typeface="Calibri Light" panose="020F0302020204030204" pitchFamily="34" charset="0"/>
              </a:rPr>
              <a:t>fest, von vorne gesehen in gerader Verlängerung des Unterarms</a:t>
            </a:r>
            <a:endParaRPr lang="de-CH" sz="2700" dirty="0"/>
          </a:p>
        </p:txBody>
      </p:sp>
      <p:sp>
        <p:nvSpPr>
          <p:cNvPr id="3" name="Inhaltsplatzhalter 2">
            <a:extLst>
              <a:ext uri="{FF2B5EF4-FFF2-40B4-BE49-F238E27FC236}">
                <a16:creationId xmlns="" xmlns:a16="http://schemas.microsoft.com/office/drawing/2014/main" id="{796009FD-2D44-453F-A970-B62CF69BAB12}"/>
              </a:ext>
            </a:extLst>
          </p:cNvPr>
          <p:cNvSpPr>
            <a:spLocks noGrp="1"/>
          </p:cNvSpPr>
          <p:nvPr>
            <p:ph idx="1"/>
          </p:nvPr>
        </p:nvSpPr>
        <p:spPr>
          <a:xfrm>
            <a:off x="736353" y="4506410"/>
            <a:ext cx="9661012" cy="837377"/>
          </a:xfrm>
        </p:spPr>
        <p:txBody>
          <a:bodyPr anchor="ctr">
            <a:normAutofit/>
          </a:bodyPr>
          <a:lstStyle/>
          <a:p>
            <a:pPr marL="0" indent="0">
              <a:buNone/>
            </a:pPr>
            <a:r>
              <a:rPr lang="de-CH" dirty="0">
                <a:solidFill>
                  <a:schemeClr val="accent2"/>
                </a:solidFill>
              </a:rPr>
              <a:t>     </a:t>
            </a:r>
            <a:r>
              <a:rPr lang="de-CH" sz="2400" dirty="0">
                <a:solidFill>
                  <a:srgbClr val="FF0000"/>
                </a:solidFill>
                <a:sym typeface="Wingdings" panose="05000000000000000000" pitchFamily="2" charset="2"/>
              </a:rPr>
              <a:t></a:t>
            </a:r>
            <a:r>
              <a:rPr lang="de-CH" dirty="0">
                <a:solidFill>
                  <a:schemeClr val="accent2"/>
                </a:solidFill>
              </a:rPr>
              <a:t>steil                              </a:t>
            </a:r>
            <a:r>
              <a:rPr lang="de-CH" sz="2400" dirty="0">
                <a:solidFill>
                  <a:schemeClr val="accent2"/>
                </a:solidFill>
                <a:sym typeface="Wingdings" panose="05000000000000000000" pitchFamily="2" charset="2"/>
              </a:rPr>
              <a:t></a:t>
            </a:r>
            <a:r>
              <a:rPr lang="de-CH" dirty="0">
                <a:solidFill>
                  <a:schemeClr val="accent2"/>
                </a:solidFill>
              </a:rPr>
              <a:t>korrekt                         </a:t>
            </a:r>
            <a:r>
              <a:rPr lang="de-CH" sz="2400" dirty="0">
                <a:solidFill>
                  <a:srgbClr val="FF0000"/>
                </a:solidFill>
                <a:sym typeface="Wingdings" panose="05000000000000000000" pitchFamily="2" charset="2"/>
              </a:rPr>
              <a:t></a:t>
            </a:r>
            <a:r>
              <a:rPr lang="de-CH" dirty="0">
                <a:solidFill>
                  <a:schemeClr val="accent2"/>
                </a:solidFill>
              </a:rPr>
              <a:t> nicht fest, nachgebend</a:t>
            </a:r>
            <a:endParaRPr lang="de-CH" sz="1800" dirty="0">
              <a:solidFill>
                <a:schemeClr val="accent2"/>
              </a:solidFill>
            </a:endParaRPr>
          </a:p>
        </p:txBody>
      </p:sp>
      <p:pic>
        <p:nvPicPr>
          <p:cNvPr id="4" name="Grafik 3">
            <a:extLst>
              <a:ext uri="{FF2B5EF4-FFF2-40B4-BE49-F238E27FC236}">
                <a16:creationId xmlns="" xmlns:a16="http://schemas.microsoft.com/office/drawing/2014/main" id="{00AC490C-31B7-4050-BBC0-404CF1FC7D01}"/>
              </a:ext>
            </a:extLst>
          </p:cNvPr>
          <p:cNvPicPr>
            <a:picLocks/>
          </p:cNvPicPr>
          <p:nvPr/>
        </p:nvPicPr>
        <p:blipFill rotWithShape="1">
          <a:blip r:embed="rId2" cstate="print">
            <a:extLst>
              <a:ext uri="{28A0092B-C50C-407E-A947-70E740481C1C}">
                <a14:useLocalDpi xmlns="" xmlns:a14="http://schemas.microsoft.com/office/drawing/2010/main" val="0"/>
              </a:ext>
            </a:extLst>
          </a:blip>
          <a:srcRect r="1" b="4714"/>
          <a:stretch/>
        </p:blipFill>
        <p:spPr>
          <a:xfrm>
            <a:off x="490409" y="1954070"/>
            <a:ext cx="8787816" cy="2726987"/>
          </a:xfrm>
          <a:prstGeom prst="rect">
            <a:avLst/>
          </a:prstGeom>
        </p:spPr>
      </p:pic>
      <p:sp>
        <p:nvSpPr>
          <p:cNvPr id="5" name="Titel 1">
            <a:extLst>
              <a:ext uri="{FF2B5EF4-FFF2-40B4-BE49-F238E27FC236}">
                <a16:creationId xmlns="" xmlns:a16="http://schemas.microsoft.com/office/drawing/2014/main" id="{D1041339-4E7A-4C01-947C-BC4C0FCDEDFA}"/>
              </a:ext>
            </a:extLst>
          </p:cNvPr>
          <p:cNvSpPr txBox="1">
            <a:spLocks/>
          </p:cNvSpPr>
          <p:nvPr/>
        </p:nvSpPr>
        <p:spPr>
          <a:xfrm>
            <a:off x="490408" y="5477448"/>
            <a:ext cx="8596668" cy="6823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a:solidFill>
                  <a:schemeClr val="accent2"/>
                </a:solidFill>
                <a:latin typeface="Calibri Light" panose="020F0302020204030204" pitchFamily="34" charset="0"/>
                <a:cs typeface="Calibri Light" panose="020F0302020204030204" pitchFamily="34" charset="0"/>
              </a:rPr>
              <a:t>Vorderpfoten:</a:t>
            </a:r>
            <a:r>
              <a:rPr lang="de-CH" sz="2400" dirty="0">
                <a:solidFill>
                  <a:schemeClr val="accent2"/>
                </a:solidFill>
                <a:latin typeface="Calibri Light" panose="020F0302020204030204" pitchFamily="34" charset="0"/>
                <a:cs typeface="Calibri Light" panose="020F0302020204030204" pitchFamily="34" charset="0"/>
              </a:rPr>
              <a:t> Kurz, rundlich, mit eng aneinander liegenden, gut gewölbten Zehen, weder einwärts noch auswärts gedreht</a:t>
            </a:r>
            <a:r>
              <a:rPr lang="de-CH" sz="1800" dirty="0"/>
              <a:t/>
            </a:r>
            <a:br>
              <a:rPr lang="de-CH" sz="1800" dirty="0"/>
            </a:br>
            <a:r>
              <a:rPr lang="de-CH" sz="1800" b="1" dirty="0"/>
              <a:t> </a:t>
            </a:r>
            <a:r>
              <a:rPr lang="de-CH" sz="1800" dirty="0"/>
              <a:t/>
            </a:r>
            <a:br>
              <a:rPr lang="de-CH" sz="1800" dirty="0"/>
            </a:br>
            <a:endParaRPr lang="de-CH" sz="1800" dirty="0"/>
          </a:p>
        </p:txBody>
      </p:sp>
      <p:sp>
        <p:nvSpPr>
          <p:cNvPr id="6" name="Foliennummernplatzhalter 5">
            <a:extLst>
              <a:ext uri="{FF2B5EF4-FFF2-40B4-BE49-F238E27FC236}">
                <a16:creationId xmlns="" xmlns:a16="http://schemas.microsoft.com/office/drawing/2014/main" id="{DC9BC7D8-D201-42E7-A3AD-25194A3DBCE9}"/>
              </a:ext>
            </a:extLst>
          </p:cNvPr>
          <p:cNvSpPr>
            <a:spLocks noGrp="1"/>
          </p:cNvSpPr>
          <p:nvPr>
            <p:ph type="sldNum" sz="quarter" idx="12"/>
          </p:nvPr>
        </p:nvSpPr>
        <p:spPr/>
        <p:txBody>
          <a:bodyPr/>
          <a:lstStyle/>
          <a:p>
            <a:fld id="{00C799CA-03EC-4DE2-ABF5-33977A220F13}" type="slidenum">
              <a:rPr lang="de-CH" smtClean="0"/>
              <a:pPr/>
              <a:t>42</a:t>
            </a:fld>
            <a:endParaRPr lang="de-CH"/>
          </a:p>
        </p:txBody>
      </p:sp>
    </p:spTree>
    <p:extLst>
      <p:ext uri="{BB962C8B-B14F-4D97-AF65-F5344CB8AC3E}">
        <p14:creationId xmlns="" xmlns:p14="http://schemas.microsoft.com/office/powerpoint/2010/main" val="1175152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0BB38B3C-15F7-4829-8534-475D0DA070E1}"/>
              </a:ext>
            </a:extLst>
          </p:cNvPr>
          <p:cNvPicPr>
            <a:picLocks noGrp="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03308" y="2243649"/>
            <a:ext cx="8699383" cy="2655522"/>
          </a:xfrm>
          <a:prstGeom prst="rect">
            <a:avLst/>
          </a:prstGeom>
        </p:spPr>
      </p:pic>
      <p:sp>
        <p:nvSpPr>
          <p:cNvPr id="5" name="Rechteck 4">
            <a:extLst>
              <a:ext uri="{FF2B5EF4-FFF2-40B4-BE49-F238E27FC236}">
                <a16:creationId xmlns="" xmlns:a16="http://schemas.microsoft.com/office/drawing/2014/main" id="{F21D8705-F2BF-4BDD-BF1A-F31D27ADB186}"/>
              </a:ext>
            </a:extLst>
          </p:cNvPr>
          <p:cNvSpPr/>
          <p:nvPr/>
        </p:nvSpPr>
        <p:spPr>
          <a:xfrm>
            <a:off x="536196" y="5028794"/>
            <a:ext cx="11456170" cy="584775"/>
          </a:xfrm>
          <a:prstGeom prst="rect">
            <a:avLst/>
          </a:prstGeom>
        </p:spPr>
        <p:txBody>
          <a:bodyPr wrap="square">
            <a:spAutoFit/>
          </a:bodyPr>
          <a:lstStyle/>
          <a:p>
            <a:pPr>
              <a:spcAft>
                <a:spcPts val="0"/>
              </a:spcAft>
            </a:pP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Korrekt               </a:t>
            </a:r>
            <a:r>
              <a:rPr lang="de-CH" sz="16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Pfoten ausgedreht   </a:t>
            </a:r>
            <a:r>
              <a:rPr lang="de-CH" sz="16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Pfoten ausgedreht   </a:t>
            </a:r>
            <a:r>
              <a:rPr lang="de-CH" sz="16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Boden-/</a:t>
            </a:r>
            <a:r>
              <a:rPr lang="de-CH" sz="1600"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hakeneng</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CH" sz="16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16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fassbeinig         </a:t>
            </a:r>
          </a:p>
          <a:p>
            <a:pPr>
              <a:spcAft>
                <a:spcPts val="0"/>
              </a:spcAft>
            </a:pPr>
            <a:r>
              <a:rPr lang="de-CH" sz="1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und </a:t>
            </a:r>
            <a:r>
              <a:rPr lang="de-CH" sz="16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kuhhässig</a:t>
            </a:r>
            <a:endParaRPr lang="de-CH" sz="1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el 5">
            <a:extLst>
              <a:ext uri="{FF2B5EF4-FFF2-40B4-BE49-F238E27FC236}">
                <a16:creationId xmlns="" xmlns:a16="http://schemas.microsoft.com/office/drawing/2014/main" id="{AA52C150-EFB1-471A-B3D4-1F9A43844EB3}"/>
              </a:ext>
            </a:extLst>
          </p:cNvPr>
          <p:cNvSpPr>
            <a:spLocks noGrp="1"/>
          </p:cNvSpPr>
          <p:nvPr>
            <p:ph type="title"/>
          </p:nvPr>
        </p:nvSpPr>
        <p:spPr>
          <a:xfrm>
            <a:off x="702500" y="609600"/>
            <a:ext cx="8860249" cy="1504426"/>
          </a:xfrm>
        </p:spPr>
        <p:txBody>
          <a:bodyPr>
            <a:normAutofit/>
          </a:bodyPr>
          <a:lstStyle/>
          <a:p>
            <a:r>
              <a:rPr lang="de-CH" sz="2800" b="1" dirty="0">
                <a:solidFill>
                  <a:schemeClr val="accent2"/>
                </a:solidFill>
                <a:latin typeface="Calibri Light" panose="020F0302020204030204" pitchFamily="34" charset="0"/>
                <a:cs typeface="Calibri Light" panose="020F0302020204030204" pitchFamily="34" charset="0"/>
              </a:rPr>
              <a:t>HINTERHAND:</a:t>
            </a:r>
            <a:br>
              <a:rPr lang="de-CH" sz="2800" b="1" dirty="0">
                <a:solidFill>
                  <a:schemeClr val="accent2"/>
                </a:solidFill>
                <a:latin typeface="Calibri Light" panose="020F0302020204030204" pitchFamily="34" charset="0"/>
                <a:cs typeface="Calibri Light" panose="020F0302020204030204" pitchFamily="34" charset="0"/>
              </a:rPr>
            </a:br>
            <a:r>
              <a:rPr lang="de-CH" sz="2800" b="1" dirty="0">
                <a:solidFill>
                  <a:schemeClr val="accent2"/>
                </a:solidFill>
                <a:latin typeface="Calibri Light" panose="020F0302020204030204" pitchFamily="34" charset="0"/>
                <a:cs typeface="Calibri Light" panose="020F0302020204030204" pitchFamily="34" charset="0"/>
              </a:rPr>
              <a:t>Allgemeines: Stellung von hinten gesehen gerade und parallel, nicht zu eng</a:t>
            </a:r>
          </a:p>
        </p:txBody>
      </p:sp>
      <p:sp>
        <p:nvSpPr>
          <p:cNvPr id="2" name="Foliennummernplatzhalter 1">
            <a:extLst>
              <a:ext uri="{FF2B5EF4-FFF2-40B4-BE49-F238E27FC236}">
                <a16:creationId xmlns="" xmlns:a16="http://schemas.microsoft.com/office/drawing/2014/main" id="{87CA32F6-07F8-41A6-A081-7E7AE6DD5EB6}"/>
              </a:ext>
            </a:extLst>
          </p:cNvPr>
          <p:cNvSpPr>
            <a:spLocks noGrp="1"/>
          </p:cNvSpPr>
          <p:nvPr>
            <p:ph type="sldNum" sz="quarter" idx="12"/>
          </p:nvPr>
        </p:nvSpPr>
        <p:spPr/>
        <p:txBody>
          <a:bodyPr/>
          <a:lstStyle/>
          <a:p>
            <a:fld id="{00C799CA-03EC-4DE2-ABF5-33977A220F13}" type="slidenum">
              <a:rPr lang="de-CH" smtClean="0"/>
              <a:pPr/>
              <a:t>43</a:t>
            </a:fld>
            <a:endParaRPr lang="de-CH"/>
          </a:p>
        </p:txBody>
      </p:sp>
    </p:spTree>
    <p:extLst>
      <p:ext uri="{BB962C8B-B14F-4D97-AF65-F5344CB8AC3E}">
        <p14:creationId xmlns="" xmlns:p14="http://schemas.microsoft.com/office/powerpoint/2010/main" val="4041101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AF585019-E42E-4C0A-B397-601FA7ADC3E4}"/>
              </a:ext>
            </a:extLst>
          </p:cNvPr>
          <p:cNvSpPr/>
          <p:nvPr/>
        </p:nvSpPr>
        <p:spPr>
          <a:xfrm>
            <a:off x="352337" y="970269"/>
            <a:ext cx="9227890" cy="4401205"/>
          </a:xfrm>
          <a:prstGeom prst="rect">
            <a:avLst/>
          </a:prstGeom>
        </p:spPr>
        <p:txBody>
          <a:bodyPr wrap="square">
            <a:spAutoFit/>
          </a:bodyPr>
          <a:lstStyle/>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Oberschenkel:</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Lang, breit, kräftig und gut bemuskelt</a:t>
            </a:r>
          </a:p>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Kniegelenk:</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Deutlich gewinkelt</a:t>
            </a:r>
          </a:p>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Unterschenkel:</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Lang, gut schrägt liegend</a:t>
            </a:r>
          </a:p>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Sprunggelenk:</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Kräftig, gut gewinkelt</a:t>
            </a:r>
          </a:p>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Hintermittelfuss:</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Nahezu senkrecht gestellt. Die Afterkrallen müssen entfernt sein (ausser in den Ländern, in welchen die operative Entfernung der Afterkrallen gesetzlich verboten ist)</a:t>
            </a:r>
          </a:p>
          <a:p>
            <a:pPr marL="457200" indent="-457200">
              <a:spcAft>
                <a:spcPts val="0"/>
              </a:spcAft>
              <a:buFont typeface="Arial" panose="020B0604020202020204" pitchFamily="34" charset="0"/>
              <a:buChar char="•"/>
            </a:pPr>
            <a:r>
              <a:rPr lang="de-CH"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Hinterpfoten:</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Etwas weniger gewölbt als die Vorderpfoten, weder einwärts noch auswärts gedreht</a:t>
            </a:r>
            <a:endParaRPr lang="de-CH" sz="2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liennummernplatzhalter 1">
            <a:extLst>
              <a:ext uri="{FF2B5EF4-FFF2-40B4-BE49-F238E27FC236}">
                <a16:creationId xmlns="" xmlns:a16="http://schemas.microsoft.com/office/drawing/2014/main" id="{531C01C3-78AC-4825-909F-124762156FC5}"/>
              </a:ext>
            </a:extLst>
          </p:cNvPr>
          <p:cNvSpPr>
            <a:spLocks noGrp="1"/>
          </p:cNvSpPr>
          <p:nvPr>
            <p:ph type="sldNum" sz="quarter" idx="12"/>
          </p:nvPr>
        </p:nvSpPr>
        <p:spPr/>
        <p:txBody>
          <a:bodyPr/>
          <a:lstStyle/>
          <a:p>
            <a:fld id="{00C799CA-03EC-4DE2-ABF5-33977A220F13}" type="slidenum">
              <a:rPr lang="de-CH" smtClean="0"/>
              <a:pPr/>
              <a:t>44</a:t>
            </a:fld>
            <a:endParaRPr lang="de-CH"/>
          </a:p>
        </p:txBody>
      </p:sp>
    </p:spTree>
    <p:extLst>
      <p:ext uri="{BB962C8B-B14F-4D97-AF65-F5344CB8AC3E}">
        <p14:creationId xmlns="" xmlns:p14="http://schemas.microsoft.com/office/powerpoint/2010/main" val="1343479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D4F6245-F325-495A-906F-BF04BB52516B}"/>
              </a:ext>
            </a:extLst>
          </p:cNvPr>
          <p:cNvSpPr>
            <a:spLocks noGrp="1"/>
          </p:cNvSpPr>
          <p:nvPr>
            <p:ph type="title"/>
          </p:nvPr>
        </p:nvSpPr>
        <p:spPr>
          <a:xfrm>
            <a:off x="3888691" y="666872"/>
            <a:ext cx="5825760" cy="1962822"/>
          </a:xfrm>
        </p:spPr>
        <p:txBody>
          <a:bodyPr anchor="b">
            <a:normAutofit/>
          </a:bodyPr>
          <a:lstStyle/>
          <a:p>
            <a:r>
              <a:rPr lang="de-CH" sz="4400" dirty="0">
                <a:latin typeface="Calibri Light" panose="020F0302020204030204" pitchFamily="34" charset="0"/>
                <a:cs typeface="Calibri Light" panose="020F0302020204030204" pitchFamily="34" charset="0"/>
                <a:sym typeface="Wingdings" panose="05000000000000000000" pitchFamily="2" charset="2"/>
              </a:rPr>
              <a:t></a:t>
            </a:r>
            <a:r>
              <a:rPr lang="de-CH" sz="3200" b="1" dirty="0">
                <a:latin typeface="Calibri Light" panose="020F0302020204030204" pitchFamily="34" charset="0"/>
                <a:cs typeface="Calibri Light" panose="020F0302020204030204" pitchFamily="34" charset="0"/>
              </a:rPr>
              <a:t>Korrekt</a:t>
            </a:r>
            <a:br>
              <a:rPr lang="de-CH" sz="3200" b="1" dirty="0">
                <a:latin typeface="Calibri Light" panose="020F0302020204030204" pitchFamily="34" charset="0"/>
                <a:cs typeface="Calibri Light" panose="020F0302020204030204" pitchFamily="34" charset="0"/>
              </a:rPr>
            </a:br>
            <a:r>
              <a:rPr lang="de-CH" sz="3200" b="1" dirty="0">
                <a:latin typeface="Calibri Light" panose="020F0302020204030204" pitchFamily="34" charset="0"/>
                <a:cs typeface="Calibri Light" panose="020F0302020204030204" pitchFamily="34" charset="0"/>
              </a:rPr>
              <a:t>     Hinterhand, deutlich gewinkelt </a:t>
            </a:r>
          </a:p>
        </p:txBody>
      </p:sp>
      <p:pic>
        <p:nvPicPr>
          <p:cNvPr id="6" name="Grafik 5">
            <a:extLst>
              <a:ext uri="{FF2B5EF4-FFF2-40B4-BE49-F238E27FC236}">
                <a16:creationId xmlns="" xmlns:a16="http://schemas.microsoft.com/office/drawing/2014/main" id="{F37603D6-7979-41CD-9065-B4F2B8EE307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29819" y="666872"/>
            <a:ext cx="2490424" cy="2887546"/>
          </a:xfrm>
          <a:prstGeom prst="rect">
            <a:avLst/>
          </a:prstGeom>
        </p:spPr>
      </p:pic>
      <p:sp>
        <p:nvSpPr>
          <p:cNvPr id="7" name="Titel 1">
            <a:extLst>
              <a:ext uri="{FF2B5EF4-FFF2-40B4-BE49-F238E27FC236}">
                <a16:creationId xmlns="" xmlns:a16="http://schemas.microsoft.com/office/drawing/2014/main" id="{FEC7B90D-6B52-40C6-BCDA-8AD32C98D3C5}"/>
              </a:ext>
            </a:extLst>
          </p:cNvPr>
          <p:cNvSpPr txBox="1">
            <a:spLocks/>
          </p:cNvSpPr>
          <p:nvPr/>
        </p:nvSpPr>
        <p:spPr>
          <a:xfrm>
            <a:off x="1291559" y="4625318"/>
            <a:ext cx="3423053" cy="13116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FF0000"/>
                </a:solidFill>
                <a:latin typeface="Candara Light" panose="020E0502030303020204" pitchFamily="34" charset="0"/>
                <a:sym typeface="Wingdings" panose="05000000000000000000" pitchFamily="2" charset="2"/>
              </a:rPr>
              <a:t></a:t>
            </a:r>
            <a:r>
              <a:rPr lang="en-US" sz="3200" b="1" dirty="0">
                <a:solidFill>
                  <a:schemeClr val="accent2"/>
                </a:solidFill>
                <a:latin typeface="Candara Light" panose="020E0502030303020204" pitchFamily="34" charset="0"/>
              </a:rPr>
              <a:t>Nicht </a:t>
            </a:r>
            <a:r>
              <a:rPr lang="en-US" sz="3200" b="1" dirty="0" err="1">
                <a:solidFill>
                  <a:schemeClr val="accent2"/>
                </a:solidFill>
                <a:latin typeface="Candara Light" panose="020E0502030303020204" pitchFamily="34" charset="0"/>
              </a:rPr>
              <a:t>korrekt</a:t>
            </a:r>
            <a:endParaRPr lang="en-US" sz="3200" b="1" dirty="0">
              <a:solidFill>
                <a:schemeClr val="accent2"/>
              </a:solidFill>
              <a:latin typeface="Candara Light" panose="020E0502030303020204" pitchFamily="34" charset="0"/>
            </a:endParaRPr>
          </a:p>
          <a:p>
            <a:r>
              <a:rPr lang="en-US" sz="3200" b="1" dirty="0">
                <a:solidFill>
                  <a:schemeClr val="accent2"/>
                </a:solidFill>
                <a:latin typeface="Candara Light" panose="020E0502030303020204" pitchFamily="34" charset="0"/>
              </a:rPr>
              <a:t>   </a:t>
            </a:r>
            <a:r>
              <a:rPr lang="en-US" sz="3200" b="1" dirty="0" err="1">
                <a:solidFill>
                  <a:schemeClr val="accent2"/>
                </a:solidFill>
                <a:latin typeface="Candara Light" panose="020E0502030303020204" pitchFamily="34" charset="0"/>
              </a:rPr>
              <a:t>überwinkelt</a:t>
            </a:r>
            <a:endParaRPr lang="en-US" sz="3200" b="1" dirty="0">
              <a:solidFill>
                <a:schemeClr val="accent2"/>
              </a:solidFill>
              <a:latin typeface="Candara Light" panose="020E0502030303020204" pitchFamily="34" charset="0"/>
            </a:endParaRPr>
          </a:p>
        </p:txBody>
      </p:sp>
      <p:pic>
        <p:nvPicPr>
          <p:cNvPr id="9" name="Grafik 8">
            <a:extLst>
              <a:ext uri="{FF2B5EF4-FFF2-40B4-BE49-F238E27FC236}">
                <a16:creationId xmlns="" xmlns:a16="http://schemas.microsoft.com/office/drawing/2014/main" id="{66977AE6-0757-49E5-9616-D8159F2E2EA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34382" y="3720751"/>
            <a:ext cx="2381582" cy="3067478"/>
          </a:xfrm>
          <a:prstGeom prst="rect">
            <a:avLst/>
          </a:prstGeom>
        </p:spPr>
      </p:pic>
      <p:sp>
        <p:nvSpPr>
          <p:cNvPr id="3" name="Foliennummernplatzhalter 2">
            <a:extLst>
              <a:ext uri="{FF2B5EF4-FFF2-40B4-BE49-F238E27FC236}">
                <a16:creationId xmlns="" xmlns:a16="http://schemas.microsoft.com/office/drawing/2014/main" id="{46A25F6C-9D43-4686-88BE-C23F74129BF5}"/>
              </a:ext>
            </a:extLst>
          </p:cNvPr>
          <p:cNvSpPr>
            <a:spLocks noGrp="1"/>
          </p:cNvSpPr>
          <p:nvPr>
            <p:ph type="sldNum" sz="quarter" idx="12"/>
          </p:nvPr>
        </p:nvSpPr>
        <p:spPr/>
        <p:txBody>
          <a:bodyPr/>
          <a:lstStyle/>
          <a:p>
            <a:fld id="{00C799CA-03EC-4DE2-ABF5-33977A220F13}" type="slidenum">
              <a:rPr lang="de-CH" smtClean="0"/>
              <a:pPr/>
              <a:t>45</a:t>
            </a:fld>
            <a:endParaRPr lang="de-CH"/>
          </a:p>
        </p:txBody>
      </p:sp>
    </p:spTree>
    <p:extLst>
      <p:ext uri="{BB962C8B-B14F-4D97-AF65-F5344CB8AC3E}">
        <p14:creationId xmlns="" xmlns:p14="http://schemas.microsoft.com/office/powerpoint/2010/main" val="3466402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5711472-0F2C-420F-A0B8-FFC47241E594}"/>
              </a:ext>
            </a:extLst>
          </p:cNvPr>
          <p:cNvSpPr>
            <a:spLocks noGrp="1"/>
          </p:cNvSpPr>
          <p:nvPr>
            <p:ph type="title"/>
          </p:nvPr>
        </p:nvSpPr>
        <p:spPr>
          <a:xfrm>
            <a:off x="4442830" y="1044429"/>
            <a:ext cx="5481346" cy="1693085"/>
          </a:xfrm>
        </p:spPr>
        <p:txBody>
          <a:bodyPr>
            <a:normAutofit fontScale="90000"/>
          </a:bodyPr>
          <a:lstStyle/>
          <a:p>
            <a:r>
              <a:rPr lang="de-CH" sz="4400" dirty="0">
                <a:solidFill>
                  <a:srgbClr val="FF0000"/>
                </a:solidFill>
                <a:sym typeface="Wingdings" panose="05000000000000000000" pitchFamily="2" charset="2"/>
              </a:rPr>
              <a:t></a:t>
            </a:r>
            <a:r>
              <a:rPr lang="de-CH" b="1" dirty="0">
                <a:solidFill>
                  <a:schemeClr val="accent2"/>
                </a:solidFill>
                <a:latin typeface="Calibri Light" panose="020F0302020204030204" pitchFamily="34" charset="0"/>
                <a:cs typeface="Calibri Light" panose="020F0302020204030204" pitchFamily="34" charset="0"/>
              </a:rPr>
              <a:t>Nicht korrekt</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steil, lang im Oberschenkel,</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kurzer Unterschenkel</a:t>
            </a:r>
          </a:p>
        </p:txBody>
      </p:sp>
      <p:pic>
        <p:nvPicPr>
          <p:cNvPr id="6" name="Grafik 5">
            <a:extLst>
              <a:ext uri="{FF2B5EF4-FFF2-40B4-BE49-F238E27FC236}">
                <a16:creationId xmlns="" xmlns:a16="http://schemas.microsoft.com/office/drawing/2014/main" id="{64E2100F-802B-4196-9E97-1C594178CB8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02608" y="523093"/>
            <a:ext cx="2314066" cy="2971771"/>
          </a:xfrm>
          <a:prstGeom prst="rect">
            <a:avLst/>
          </a:prstGeom>
        </p:spPr>
      </p:pic>
      <p:sp>
        <p:nvSpPr>
          <p:cNvPr id="7" name="Titel 1">
            <a:extLst>
              <a:ext uri="{FF2B5EF4-FFF2-40B4-BE49-F238E27FC236}">
                <a16:creationId xmlns="" xmlns:a16="http://schemas.microsoft.com/office/drawing/2014/main" id="{BC4CA152-9DFF-4800-8167-07BC079F90AD}"/>
              </a:ext>
            </a:extLst>
          </p:cNvPr>
          <p:cNvSpPr txBox="1">
            <a:spLocks/>
          </p:cNvSpPr>
          <p:nvPr/>
        </p:nvSpPr>
        <p:spPr>
          <a:xfrm>
            <a:off x="4521454" y="4285376"/>
            <a:ext cx="4646387" cy="13436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44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3200" dirty="0">
                <a:solidFill>
                  <a:schemeClr val="accent2"/>
                </a:solidFill>
                <a:latin typeface="Calibri Light" panose="020F0302020204030204" pitchFamily="34" charset="0"/>
                <a:cs typeface="Calibri Light" panose="020F0302020204030204" pitchFamily="34" charset="0"/>
              </a:rPr>
              <a:t>Nicht korrekt</a:t>
            </a:r>
          </a:p>
          <a:p>
            <a:r>
              <a:rPr lang="de-CH" sz="3200" dirty="0">
                <a:solidFill>
                  <a:schemeClr val="accent2"/>
                </a:solidFill>
                <a:latin typeface="Calibri Light" panose="020F0302020204030204" pitchFamily="34" charset="0"/>
                <a:cs typeface="Calibri Light" panose="020F0302020204030204" pitchFamily="34" charset="0"/>
              </a:rPr>
              <a:t>    wenig gewinkelt</a:t>
            </a:r>
          </a:p>
        </p:txBody>
      </p:sp>
      <p:pic>
        <p:nvPicPr>
          <p:cNvPr id="8" name="Grafik 7">
            <a:extLst>
              <a:ext uri="{FF2B5EF4-FFF2-40B4-BE49-F238E27FC236}">
                <a16:creationId xmlns="" xmlns:a16="http://schemas.microsoft.com/office/drawing/2014/main" id="{40C082B2-9AF9-4E1E-BC28-13C46EE12E3C}"/>
              </a:ext>
            </a:extLst>
          </p:cNvPr>
          <p:cNvPicPr/>
          <p:nvPr/>
        </p:nvPicPr>
        <p:blipFill rotWithShape="1">
          <a:blip r:embed="rId3" cstate="print">
            <a:extLst>
              <a:ext uri="{28A0092B-C50C-407E-A947-70E740481C1C}">
                <a14:useLocalDpi xmlns="" xmlns:a14="http://schemas.microsoft.com/office/drawing/2010/main" val="0"/>
              </a:ext>
            </a:extLst>
          </a:blip>
          <a:srcRect l="1875" r="4056" b="2"/>
          <a:stretch/>
        </p:blipFill>
        <p:spPr>
          <a:xfrm>
            <a:off x="1471568" y="3671759"/>
            <a:ext cx="2245105" cy="2971771"/>
          </a:xfrm>
          <a:prstGeom prst="rect">
            <a:avLst/>
          </a:prstGeom>
        </p:spPr>
      </p:pic>
      <p:sp>
        <p:nvSpPr>
          <p:cNvPr id="3" name="Foliennummernplatzhalter 2">
            <a:extLst>
              <a:ext uri="{FF2B5EF4-FFF2-40B4-BE49-F238E27FC236}">
                <a16:creationId xmlns="" xmlns:a16="http://schemas.microsoft.com/office/drawing/2014/main" id="{08AF7F90-355F-41CF-9FDB-C21DE52A4A21}"/>
              </a:ext>
            </a:extLst>
          </p:cNvPr>
          <p:cNvSpPr>
            <a:spLocks noGrp="1"/>
          </p:cNvSpPr>
          <p:nvPr>
            <p:ph type="sldNum" sz="quarter" idx="12"/>
          </p:nvPr>
        </p:nvSpPr>
        <p:spPr/>
        <p:txBody>
          <a:bodyPr/>
          <a:lstStyle/>
          <a:p>
            <a:fld id="{00C799CA-03EC-4DE2-ABF5-33977A220F13}" type="slidenum">
              <a:rPr lang="de-CH" smtClean="0"/>
              <a:pPr/>
              <a:t>46</a:t>
            </a:fld>
            <a:endParaRPr lang="de-CH"/>
          </a:p>
        </p:txBody>
      </p:sp>
    </p:spTree>
    <p:extLst>
      <p:ext uri="{BB962C8B-B14F-4D97-AF65-F5344CB8AC3E}">
        <p14:creationId xmlns="" xmlns:p14="http://schemas.microsoft.com/office/powerpoint/2010/main" val="2325921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F4F7759-1C01-4490-8E14-74B6AEC067AA}"/>
              </a:ext>
            </a:extLst>
          </p:cNvPr>
          <p:cNvSpPr>
            <a:spLocks noGrp="1"/>
          </p:cNvSpPr>
          <p:nvPr>
            <p:ph type="title"/>
          </p:nvPr>
        </p:nvSpPr>
        <p:spPr>
          <a:xfrm>
            <a:off x="381527" y="4334992"/>
            <a:ext cx="5422430" cy="1706369"/>
          </a:xfrm>
        </p:spPr>
        <p:txBody>
          <a:bodyPr>
            <a:normAutofit/>
          </a:bodyPr>
          <a:lstStyle/>
          <a:p>
            <a:r>
              <a:rPr lang="de-CH" sz="4000" dirty="0">
                <a:solidFill>
                  <a:srgbClr val="FF0000"/>
                </a:solidFill>
              </a:rPr>
              <a:t> </a:t>
            </a:r>
            <a:r>
              <a:rPr lang="de-CH" sz="4000" dirty="0">
                <a:solidFill>
                  <a:srgbClr val="FF0000"/>
                </a:solidFill>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rPr>
              <a:t>Nicht korrekt</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Hinterhand zu weit hinten</a:t>
            </a:r>
            <a:br>
              <a:rPr lang="de-CH" sz="3200" b="1" dirty="0">
                <a:solidFill>
                  <a:schemeClr val="accent2"/>
                </a:solidFill>
                <a:latin typeface="Calibri Light" panose="020F0302020204030204" pitchFamily="34" charset="0"/>
                <a:cs typeface="Calibri Light" panose="020F0302020204030204" pitchFamily="34" charset="0"/>
              </a:rPr>
            </a:br>
            <a:r>
              <a:rPr lang="de-CH" sz="3200" b="1" dirty="0">
                <a:solidFill>
                  <a:schemeClr val="accent2"/>
                </a:solidFill>
                <a:latin typeface="Calibri Light" panose="020F0302020204030204" pitchFamily="34" charset="0"/>
                <a:cs typeface="Calibri Light" panose="020F0302020204030204" pitchFamily="34" charset="0"/>
              </a:rPr>
              <a:t>     </a:t>
            </a:r>
            <a:r>
              <a:rPr lang="de-CH" sz="32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3200" b="1" dirty="0">
                <a:solidFill>
                  <a:schemeClr val="accent2"/>
                </a:solidFill>
                <a:latin typeface="Calibri Light" panose="020F0302020204030204" pitchFamily="34" charset="0"/>
                <a:cs typeface="Calibri Light" panose="020F0302020204030204" pitchFamily="34" charset="0"/>
              </a:rPr>
              <a:t> atypisch!</a:t>
            </a:r>
          </a:p>
        </p:txBody>
      </p:sp>
      <p:pic>
        <p:nvPicPr>
          <p:cNvPr id="6" name="Grafik 5">
            <a:extLst>
              <a:ext uri="{FF2B5EF4-FFF2-40B4-BE49-F238E27FC236}">
                <a16:creationId xmlns="" xmlns:a16="http://schemas.microsoft.com/office/drawing/2014/main" id="{1873C66B-71B8-4C5E-BEC8-D36B129223A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00338" y="837732"/>
            <a:ext cx="3370055" cy="3088315"/>
          </a:xfrm>
          <a:prstGeom prst="rect">
            <a:avLst/>
          </a:prstGeom>
        </p:spPr>
      </p:pic>
      <p:pic>
        <p:nvPicPr>
          <p:cNvPr id="7" name="Grafik 6">
            <a:extLst>
              <a:ext uri="{FF2B5EF4-FFF2-40B4-BE49-F238E27FC236}">
                <a16:creationId xmlns="" xmlns:a16="http://schemas.microsoft.com/office/drawing/2014/main" id="{A42064D6-955F-4CDB-B5F0-E4406AB3A004}"/>
              </a:ext>
            </a:extLst>
          </p:cNvPr>
          <p:cNvPicPr/>
          <p:nvPr/>
        </p:nvPicPr>
        <p:blipFill>
          <a:blip r:embed="rId3" cstate="print">
            <a:extLst>
              <a:ext uri="{28A0092B-C50C-407E-A947-70E740481C1C}">
                <a14:useLocalDpi xmlns="" xmlns:a14="http://schemas.microsoft.com/office/drawing/2010/main" val="0"/>
              </a:ext>
            </a:extLst>
          </a:blip>
          <a:stretch>
            <a:fillRect/>
          </a:stretch>
        </p:blipFill>
        <p:spPr>
          <a:xfrm>
            <a:off x="6096000" y="882962"/>
            <a:ext cx="3215519" cy="4734057"/>
          </a:xfrm>
          <a:prstGeom prst="rect">
            <a:avLst/>
          </a:prstGeom>
        </p:spPr>
      </p:pic>
      <p:sp>
        <p:nvSpPr>
          <p:cNvPr id="3" name="Foliennummernplatzhalter 2">
            <a:extLst>
              <a:ext uri="{FF2B5EF4-FFF2-40B4-BE49-F238E27FC236}">
                <a16:creationId xmlns="" xmlns:a16="http://schemas.microsoft.com/office/drawing/2014/main" id="{AAC06529-04EA-482C-9CA9-18A4A94B7E3B}"/>
              </a:ext>
            </a:extLst>
          </p:cNvPr>
          <p:cNvSpPr>
            <a:spLocks noGrp="1"/>
          </p:cNvSpPr>
          <p:nvPr>
            <p:ph type="sldNum" sz="quarter" idx="12"/>
          </p:nvPr>
        </p:nvSpPr>
        <p:spPr/>
        <p:txBody>
          <a:bodyPr/>
          <a:lstStyle/>
          <a:p>
            <a:fld id="{00C799CA-03EC-4DE2-ABF5-33977A220F13}" type="slidenum">
              <a:rPr lang="de-CH" smtClean="0"/>
              <a:pPr/>
              <a:t>47</a:t>
            </a:fld>
            <a:endParaRPr lang="de-CH"/>
          </a:p>
        </p:txBody>
      </p:sp>
    </p:spTree>
    <p:extLst>
      <p:ext uri="{BB962C8B-B14F-4D97-AF65-F5344CB8AC3E}">
        <p14:creationId xmlns="" xmlns:p14="http://schemas.microsoft.com/office/powerpoint/2010/main" val="1411633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F36739-E534-44CC-BD4C-D25AEA94D118}"/>
              </a:ext>
            </a:extLst>
          </p:cNvPr>
          <p:cNvSpPr>
            <a:spLocks noGrp="1"/>
          </p:cNvSpPr>
          <p:nvPr>
            <p:ph type="title"/>
          </p:nvPr>
        </p:nvSpPr>
        <p:spPr>
          <a:xfrm>
            <a:off x="318782" y="284875"/>
            <a:ext cx="9584506" cy="1619426"/>
          </a:xfrm>
        </p:spPr>
        <p:txBody>
          <a:bodyPr>
            <a:noAutofit/>
          </a:bodyPr>
          <a:lstStyle/>
          <a:p>
            <a:r>
              <a:rPr lang="de-CH" sz="2400" b="1" dirty="0">
                <a:latin typeface="Calibri Light" panose="020F0302020204030204" pitchFamily="34" charset="0"/>
                <a:cs typeface="Calibri Light" panose="020F0302020204030204" pitchFamily="34" charset="0"/>
              </a:rPr>
              <a:t>GANGWERK</a:t>
            </a:r>
            <a:r>
              <a:rPr lang="de-CH" sz="2400" dirty="0">
                <a:latin typeface="Calibri Light" panose="020F0302020204030204" pitchFamily="34" charset="0"/>
                <a:cs typeface="Calibri Light" panose="020F0302020204030204" pitchFamily="34" charset="0"/>
              </a:rPr>
              <a:t/>
            </a:r>
            <a:br>
              <a:rPr lang="de-CH" sz="2400" dirty="0">
                <a:latin typeface="Calibri Light" panose="020F0302020204030204" pitchFamily="34" charset="0"/>
                <a:cs typeface="Calibri Light" panose="020F0302020204030204" pitchFamily="34" charset="0"/>
              </a:rPr>
            </a:br>
            <a:r>
              <a:rPr lang="de-CH" sz="2400" dirty="0">
                <a:latin typeface="Calibri Light" panose="020F0302020204030204" pitchFamily="34" charset="0"/>
                <a:cs typeface="Calibri Light" panose="020F0302020204030204" pitchFamily="34" charset="0"/>
              </a:rPr>
              <a:t>In allen Gangarten raumgreifender, gleichmässiger Bewegungsablauf, ausgreifender freier Vortritt und guter Schub aus der Hinterhand. Im Trab von vorn und von hinten gesehen geradlinige Gliedmassenführung</a:t>
            </a:r>
            <a:r>
              <a:rPr lang="de-CH" sz="2000" dirty="0"/>
              <a:t/>
            </a:r>
            <a:br>
              <a:rPr lang="de-CH" sz="2000" dirty="0"/>
            </a:br>
            <a:endParaRPr lang="de-CH" sz="2000" dirty="0"/>
          </a:p>
        </p:txBody>
      </p:sp>
      <p:sp>
        <p:nvSpPr>
          <p:cNvPr id="4" name="Rechteck 3">
            <a:extLst>
              <a:ext uri="{FF2B5EF4-FFF2-40B4-BE49-F238E27FC236}">
                <a16:creationId xmlns="" xmlns:a16="http://schemas.microsoft.com/office/drawing/2014/main" id="{A2CC474A-F7F3-463E-93D5-D046F0831323}"/>
              </a:ext>
            </a:extLst>
          </p:cNvPr>
          <p:cNvSpPr/>
          <p:nvPr/>
        </p:nvSpPr>
        <p:spPr>
          <a:xfrm>
            <a:off x="1307601" y="5359862"/>
            <a:ext cx="7242559" cy="1077218"/>
          </a:xfrm>
          <a:prstGeom prst="rect">
            <a:avLst/>
          </a:prstGeom>
        </p:spPr>
        <p:txBody>
          <a:bodyPr wrap="none">
            <a:spAutoFit/>
          </a:bodyPr>
          <a:lstStyle/>
          <a:p>
            <a:pPr algn="ctr">
              <a:spcAft>
                <a:spcPts val="0"/>
              </a:spcAft>
            </a:pPr>
            <a:r>
              <a:rPr lang="de-CH" sz="3600" dirty="0">
                <a:solidFill>
                  <a:schemeClr val="accent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Korrekt</a:t>
            </a:r>
          </a:p>
          <a:p>
            <a:pPr algn="ctr">
              <a:spcAft>
                <a:spcPts val="0"/>
              </a:spcAft>
            </a:pPr>
            <a:r>
              <a:rPr lang="de-CH"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Von der Seite mit Rutenhaltung auf Rückenhöhe</a:t>
            </a:r>
            <a:endParaRPr lang="de-CH" sz="2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 xmlns:a16="http://schemas.microsoft.com/office/drawing/2014/main" id="{D9089528-3C9E-44D9-B01D-82A1A64E018C}"/>
              </a:ext>
            </a:extLst>
          </p:cNvPr>
          <p:cNvPicPr/>
          <p:nvPr/>
        </p:nvPicPr>
        <p:blipFill>
          <a:blip r:embed="rId2" cstate="print">
            <a:extLst>
              <a:ext uri="{28A0092B-C50C-407E-A947-70E740481C1C}">
                <a14:useLocalDpi xmlns="" xmlns:a14="http://schemas.microsoft.com/office/drawing/2010/main" val="0"/>
              </a:ext>
            </a:extLst>
          </a:blip>
          <a:stretch>
            <a:fillRect/>
          </a:stretch>
        </p:blipFill>
        <p:spPr>
          <a:xfrm>
            <a:off x="2550953" y="2151722"/>
            <a:ext cx="4755857" cy="2960719"/>
          </a:xfrm>
          <a:prstGeom prst="rect">
            <a:avLst/>
          </a:prstGeom>
        </p:spPr>
      </p:pic>
      <p:sp>
        <p:nvSpPr>
          <p:cNvPr id="3" name="Foliennummernplatzhalter 2">
            <a:extLst>
              <a:ext uri="{FF2B5EF4-FFF2-40B4-BE49-F238E27FC236}">
                <a16:creationId xmlns="" xmlns:a16="http://schemas.microsoft.com/office/drawing/2014/main" id="{C84845A4-C698-49DE-8511-DF821328DBC5}"/>
              </a:ext>
            </a:extLst>
          </p:cNvPr>
          <p:cNvSpPr>
            <a:spLocks noGrp="1"/>
          </p:cNvSpPr>
          <p:nvPr>
            <p:ph type="sldNum" sz="quarter" idx="12"/>
          </p:nvPr>
        </p:nvSpPr>
        <p:spPr/>
        <p:txBody>
          <a:bodyPr/>
          <a:lstStyle/>
          <a:p>
            <a:fld id="{00C799CA-03EC-4DE2-ABF5-33977A220F13}" type="slidenum">
              <a:rPr lang="de-CH" smtClean="0"/>
              <a:pPr/>
              <a:t>48</a:t>
            </a:fld>
            <a:endParaRPr lang="de-CH"/>
          </a:p>
        </p:txBody>
      </p:sp>
    </p:spTree>
    <p:extLst>
      <p:ext uri="{BB962C8B-B14F-4D97-AF65-F5344CB8AC3E}">
        <p14:creationId xmlns="" xmlns:p14="http://schemas.microsoft.com/office/powerpoint/2010/main" val="1121451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208FCFA-979B-4F50-8FE1-76B9AF9DB6A1}"/>
              </a:ext>
            </a:extLst>
          </p:cNvPr>
          <p:cNvSpPr>
            <a:spLocks noGrp="1"/>
          </p:cNvSpPr>
          <p:nvPr>
            <p:ph type="title"/>
          </p:nvPr>
        </p:nvSpPr>
        <p:spPr>
          <a:xfrm>
            <a:off x="564128" y="0"/>
            <a:ext cx="9540457" cy="1283515"/>
          </a:xfrm>
        </p:spPr>
        <p:txBody>
          <a:bodyPr>
            <a:normAutofit fontScale="90000"/>
          </a:bodyPr>
          <a:lstStyle/>
          <a:p>
            <a:r>
              <a:rPr lang="de-CH" b="1" dirty="0"/>
              <a:t> </a:t>
            </a:r>
            <a:r>
              <a:rPr lang="de-CH" dirty="0"/>
              <a:t/>
            </a:r>
            <a:br>
              <a:rPr lang="de-CH" dirty="0"/>
            </a:br>
            <a:r>
              <a:rPr lang="de-CH" sz="4400" dirty="0">
                <a:sym typeface="Wingdings" panose="05000000000000000000" pitchFamily="2" charset="2"/>
              </a:rPr>
              <a:t></a:t>
            </a:r>
            <a:r>
              <a:rPr lang="de-CH" sz="3100" dirty="0">
                <a:latin typeface="Calibri Light" panose="020F0302020204030204" pitchFamily="34" charset="0"/>
                <a:cs typeface="Calibri Light" panose="020F0302020204030204" pitchFamily="34" charset="0"/>
              </a:rPr>
              <a:t>Korrekt: von der Seite mit Rutenhaltung auf Rückenhöhe</a:t>
            </a:r>
            <a:r>
              <a:rPr lang="de-CH" dirty="0"/>
              <a:t/>
            </a:r>
            <a:br>
              <a:rPr lang="de-CH" dirty="0"/>
            </a:br>
            <a:endParaRPr lang="de-CH" dirty="0"/>
          </a:p>
        </p:txBody>
      </p:sp>
      <p:sp>
        <p:nvSpPr>
          <p:cNvPr id="4" name="Rechteck 3">
            <a:extLst>
              <a:ext uri="{FF2B5EF4-FFF2-40B4-BE49-F238E27FC236}">
                <a16:creationId xmlns="" xmlns:a16="http://schemas.microsoft.com/office/drawing/2014/main" id="{228C74B3-B0B9-45EA-A7E3-3191F0450762}"/>
              </a:ext>
            </a:extLst>
          </p:cNvPr>
          <p:cNvSpPr/>
          <p:nvPr/>
        </p:nvSpPr>
        <p:spPr>
          <a:xfrm>
            <a:off x="1130568" y="5273882"/>
            <a:ext cx="9683206" cy="1138773"/>
          </a:xfrm>
          <a:prstGeom prst="rect">
            <a:avLst/>
          </a:prstGeom>
        </p:spPr>
        <p:txBody>
          <a:bodyPr wrap="square">
            <a:spAutoFit/>
          </a:bodyPr>
          <a:lstStyle/>
          <a:p>
            <a:pPr>
              <a:spcAft>
                <a:spcPts val="0"/>
              </a:spcAft>
            </a:pPr>
            <a:r>
              <a:rPr lang="de-CH" sz="28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de-CH" sz="20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Korrekt                                                             </a:t>
            </a:r>
            <a:r>
              <a:rPr lang="de-CH" sz="28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sym typeface="Wingdings" panose="05000000000000000000" pitchFamily="2" charset="2"/>
              </a:rPr>
              <a:t></a:t>
            </a:r>
            <a:r>
              <a:rPr lang="de-CH" sz="20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Korrekt </a:t>
            </a:r>
          </a:p>
          <a:p>
            <a:pPr>
              <a:spcAft>
                <a:spcPts val="0"/>
              </a:spcAft>
            </a:pPr>
            <a:r>
              <a:rPr lang="de-CH" sz="20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von hinten breit                                                    von vorne Ellbogen weder</a:t>
            </a:r>
          </a:p>
          <a:p>
            <a:pPr>
              <a:spcAft>
                <a:spcPts val="0"/>
              </a:spcAft>
            </a:pPr>
            <a:r>
              <a:rPr lang="de-CH" sz="2000" dirty="0">
                <a:solidFill>
                  <a:schemeClr val="accent2"/>
                </a:solidFill>
                <a:latin typeface="Calibri Light" panose="020F0302020204030204" pitchFamily="34" charset="0"/>
                <a:ea typeface="Calibri" panose="020F0502020204030204" pitchFamily="34" charset="0"/>
                <a:cs typeface="Calibri Light" panose="020F0302020204030204" pitchFamily="34" charset="0"/>
              </a:rPr>
              <a:t>                                                                                     ein noch ausgedreht</a:t>
            </a:r>
            <a:endParaRPr lang="de-CH" sz="2000" dirty="0">
              <a:solidFill>
                <a:schemeClr val="accent2"/>
              </a:solidFill>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Grafik 4">
            <a:extLst>
              <a:ext uri="{FF2B5EF4-FFF2-40B4-BE49-F238E27FC236}">
                <a16:creationId xmlns="" xmlns:a16="http://schemas.microsoft.com/office/drawing/2014/main" id="{D73D65F4-7A43-4A8E-9363-E80848078ACE}"/>
              </a:ext>
            </a:extLst>
          </p:cNvPr>
          <p:cNvPicPr/>
          <p:nvPr/>
        </p:nvPicPr>
        <p:blipFill>
          <a:blip r:embed="rId2" cstate="print">
            <a:extLst>
              <a:ext uri="{28A0092B-C50C-407E-A947-70E740481C1C}">
                <a14:useLocalDpi xmlns="" xmlns:a14="http://schemas.microsoft.com/office/drawing/2010/main" val="0"/>
              </a:ext>
            </a:extLst>
          </a:blip>
          <a:stretch>
            <a:fillRect/>
          </a:stretch>
        </p:blipFill>
        <p:spPr>
          <a:xfrm>
            <a:off x="1231236" y="1587058"/>
            <a:ext cx="2667635" cy="3276600"/>
          </a:xfrm>
          <a:prstGeom prst="rect">
            <a:avLst/>
          </a:prstGeom>
        </p:spPr>
      </p:pic>
      <p:pic>
        <p:nvPicPr>
          <p:cNvPr id="6" name="Grafik 5">
            <a:extLst>
              <a:ext uri="{FF2B5EF4-FFF2-40B4-BE49-F238E27FC236}">
                <a16:creationId xmlns="" xmlns:a16="http://schemas.microsoft.com/office/drawing/2014/main" id="{4A36B7D3-0590-40FB-96AB-71E966F87557}"/>
              </a:ext>
            </a:extLst>
          </p:cNvPr>
          <p:cNvPicPr/>
          <p:nvPr/>
        </p:nvPicPr>
        <p:blipFill>
          <a:blip r:embed="rId3" cstate="print">
            <a:extLst>
              <a:ext uri="{28A0092B-C50C-407E-A947-70E740481C1C}">
                <a14:useLocalDpi xmlns="" xmlns:a14="http://schemas.microsoft.com/office/drawing/2010/main" val="0"/>
              </a:ext>
            </a:extLst>
          </a:blip>
          <a:stretch>
            <a:fillRect/>
          </a:stretch>
        </p:blipFill>
        <p:spPr>
          <a:xfrm>
            <a:off x="6096000" y="1587058"/>
            <a:ext cx="2474595" cy="3329940"/>
          </a:xfrm>
          <a:prstGeom prst="rect">
            <a:avLst/>
          </a:prstGeom>
        </p:spPr>
      </p:pic>
      <p:sp>
        <p:nvSpPr>
          <p:cNvPr id="3" name="Foliennummernplatzhalter 2">
            <a:extLst>
              <a:ext uri="{FF2B5EF4-FFF2-40B4-BE49-F238E27FC236}">
                <a16:creationId xmlns="" xmlns:a16="http://schemas.microsoft.com/office/drawing/2014/main" id="{297F8795-68FA-433E-B801-D67A09D6A5E8}"/>
              </a:ext>
            </a:extLst>
          </p:cNvPr>
          <p:cNvSpPr>
            <a:spLocks noGrp="1"/>
          </p:cNvSpPr>
          <p:nvPr>
            <p:ph type="sldNum" sz="quarter" idx="12"/>
          </p:nvPr>
        </p:nvSpPr>
        <p:spPr/>
        <p:txBody>
          <a:bodyPr/>
          <a:lstStyle/>
          <a:p>
            <a:fld id="{00C799CA-03EC-4DE2-ABF5-33977A220F13}" type="slidenum">
              <a:rPr lang="de-CH" smtClean="0"/>
              <a:pPr/>
              <a:t>49</a:t>
            </a:fld>
            <a:endParaRPr lang="de-CH"/>
          </a:p>
        </p:txBody>
      </p:sp>
    </p:spTree>
    <p:extLst>
      <p:ext uri="{BB962C8B-B14F-4D97-AF65-F5344CB8AC3E}">
        <p14:creationId xmlns="" xmlns:p14="http://schemas.microsoft.com/office/powerpoint/2010/main" val="391826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BBCC0C0-2153-4F00-8CB3-AF770E1D7724}"/>
              </a:ext>
            </a:extLst>
          </p:cNvPr>
          <p:cNvSpPr>
            <a:spLocks noGrp="1"/>
          </p:cNvSpPr>
          <p:nvPr>
            <p:ph type="title"/>
          </p:nvPr>
        </p:nvSpPr>
        <p:spPr>
          <a:xfrm>
            <a:off x="559028" y="1459683"/>
            <a:ext cx="3377183" cy="1729859"/>
          </a:xfrm>
          <a:noFill/>
        </p:spPr>
        <p:txBody>
          <a:bodyPr vert="horz" lIns="91440" tIns="45720" rIns="91440" bIns="45720" rtlCol="0" anchor="b">
            <a:normAutofit/>
          </a:bodyPr>
          <a:lstStyle/>
          <a:p>
            <a:r>
              <a:rPr lang="en-US" dirty="0">
                <a:solidFill>
                  <a:schemeClr val="accent2"/>
                </a:solidFill>
              </a:rPr>
              <a:t>Der </a:t>
            </a:r>
            <a:r>
              <a:rPr lang="en-US" dirty="0" err="1">
                <a:solidFill>
                  <a:schemeClr val="accent2"/>
                </a:solidFill>
              </a:rPr>
              <a:t>optimale</a:t>
            </a:r>
            <a:r>
              <a:rPr lang="en-US" dirty="0">
                <a:solidFill>
                  <a:schemeClr val="accent2"/>
                </a:solidFill>
              </a:rPr>
              <a:t> </a:t>
            </a:r>
            <a:r>
              <a:rPr lang="en-US" dirty="0" err="1">
                <a:solidFill>
                  <a:schemeClr val="accent2"/>
                </a:solidFill>
              </a:rPr>
              <a:t>Familienhund</a:t>
            </a:r>
            <a:endParaRPr lang="en-US" dirty="0">
              <a:solidFill>
                <a:schemeClr val="accent2"/>
              </a:solidFill>
            </a:endParaRPr>
          </a:p>
        </p:txBody>
      </p:sp>
      <p:pic>
        <p:nvPicPr>
          <p:cNvPr id="4" name="Inhaltsplatzhalter 3">
            <a:extLst>
              <a:ext uri="{FF2B5EF4-FFF2-40B4-BE49-F238E27FC236}">
                <a16:creationId xmlns="" xmlns:a16="http://schemas.microsoft.com/office/drawing/2014/main" id="{F9347D65-C5B7-451B-91D0-9C6714D4C4E1}"/>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r="-1" b="9016"/>
          <a:stretch/>
        </p:blipFill>
        <p:spPr>
          <a:xfrm>
            <a:off x="4353886" y="1166070"/>
            <a:ext cx="4496499" cy="4353886"/>
          </a:xfrm>
          <a:prstGeom prst="rect">
            <a:avLst/>
          </a:prstGeom>
        </p:spPr>
      </p:pic>
      <p:sp>
        <p:nvSpPr>
          <p:cNvPr id="3" name="Foliennummernplatzhalter 2">
            <a:extLst>
              <a:ext uri="{FF2B5EF4-FFF2-40B4-BE49-F238E27FC236}">
                <a16:creationId xmlns="" xmlns:a16="http://schemas.microsoft.com/office/drawing/2014/main" id="{F19E3F22-EEE9-4674-A81D-13638E0EBE26}"/>
              </a:ext>
            </a:extLst>
          </p:cNvPr>
          <p:cNvSpPr>
            <a:spLocks noGrp="1"/>
          </p:cNvSpPr>
          <p:nvPr>
            <p:ph type="sldNum" sz="quarter" idx="12"/>
          </p:nvPr>
        </p:nvSpPr>
        <p:spPr/>
        <p:txBody>
          <a:bodyPr/>
          <a:lstStyle/>
          <a:p>
            <a:fld id="{00C799CA-03EC-4DE2-ABF5-33977A220F13}" type="slidenum">
              <a:rPr lang="de-CH" smtClean="0"/>
              <a:pPr/>
              <a:t>5</a:t>
            </a:fld>
            <a:endParaRPr lang="de-CH"/>
          </a:p>
        </p:txBody>
      </p:sp>
    </p:spTree>
    <p:extLst>
      <p:ext uri="{BB962C8B-B14F-4D97-AF65-F5344CB8AC3E}">
        <p14:creationId xmlns="" xmlns:p14="http://schemas.microsoft.com/office/powerpoint/2010/main" val="147238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8700D08D-1E2E-429A-BEE9-C8B2788D1E77}"/>
              </a:ext>
            </a:extLst>
          </p:cNvPr>
          <p:cNvPicPr/>
          <p:nvPr/>
        </p:nvPicPr>
        <p:blipFill rotWithShape="1">
          <a:blip r:embed="rId2" cstate="print">
            <a:extLst>
              <a:ext uri="{28A0092B-C50C-407E-A947-70E740481C1C}">
                <a14:useLocalDpi xmlns="" xmlns:a14="http://schemas.microsoft.com/office/drawing/2010/main" val="0"/>
              </a:ext>
            </a:extLst>
          </a:blip>
          <a:srcRect t="6772" b="8642"/>
          <a:stretch/>
        </p:blipFill>
        <p:spPr>
          <a:xfrm>
            <a:off x="3008095" y="2118481"/>
            <a:ext cx="5330310" cy="3624811"/>
          </a:xfrm>
          <a:prstGeom prst="rect">
            <a:avLst/>
          </a:prstGeom>
          <a:effectLst>
            <a:innerShdw blurRad="63500" dist="50800" dir="13500000">
              <a:prstClr val="black">
                <a:alpha val="50000"/>
              </a:prstClr>
            </a:innerShdw>
          </a:effectLst>
        </p:spPr>
      </p:pic>
      <p:sp>
        <p:nvSpPr>
          <p:cNvPr id="2" name="Titel 1">
            <a:extLst>
              <a:ext uri="{FF2B5EF4-FFF2-40B4-BE49-F238E27FC236}">
                <a16:creationId xmlns="" xmlns:a16="http://schemas.microsoft.com/office/drawing/2014/main" id="{F9C9CF8B-79DE-4BA0-911D-346A124F0743}"/>
              </a:ext>
            </a:extLst>
          </p:cNvPr>
          <p:cNvSpPr>
            <a:spLocks noGrp="1"/>
          </p:cNvSpPr>
          <p:nvPr>
            <p:ph type="title"/>
          </p:nvPr>
        </p:nvSpPr>
        <p:spPr>
          <a:xfrm>
            <a:off x="-410384" y="269465"/>
            <a:ext cx="11210925" cy="1550946"/>
          </a:xfrm>
        </p:spPr>
        <p:txBody>
          <a:bodyPr vert="horz" lIns="91440" tIns="45720" rIns="91440" bIns="45720" rtlCol="0" anchor="ctr">
            <a:noAutofit/>
          </a:bodyPr>
          <a:lstStyle/>
          <a:p>
            <a:pPr algn="ctr"/>
            <a:r>
              <a:rPr lang="en-US" sz="3200" b="1" dirty="0">
                <a:solidFill>
                  <a:schemeClr val="accent2"/>
                </a:solidFill>
                <a:latin typeface="Calibri Light" panose="020F0302020204030204" pitchFamily="34" charset="0"/>
                <a:cs typeface="Calibri Light" panose="020F0302020204030204" pitchFamily="34" charset="0"/>
              </a:rPr>
              <a:t>HAARKLEID</a:t>
            </a:r>
            <a:br>
              <a:rPr lang="en-US" sz="3200" b="1" dirty="0">
                <a:solidFill>
                  <a:schemeClr val="accent2"/>
                </a:solidFill>
                <a:latin typeface="Calibri Light" panose="020F0302020204030204" pitchFamily="34" charset="0"/>
                <a:cs typeface="Calibri Light" panose="020F0302020204030204" pitchFamily="34" charset="0"/>
              </a:rPr>
            </a:br>
            <a:r>
              <a:rPr lang="en-US" sz="3200" b="1" dirty="0" err="1">
                <a:solidFill>
                  <a:schemeClr val="accent2"/>
                </a:solidFill>
                <a:latin typeface="Calibri Light" panose="020F0302020204030204" pitchFamily="34" charset="0"/>
                <a:cs typeface="Calibri Light" panose="020F0302020204030204" pitchFamily="34" charset="0"/>
              </a:rPr>
              <a:t>Haar</a:t>
            </a:r>
            <a:r>
              <a:rPr lang="en-US" sz="3200" b="1" dirty="0">
                <a:solidFill>
                  <a:schemeClr val="accent2"/>
                </a:solidFill>
                <a:latin typeface="Calibri Light" panose="020F0302020204030204" pitchFamily="34" charset="0"/>
                <a:cs typeface="Calibri Light" panose="020F0302020204030204" pitchFamily="34" charset="0"/>
              </a:rPr>
              <a:t>: Lang und </a:t>
            </a:r>
            <a:r>
              <a:rPr lang="en-US" sz="3200" b="1" dirty="0" err="1">
                <a:solidFill>
                  <a:schemeClr val="accent2"/>
                </a:solidFill>
                <a:latin typeface="Calibri Light" panose="020F0302020204030204" pitchFamily="34" charset="0"/>
                <a:cs typeface="Calibri Light" panose="020F0302020204030204" pitchFamily="34" charset="0"/>
              </a:rPr>
              <a:t>glänzend</a:t>
            </a:r>
            <a:r>
              <a:rPr lang="en-US" sz="3200" b="1" dirty="0">
                <a:solidFill>
                  <a:schemeClr val="accent2"/>
                </a:solidFill>
                <a:latin typeface="Calibri Light" panose="020F0302020204030204" pitchFamily="34" charset="0"/>
                <a:cs typeface="Calibri Light" panose="020F0302020204030204" pitchFamily="34" charset="0"/>
              </a:rPr>
              <a:t>, </a:t>
            </a:r>
            <a:r>
              <a:rPr lang="en-US" sz="3200" b="1" dirty="0" err="1">
                <a:solidFill>
                  <a:schemeClr val="accent2"/>
                </a:solidFill>
                <a:latin typeface="Calibri Light" panose="020F0302020204030204" pitchFamily="34" charset="0"/>
                <a:cs typeface="Calibri Light" panose="020F0302020204030204" pitchFamily="34" charset="0"/>
              </a:rPr>
              <a:t>schlicht</a:t>
            </a:r>
            <a:r>
              <a:rPr lang="en-US" sz="3200" b="1" dirty="0">
                <a:solidFill>
                  <a:schemeClr val="accent2"/>
                </a:solidFill>
                <a:latin typeface="Calibri Light" panose="020F0302020204030204" pitchFamily="34" charset="0"/>
                <a:cs typeface="Calibri Light" panose="020F0302020204030204" pitchFamily="34" charset="0"/>
              </a:rPr>
              <a:t> </a:t>
            </a:r>
            <a:r>
              <a:rPr lang="en-US" sz="3200" b="1" dirty="0" err="1">
                <a:solidFill>
                  <a:schemeClr val="accent2"/>
                </a:solidFill>
                <a:latin typeface="Calibri Light" panose="020F0302020204030204" pitchFamily="34" charset="0"/>
                <a:cs typeface="Calibri Light" panose="020F0302020204030204" pitchFamily="34" charset="0"/>
              </a:rPr>
              <a:t>oder</a:t>
            </a:r>
            <a:r>
              <a:rPr lang="en-US" sz="3200" b="1" dirty="0">
                <a:solidFill>
                  <a:schemeClr val="accent2"/>
                </a:solidFill>
                <a:latin typeface="Calibri Light" panose="020F0302020204030204" pitchFamily="34" charset="0"/>
                <a:cs typeface="Calibri Light" panose="020F0302020204030204" pitchFamily="34" charset="0"/>
              </a:rPr>
              <a:t> </a:t>
            </a:r>
            <a:r>
              <a:rPr lang="en-US" sz="3200" b="1" dirty="0" err="1">
                <a:solidFill>
                  <a:schemeClr val="accent2"/>
                </a:solidFill>
                <a:latin typeface="Calibri Light" panose="020F0302020204030204" pitchFamily="34" charset="0"/>
                <a:cs typeface="Calibri Light" panose="020F0302020204030204" pitchFamily="34" charset="0"/>
              </a:rPr>
              <a:t>leicht</a:t>
            </a:r>
            <a:r>
              <a:rPr lang="en-US" sz="3200" b="1" dirty="0">
                <a:solidFill>
                  <a:schemeClr val="accent2"/>
                </a:solidFill>
                <a:latin typeface="Calibri Light" panose="020F0302020204030204" pitchFamily="34" charset="0"/>
                <a:cs typeface="Calibri Light" panose="020F0302020204030204" pitchFamily="34" charset="0"/>
              </a:rPr>
              <a:t> </a:t>
            </a:r>
            <a:r>
              <a:rPr lang="en-US" sz="3200" b="1" dirty="0" err="1">
                <a:solidFill>
                  <a:schemeClr val="accent2"/>
                </a:solidFill>
                <a:latin typeface="Calibri Light" panose="020F0302020204030204" pitchFamily="34" charset="0"/>
                <a:cs typeface="Calibri Light" panose="020F0302020204030204" pitchFamily="34" charset="0"/>
              </a:rPr>
              <a:t>gewellt</a:t>
            </a:r>
            <a:r>
              <a:rPr lang="en-US" sz="3200" dirty="0">
                <a:solidFill>
                  <a:schemeClr val="tx1">
                    <a:lumMod val="85000"/>
                    <a:lumOff val="15000"/>
                  </a:schemeClr>
                </a:solidFill>
                <a:latin typeface="Calibri Light" panose="020F0302020204030204" pitchFamily="34" charset="0"/>
                <a:cs typeface="Calibri Light" panose="020F0302020204030204" pitchFamily="34" charset="0"/>
              </a:rPr>
              <a:t/>
            </a:r>
            <a:br>
              <a:rPr lang="en-US" sz="3200" dirty="0">
                <a:solidFill>
                  <a:schemeClr val="tx1">
                    <a:lumMod val="85000"/>
                    <a:lumOff val="15000"/>
                  </a:schemeClr>
                </a:solidFill>
                <a:latin typeface="Calibri Light" panose="020F0302020204030204" pitchFamily="34" charset="0"/>
                <a:cs typeface="Calibri Light" panose="020F0302020204030204" pitchFamily="34" charset="0"/>
              </a:rPr>
            </a:br>
            <a:endParaRPr lang="en-US" sz="320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Foliennummernplatzhalter 2">
            <a:extLst>
              <a:ext uri="{FF2B5EF4-FFF2-40B4-BE49-F238E27FC236}">
                <a16:creationId xmlns="" xmlns:a16="http://schemas.microsoft.com/office/drawing/2014/main" id="{61ED81F0-99E4-408C-854A-9B7BD35C100A}"/>
              </a:ext>
            </a:extLst>
          </p:cNvPr>
          <p:cNvSpPr>
            <a:spLocks noGrp="1"/>
          </p:cNvSpPr>
          <p:nvPr>
            <p:ph type="sldNum" sz="quarter" idx="12"/>
          </p:nvPr>
        </p:nvSpPr>
        <p:spPr/>
        <p:txBody>
          <a:bodyPr/>
          <a:lstStyle/>
          <a:p>
            <a:fld id="{00C799CA-03EC-4DE2-ABF5-33977A220F13}" type="slidenum">
              <a:rPr lang="de-CH" smtClean="0"/>
              <a:pPr/>
              <a:t>50</a:t>
            </a:fld>
            <a:endParaRPr lang="de-CH"/>
          </a:p>
        </p:txBody>
      </p:sp>
      <p:sp>
        <p:nvSpPr>
          <p:cNvPr id="5" name="Textfeld 4">
            <a:extLst>
              <a:ext uri="{FF2B5EF4-FFF2-40B4-BE49-F238E27FC236}">
                <a16:creationId xmlns="" xmlns:a16="http://schemas.microsoft.com/office/drawing/2014/main" id="{8699D511-C6D1-4429-9178-03E1DBD53289}"/>
              </a:ext>
            </a:extLst>
          </p:cNvPr>
          <p:cNvSpPr txBox="1"/>
          <p:nvPr/>
        </p:nvSpPr>
        <p:spPr>
          <a:xfrm>
            <a:off x="696285" y="3020037"/>
            <a:ext cx="1619075" cy="523220"/>
          </a:xfrm>
          <a:prstGeom prst="rect">
            <a:avLst/>
          </a:prstGeom>
          <a:noFill/>
        </p:spPr>
        <p:txBody>
          <a:bodyPr wrap="square" rtlCol="0">
            <a:spAutoFit/>
          </a:bodyPr>
          <a:lstStyle/>
          <a:p>
            <a:r>
              <a:rPr lang="de-CH" sz="2400" dirty="0">
                <a:solidFill>
                  <a:schemeClr val="accent2"/>
                </a:solidFill>
                <a:sym typeface="Wingdings" panose="05000000000000000000" pitchFamily="2" charset="2"/>
              </a:rPr>
              <a:t></a:t>
            </a:r>
            <a:r>
              <a:rPr lang="de-CH" dirty="0">
                <a:solidFill>
                  <a:schemeClr val="accent2"/>
                </a:solidFill>
                <a:sym typeface="Wingdings" panose="05000000000000000000" pitchFamily="2" charset="2"/>
              </a:rPr>
              <a:t> </a:t>
            </a:r>
            <a:r>
              <a:rPr lang="de-CH" sz="2800" b="1" dirty="0">
                <a:solidFill>
                  <a:schemeClr val="accent2"/>
                </a:solidFill>
                <a:latin typeface="Calibri Light" panose="020F0302020204030204" pitchFamily="34" charset="0"/>
                <a:cs typeface="Calibri Light" panose="020F0302020204030204" pitchFamily="34" charset="0"/>
              </a:rPr>
              <a:t>Korrekt</a:t>
            </a:r>
          </a:p>
        </p:txBody>
      </p:sp>
    </p:spTree>
    <p:extLst>
      <p:ext uri="{BB962C8B-B14F-4D97-AF65-F5344CB8AC3E}">
        <p14:creationId xmlns="" xmlns:p14="http://schemas.microsoft.com/office/powerpoint/2010/main" val="599551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C331C0C-0646-48F8-9099-31A0E42B729C}"/>
              </a:ext>
            </a:extLst>
          </p:cNvPr>
          <p:cNvSpPr>
            <a:spLocks noGrp="1"/>
          </p:cNvSpPr>
          <p:nvPr>
            <p:ph type="title"/>
          </p:nvPr>
        </p:nvSpPr>
        <p:spPr>
          <a:xfrm>
            <a:off x="192947" y="123671"/>
            <a:ext cx="10721129" cy="2426582"/>
          </a:xfrm>
        </p:spPr>
        <p:txBody>
          <a:bodyPr vert="horz" lIns="91440" tIns="45720" rIns="91440" bIns="45720" rtlCol="0" anchor="t">
            <a:noAutofit/>
          </a:bodyPr>
          <a:lstStyle/>
          <a:p>
            <a:pPr>
              <a:spcAft>
                <a:spcPts val="0"/>
              </a:spcAft>
            </a:pPr>
            <a:r>
              <a:rPr lang="en-US" sz="4400" kern="12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en-US" b="1" kern="1200" dirty="0">
                <a:solidFill>
                  <a:schemeClr val="accent2"/>
                </a:solidFill>
                <a:latin typeface="Calibri Light" panose="020F0302020204030204" pitchFamily="34" charset="0"/>
                <a:cs typeface="Calibri Light" panose="020F0302020204030204" pitchFamily="34" charset="0"/>
              </a:rPr>
              <a:t>Nicht </a:t>
            </a:r>
            <a:r>
              <a:rPr lang="en-US" b="1" kern="1200" dirty="0" err="1">
                <a:solidFill>
                  <a:schemeClr val="accent2"/>
                </a:solidFill>
                <a:latin typeface="Calibri Light" panose="020F0302020204030204" pitchFamily="34" charset="0"/>
                <a:cs typeface="Calibri Light" panose="020F0302020204030204" pitchFamily="34" charset="0"/>
              </a:rPr>
              <a:t>korrekt</a:t>
            </a:r>
            <a:r>
              <a:rPr lang="en-US" b="1" kern="1200" dirty="0">
                <a:solidFill>
                  <a:schemeClr val="accent2"/>
                </a:solidFill>
                <a:latin typeface="Calibri Light" panose="020F0302020204030204" pitchFamily="34" charset="0"/>
                <a:cs typeface="Calibri Light" panose="020F0302020204030204" pitchFamily="34" charset="0"/>
              </a:rPr>
              <a:t/>
            </a:r>
            <a:br>
              <a:rPr lang="en-US" b="1" kern="1200" dirty="0">
                <a:solidFill>
                  <a:schemeClr val="accent2"/>
                </a:solidFill>
                <a:latin typeface="Calibri Light" panose="020F0302020204030204" pitchFamily="34" charset="0"/>
                <a:cs typeface="Calibri Light" panose="020F0302020204030204" pitchFamily="34" charset="0"/>
              </a:rPr>
            </a:br>
            <a:r>
              <a:rPr lang="en-US" b="1" kern="1200" dirty="0">
                <a:solidFill>
                  <a:schemeClr val="accent2"/>
                </a:solidFill>
                <a:latin typeface="Calibri Light" panose="020F0302020204030204" pitchFamily="34" charset="0"/>
                <a:cs typeface="Calibri Light" panose="020F0302020204030204" pitchFamily="34" charset="0"/>
              </a:rPr>
              <a:t>   </a:t>
            </a:r>
            <a:r>
              <a:rPr lang="en-US" sz="2800" b="1" kern="1200" dirty="0" err="1">
                <a:solidFill>
                  <a:schemeClr val="accent2"/>
                </a:solidFill>
                <a:latin typeface="Calibri Light" panose="020F0302020204030204" pitchFamily="34" charset="0"/>
                <a:cs typeface="Calibri Light" panose="020F0302020204030204" pitchFamily="34" charset="0"/>
              </a:rPr>
              <a:t>Offene</a:t>
            </a:r>
            <a:r>
              <a:rPr lang="en-US" sz="2800" b="1" kern="1200" dirty="0">
                <a:solidFill>
                  <a:schemeClr val="accent2"/>
                </a:solidFill>
                <a:latin typeface="Calibri Light" panose="020F0302020204030204" pitchFamily="34" charset="0"/>
                <a:cs typeface="Calibri Light" panose="020F0302020204030204" pitchFamily="34" charset="0"/>
              </a:rPr>
              <a:t>, </a:t>
            </a:r>
            <a:r>
              <a:rPr lang="en-US" sz="2800" b="1" kern="1200" dirty="0" err="1">
                <a:solidFill>
                  <a:schemeClr val="accent2"/>
                </a:solidFill>
                <a:latin typeface="Calibri Light" panose="020F0302020204030204" pitchFamily="34" charset="0"/>
                <a:cs typeface="Calibri Light" panose="020F0302020204030204" pitchFamily="34" charset="0"/>
              </a:rPr>
              <a:t>behandelte</a:t>
            </a:r>
            <a:r>
              <a:rPr lang="en-US" sz="2800" b="1" kern="1200" dirty="0">
                <a:solidFill>
                  <a:schemeClr val="accent2"/>
                </a:solidFill>
                <a:latin typeface="Calibri Light" panose="020F0302020204030204" pitchFamily="34" charset="0"/>
                <a:cs typeface="Calibri Light" panose="020F0302020204030204" pitchFamily="34" charset="0"/>
              </a:rPr>
              <a:t> </a:t>
            </a:r>
            <a:r>
              <a:rPr lang="en-US" sz="2800" b="1" kern="1200" dirty="0" err="1">
                <a:solidFill>
                  <a:schemeClr val="accent2"/>
                </a:solidFill>
                <a:latin typeface="Calibri Light" panose="020F0302020204030204" pitchFamily="34" charset="0"/>
                <a:cs typeface="Calibri Light" panose="020F0302020204030204" pitchFamily="34" charset="0"/>
              </a:rPr>
              <a:t>Haartextur</a:t>
            </a:r>
            <a:r>
              <a:rPr lang="en-US" sz="2800" b="1" dirty="0">
                <a:solidFill>
                  <a:schemeClr val="accent2"/>
                </a:solidFill>
                <a:latin typeface="Calibri Light" panose="020F0302020204030204" pitchFamily="34" charset="0"/>
                <a:cs typeface="Calibri Light" panose="020F0302020204030204" pitchFamily="34" charset="0"/>
              </a:rPr>
              <a:t/>
            </a:r>
            <a:br>
              <a:rPr lang="en-US" sz="2800" b="1" dirty="0">
                <a:solidFill>
                  <a:schemeClr val="accent2"/>
                </a:solidFill>
                <a:latin typeface="Calibri Light" panose="020F0302020204030204" pitchFamily="34" charset="0"/>
                <a:cs typeface="Calibri Light" panose="020F0302020204030204" pitchFamily="34" charset="0"/>
              </a:rPr>
            </a:br>
            <a:r>
              <a:rPr lang="en-US" sz="2800" b="1" dirty="0">
                <a:solidFill>
                  <a:schemeClr val="accent2"/>
                </a:solidFill>
                <a:latin typeface="Calibri Light" panose="020F0302020204030204" pitchFamily="34" charset="0"/>
                <a:cs typeface="Calibri Light" panose="020F0302020204030204" pitchFamily="34" charset="0"/>
              </a:rPr>
              <a:t>    </a:t>
            </a:r>
            <a:r>
              <a:rPr lang="en-US" sz="2800" b="1" kern="1200" dirty="0">
                <a:solidFill>
                  <a:schemeClr val="accent2"/>
                </a:solidFill>
                <a:latin typeface="Calibri Light" panose="020F0302020204030204" pitchFamily="34" charset="0"/>
                <a:cs typeface="Calibri Light" panose="020F0302020204030204" pitchFamily="34" charset="0"/>
              </a:rPr>
              <a:t>nicht </a:t>
            </a:r>
            <a:r>
              <a:rPr lang="en-US" sz="2800" b="1" kern="1200" dirty="0" err="1">
                <a:solidFill>
                  <a:schemeClr val="accent2"/>
                </a:solidFill>
                <a:latin typeface="Calibri Light" panose="020F0302020204030204" pitchFamily="34" charset="0"/>
                <a:cs typeface="Calibri Light" panose="020F0302020204030204" pitchFamily="34" charset="0"/>
              </a:rPr>
              <a:t>tiefschwarz</a:t>
            </a:r>
            <a:r>
              <a:rPr lang="en-US" sz="2800" b="1" kern="1200" dirty="0">
                <a:solidFill>
                  <a:schemeClr val="accent2"/>
                </a:solidFill>
                <a:latin typeface="Calibri Light" panose="020F0302020204030204" pitchFamily="34" charset="0"/>
                <a:cs typeface="Calibri Light" panose="020F0302020204030204" pitchFamily="34" charset="0"/>
              </a:rPr>
              <a:t>  </a:t>
            </a:r>
            <a:r>
              <a:rPr lang="en-US" sz="2800" b="1" kern="1200"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en-US" sz="2800" b="1" kern="1200" dirty="0">
                <a:solidFill>
                  <a:schemeClr val="accent2"/>
                </a:solidFill>
                <a:latin typeface="Calibri Light" panose="020F0302020204030204" pitchFamily="34" charset="0"/>
                <a:cs typeface="Calibri Light" panose="020F0302020204030204" pitchFamily="34" charset="0"/>
              </a:rPr>
              <a:t> nicht </a:t>
            </a:r>
            <a:r>
              <a:rPr lang="en-US" sz="2800" b="1" kern="1200" dirty="0" err="1">
                <a:solidFill>
                  <a:schemeClr val="accent2"/>
                </a:solidFill>
                <a:latin typeface="Calibri Light" panose="020F0302020204030204" pitchFamily="34" charset="0"/>
                <a:cs typeface="Calibri Light" panose="020F0302020204030204" pitchFamily="34" charset="0"/>
              </a:rPr>
              <a:t>natürlich</a:t>
            </a:r>
            <a:r>
              <a:rPr lang="en-US" sz="2800" b="1" dirty="0">
                <a:solidFill>
                  <a:schemeClr val="accent2"/>
                </a:solidFill>
                <a:latin typeface="Calibri Light" panose="020F0302020204030204" pitchFamily="34" charset="0"/>
                <a:cs typeface="Calibri Light" panose="020F0302020204030204" pitchFamily="34" charset="0"/>
              </a:rPr>
              <a:t> </a:t>
            </a:r>
            <a:r>
              <a:rPr lang="en-US"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en-US" sz="2800" b="1" kern="1200" dirty="0">
                <a:solidFill>
                  <a:schemeClr val="accent2"/>
                </a:solidFill>
                <a:latin typeface="Calibri Light" panose="020F0302020204030204" pitchFamily="34" charset="0"/>
                <a:cs typeface="Calibri Light" panose="020F0302020204030204" pitchFamily="34" charset="0"/>
              </a:rPr>
              <a:t>nicht </a:t>
            </a:r>
            <a:r>
              <a:rPr lang="en-US" sz="2800" b="1" kern="1200" dirty="0" err="1">
                <a:solidFill>
                  <a:schemeClr val="accent2"/>
                </a:solidFill>
                <a:latin typeface="Calibri Light" panose="020F0302020204030204" pitchFamily="34" charset="0"/>
                <a:cs typeface="Calibri Light" panose="020F0302020204030204" pitchFamily="34" charset="0"/>
              </a:rPr>
              <a:t>erwünscht</a:t>
            </a:r>
            <a:r>
              <a:rPr lang="en-US" sz="2800" b="1" kern="1200" dirty="0">
                <a:solidFill>
                  <a:schemeClr val="accent2"/>
                </a:solidFill>
                <a:latin typeface="Calibri Light" panose="020F0302020204030204" pitchFamily="34" charset="0"/>
                <a:cs typeface="Calibri Light" panose="020F0302020204030204" pitchFamily="34" charset="0"/>
              </a:rPr>
              <a:t>!</a:t>
            </a:r>
            <a:br>
              <a:rPr lang="en-US" sz="2800" b="1" kern="1200" dirty="0">
                <a:solidFill>
                  <a:schemeClr val="accent2"/>
                </a:solidFill>
                <a:latin typeface="Calibri Light" panose="020F0302020204030204" pitchFamily="34" charset="0"/>
                <a:cs typeface="Calibri Light" panose="020F0302020204030204" pitchFamily="34" charset="0"/>
              </a:rPr>
            </a:br>
            <a:endParaRPr lang="en-US" sz="28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D8226A9A-F024-4FC2-BD56-38C958446E1E}"/>
              </a:ext>
            </a:extLst>
          </p:cNvPr>
          <p:cNvPicPr/>
          <p:nvPr/>
        </p:nvPicPr>
        <p:blipFill rotWithShape="1">
          <a:blip r:embed="rId2" cstate="print">
            <a:extLst>
              <a:ext uri="{28A0092B-C50C-407E-A947-70E740481C1C}">
                <a14:useLocalDpi xmlns="" xmlns:a14="http://schemas.microsoft.com/office/drawing/2010/main" val="0"/>
              </a:ext>
            </a:extLst>
          </a:blip>
          <a:srcRect l="2870" r="4447" b="2"/>
          <a:stretch/>
        </p:blipFill>
        <p:spPr>
          <a:xfrm>
            <a:off x="2575706" y="2806770"/>
            <a:ext cx="4747883" cy="3174579"/>
          </a:xfrm>
          <a:prstGeom prst="rect">
            <a:avLst/>
          </a:prstGeom>
        </p:spPr>
      </p:pic>
      <p:sp>
        <p:nvSpPr>
          <p:cNvPr id="3" name="Foliennummernplatzhalter 2">
            <a:extLst>
              <a:ext uri="{FF2B5EF4-FFF2-40B4-BE49-F238E27FC236}">
                <a16:creationId xmlns="" xmlns:a16="http://schemas.microsoft.com/office/drawing/2014/main" id="{F29EE051-1E00-4FFB-A05F-C957CA01C132}"/>
              </a:ext>
            </a:extLst>
          </p:cNvPr>
          <p:cNvSpPr>
            <a:spLocks noGrp="1"/>
          </p:cNvSpPr>
          <p:nvPr>
            <p:ph type="sldNum" sz="quarter" idx="12"/>
          </p:nvPr>
        </p:nvSpPr>
        <p:spPr/>
        <p:txBody>
          <a:bodyPr/>
          <a:lstStyle/>
          <a:p>
            <a:fld id="{00C799CA-03EC-4DE2-ABF5-33977A220F13}" type="slidenum">
              <a:rPr lang="de-CH" smtClean="0"/>
              <a:pPr/>
              <a:t>51</a:t>
            </a:fld>
            <a:endParaRPr lang="de-CH"/>
          </a:p>
        </p:txBody>
      </p:sp>
    </p:spTree>
    <p:extLst>
      <p:ext uri="{BB962C8B-B14F-4D97-AF65-F5344CB8AC3E}">
        <p14:creationId xmlns="" xmlns:p14="http://schemas.microsoft.com/office/powerpoint/2010/main" val="1765191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E6BFC28-C393-4FF7-8529-7081C15D2A40}"/>
              </a:ext>
            </a:extLst>
          </p:cNvPr>
          <p:cNvSpPr>
            <a:spLocks noGrp="1"/>
          </p:cNvSpPr>
          <p:nvPr>
            <p:ph type="title"/>
          </p:nvPr>
        </p:nvSpPr>
        <p:spPr>
          <a:xfrm>
            <a:off x="489538" y="570035"/>
            <a:ext cx="3651467" cy="1350536"/>
          </a:xfrm>
        </p:spPr>
        <p:txBody>
          <a:bodyPr>
            <a:normAutofit fontScale="90000"/>
          </a:bodyPr>
          <a:lstStyle/>
          <a:p>
            <a:r>
              <a:rPr lang="de-CH" sz="4400" dirty="0">
                <a:solidFill>
                  <a:srgbClr val="FF0000"/>
                </a:solidFill>
                <a:sym typeface="Wingdings" panose="05000000000000000000" pitchFamily="2" charset="2"/>
              </a:rPr>
              <a:t></a:t>
            </a:r>
            <a:r>
              <a:rPr lang="de-CH" b="1" dirty="0">
                <a:solidFill>
                  <a:schemeClr val="accent2"/>
                </a:solidFill>
                <a:latin typeface="Calibri Light" panose="020F0302020204030204" pitchFamily="34" charset="0"/>
                <a:cs typeface="Calibri Light" panose="020F0302020204030204" pitchFamily="34" charset="0"/>
              </a:rPr>
              <a:t>Nicht korrekt</a:t>
            </a:r>
            <a:br>
              <a:rPr lang="de-CH" b="1" dirty="0">
                <a:solidFill>
                  <a:schemeClr val="accent2"/>
                </a:solidFill>
                <a:latin typeface="Calibri Light" panose="020F0302020204030204" pitchFamily="34" charset="0"/>
                <a:cs typeface="Calibri Light" panose="020F0302020204030204" pitchFamily="34" charset="0"/>
              </a:rPr>
            </a:br>
            <a:r>
              <a:rPr lang="de-CH" b="1" dirty="0">
                <a:solidFill>
                  <a:schemeClr val="accent2"/>
                </a:solidFill>
                <a:latin typeface="Calibri Light" panose="020F0302020204030204" pitchFamily="34" charset="0"/>
                <a:cs typeface="Calibri Light" panose="020F0302020204030204" pitchFamily="34" charset="0"/>
              </a:rPr>
              <a:t>    Haarkleid kurz</a:t>
            </a:r>
            <a:r>
              <a:rPr lang="de-CH" sz="3700" dirty="0"/>
              <a:t/>
            </a:r>
            <a:br>
              <a:rPr lang="de-CH" sz="3700" dirty="0"/>
            </a:br>
            <a:endParaRPr lang="de-CH" sz="3700" dirty="0"/>
          </a:p>
        </p:txBody>
      </p:sp>
      <p:pic>
        <p:nvPicPr>
          <p:cNvPr id="4" name="Grafik 3">
            <a:extLst>
              <a:ext uri="{FF2B5EF4-FFF2-40B4-BE49-F238E27FC236}">
                <a16:creationId xmlns="" xmlns:a16="http://schemas.microsoft.com/office/drawing/2014/main" id="{31A05F05-ACBA-4800-AC14-458028638C2A}"/>
              </a:ext>
            </a:extLst>
          </p:cNvPr>
          <p:cNvPicPr/>
          <p:nvPr/>
        </p:nvPicPr>
        <p:blipFill rotWithShape="1">
          <a:blip r:embed="rId2" cstate="print">
            <a:extLst>
              <a:ext uri="{28A0092B-C50C-407E-A947-70E740481C1C}">
                <a14:useLocalDpi xmlns="" xmlns:a14="http://schemas.microsoft.com/office/drawing/2010/main" val="0"/>
              </a:ext>
            </a:extLst>
          </a:blip>
          <a:srcRect l="5285"/>
          <a:stretch/>
        </p:blipFill>
        <p:spPr>
          <a:xfrm>
            <a:off x="4735405" y="318020"/>
            <a:ext cx="2956081" cy="2475260"/>
          </a:xfrm>
          <a:prstGeom prst="rect">
            <a:avLst/>
          </a:prstGeom>
          <a:effectLst/>
        </p:spPr>
      </p:pic>
      <p:sp>
        <p:nvSpPr>
          <p:cNvPr id="5" name="Textfeld 4">
            <a:extLst>
              <a:ext uri="{FF2B5EF4-FFF2-40B4-BE49-F238E27FC236}">
                <a16:creationId xmlns="" xmlns:a16="http://schemas.microsoft.com/office/drawing/2014/main" id="{1374BBB7-5E08-4B77-8D72-0AA08D43A8F6}"/>
              </a:ext>
            </a:extLst>
          </p:cNvPr>
          <p:cNvSpPr txBox="1"/>
          <p:nvPr/>
        </p:nvSpPr>
        <p:spPr>
          <a:xfrm>
            <a:off x="489538" y="3179428"/>
            <a:ext cx="9048745" cy="2800767"/>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800" b="1" dirty="0">
                <a:solidFill>
                  <a:schemeClr val="accent2"/>
                </a:solidFill>
                <a:latin typeface="Calibri Light" panose="020F0302020204030204" pitchFamily="34" charset="0"/>
                <a:cs typeface="Calibri Light" panose="020F0302020204030204" pitchFamily="34" charset="0"/>
              </a:rPr>
              <a:t>Disqualifizierender Fehler ist </a:t>
            </a:r>
            <a:r>
              <a:rPr lang="de-CH" sz="28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 </a:t>
            </a:r>
            <a:r>
              <a:rPr lang="de-CH" sz="2800" b="1" dirty="0">
                <a:solidFill>
                  <a:schemeClr val="accent2"/>
                </a:solidFill>
                <a:latin typeface="Calibri Light" panose="020F0302020204030204" pitchFamily="34" charset="0"/>
                <a:cs typeface="Calibri Light" panose="020F0302020204030204" pitchFamily="34" charset="0"/>
              </a:rPr>
              <a:t>Kurz- oder Stockhaar!</a:t>
            </a:r>
          </a:p>
          <a:p>
            <a:endParaRPr lang="de-CH" sz="2800" dirty="0">
              <a:solidFill>
                <a:schemeClr val="accent2"/>
              </a:solidFill>
              <a:latin typeface="Calibri Light" panose="020F0302020204030204" pitchFamily="34" charset="0"/>
              <a:cs typeface="Calibri Light" panose="020F0302020204030204" pitchFamily="34" charset="0"/>
            </a:endParaRPr>
          </a:p>
          <a:p>
            <a:r>
              <a:rPr lang="de-CH" sz="2800" b="1" dirty="0">
                <a:solidFill>
                  <a:schemeClr val="accent2"/>
                </a:solidFill>
                <a:latin typeface="Calibri Light" panose="020F0302020204030204" pitchFamily="34" charset="0"/>
                <a:cs typeface="Calibri Light" panose="020F0302020204030204" pitchFamily="34" charset="0"/>
              </a:rPr>
              <a:t>Das lange Haarkleid ist ebenfalls ein typisches Merkmal des Berner Sennenhundes! Daher soll auf die natürliche Erscheinung geachtet werden. Dies bedeutet langes Deckhaar und Unterwolle muss vorhanden sein!</a:t>
            </a:r>
          </a:p>
        </p:txBody>
      </p:sp>
      <p:sp>
        <p:nvSpPr>
          <p:cNvPr id="3" name="Foliennummernplatzhalter 2">
            <a:extLst>
              <a:ext uri="{FF2B5EF4-FFF2-40B4-BE49-F238E27FC236}">
                <a16:creationId xmlns="" xmlns:a16="http://schemas.microsoft.com/office/drawing/2014/main" id="{C706EB82-46B6-4E72-8230-0C830A1762B7}"/>
              </a:ext>
            </a:extLst>
          </p:cNvPr>
          <p:cNvSpPr>
            <a:spLocks noGrp="1"/>
          </p:cNvSpPr>
          <p:nvPr>
            <p:ph type="sldNum" sz="quarter" idx="12"/>
          </p:nvPr>
        </p:nvSpPr>
        <p:spPr/>
        <p:txBody>
          <a:bodyPr/>
          <a:lstStyle/>
          <a:p>
            <a:fld id="{00C799CA-03EC-4DE2-ABF5-33977A220F13}" type="slidenum">
              <a:rPr lang="de-CH" smtClean="0"/>
              <a:pPr/>
              <a:t>52</a:t>
            </a:fld>
            <a:endParaRPr lang="de-CH"/>
          </a:p>
        </p:txBody>
      </p:sp>
    </p:spTree>
    <p:extLst>
      <p:ext uri="{BB962C8B-B14F-4D97-AF65-F5344CB8AC3E}">
        <p14:creationId xmlns="" xmlns:p14="http://schemas.microsoft.com/office/powerpoint/2010/main" val="1229176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84282CC-B36F-4604-BE35-0C696747EFD4}"/>
              </a:ext>
            </a:extLst>
          </p:cNvPr>
          <p:cNvSpPr>
            <a:spLocks noGrp="1"/>
          </p:cNvSpPr>
          <p:nvPr>
            <p:ph type="title"/>
          </p:nvPr>
        </p:nvSpPr>
        <p:spPr>
          <a:xfrm>
            <a:off x="494950" y="436228"/>
            <a:ext cx="9185945" cy="5259896"/>
          </a:xfrm>
        </p:spPr>
        <p:txBody>
          <a:bodyPr vert="horz" lIns="91440" tIns="45720" rIns="91440" bIns="45720" rtlCol="0" anchor="b">
            <a:noAutofit/>
          </a:bodyPr>
          <a:lstStyle/>
          <a:p>
            <a:r>
              <a:rPr lang="de-CH" sz="2400" b="1" dirty="0">
                <a:solidFill>
                  <a:schemeClr val="accent2"/>
                </a:solidFill>
                <a:latin typeface="Calibri Light" panose="020F0302020204030204" pitchFamily="34" charset="0"/>
                <a:cs typeface="Calibri Light" panose="020F0302020204030204" pitchFamily="34" charset="0"/>
              </a:rPr>
              <a:t>Farbe: Tiefschwarze Grundfarbe, mit sattem, braunrotem Brand an den Backen, über den Augen, an allen vier Läufen und auf der Brust</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Weisse Abzeichen wie folgt:</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Saubere weiss symmetrische Kopfzeichnung: Blesse, die sich gegen die Nase hin beidseitig zur weissen Fangzeichnung verbreitert. Die Blesse sollte nicht bis an die  Überaugenflecken und die weisse Fangzeichnung höchstens bis zu den </a:t>
            </a:r>
            <a:r>
              <a:rPr lang="de-CH" sz="2400" b="1" dirty="0" err="1">
                <a:solidFill>
                  <a:schemeClr val="accent2"/>
                </a:solidFill>
                <a:latin typeface="Calibri Light" panose="020F0302020204030204" pitchFamily="34" charset="0"/>
                <a:cs typeface="Calibri Light" panose="020F0302020204030204" pitchFamily="34" charset="0"/>
              </a:rPr>
              <a:t>Lefzenwinkeln</a:t>
            </a:r>
            <a:r>
              <a:rPr lang="de-CH" sz="2400" b="1" dirty="0">
                <a:solidFill>
                  <a:schemeClr val="accent2"/>
                </a:solidFill>
                <a:latin typeface="Calibri Light" panose="020F0302020204030204" pitchFamily="34" charset="0"/>
                <a:cs typeface="Calibri Light" panose="020F0302020204030204" pitchFamily="34" charset="0"/>
              </a:rPr>
              <a:t> reichen.</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Weisse, mässig breite, durchgehende Kehl- und Brustzeichnung</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Erwünscht: Weisse Pfoten, weisse Rutenspitze </a:t>
            </a:r>
            <a:br>
              <a:rPr lang="de-CH" sz="2400" b="1" dirty="0">
                <a:solidFill>
                  <a:schemeClr val="accent2"/>
                </a:solidFill>
                <a:latin typeface="Calibri Light" panose="020F0302020204030204" pitchFamily="34" charset="0"/>
                <a:cs typeface="Calibri Light" panose="020F0302020204030204" pitchFamily="34" charset="0"/>
              </a:rPr>
            </a:br>
            <a:r>
              <a:rPr lang="de-CH" sz="2400" b="1" dirty="0">
                <a:solidFill>
                  <a:schemeClr val="accent2"/>
                </a:solidFill>
                <a:latin typeface="Calibri Light" panose="020F0302020204030204" pitchFamily="34" charset="0"/>
                <a:cs typeface="Calibri Light" panose="020F0302020204030204" pitchFamily="34" charset="0"/>
              </a:rPr>
              <a:t>Toleriert: Kleiner weisser Nackenfleck, kleiner weisser Afterfleck</a:t>
            </a:r>
            <a:r>
              <a:rPr lang="en-US" sz="2400" b="1" dirty="0">
                <a:solidFill>
                  <a:schemeClr val="accent2"/>
                </a:solidFill>
                <a:latin typeface="Calibri Light" panose="020F0302020204030204" pitchFamily="34" charset="0"/>
                <a:cs typeface="Calibri Light" panose="020F0302020204030204" pitchFamily="34" charset="0"/>
              </a:rPr>
              <a:t/>
            </a:r>
            <a:br>
              <a:rPr lang="en-US" sz="2400" b="1" dirty="0">
                <a:solidFill>
                  <a:schemeClr val="accent2"/>
                </a:solidFill>
                <a:latin typeface="Calibri Light" panose="020F0302020204030204" pitchFamily="34" charset="0"/>
                <a:cs typeface="Calibri Light" panose="020F0302020204030204" pitchFamily="34" charset="0"/>
              </a:rPr>
            </a:br>
            <a:endParaRPr lang="en-US" sz="2400" b="1" kern="1200" dirty="0">
              <a:solidFill>
                <a:schemeClr val="accent2"/>
              </a:solidFill>
              <a:latin typeface="Calibri Light" panose="020F0302020204030204" pitchFamily="34" charset="0"/>
              <a:cs typeface="Calibri Light" panose="020F0302020204030204" pitchFamily="34" charset="0"/>
            </a:endParaRPr>
          </a:p>
        </p:txBody>
      </p:sp>
      <p:sp>
        <p:nvSpPr>
          <p:cNvPr id="3" name="Foliennummernplatzhalter 2">
            <a:extLst>
              <a:ext uri="{FF2B5EF4-FFF2-40B4-BE49-F238E27FC236}">
                <a16:creationId xmlns="" xmlns:a16="http://schemas.microsoft.com/office/drawing/2014/main" id="{083280E6-3FBC-4DAD-B170-91EFA8604394}"/>
              </a:ext>
            </a:extLst>
          </p:cNvPr>
          <p:cNvSpPr>
            <a:spLocks noGrp="1"/>
          </p:cNvSpPr>
          <p:nvPr>
            <p:ph type="sldNum" sz="quarter" idx="12"/>
          </p:nvPr>
        </p:nvSpPr>
        <p:spPr/>
        <p:txBody>
          <a:bodyPr/>
          <a:lstStyle/>
          <a:p>
            <a:fld id="{00C799CA-03EC-4DE2-ABF5-33977A220F13}" type="slidenum">
              <a:rPr lang="de-CH" smtClean="0"/>
              <a:pPr/>
              <a:t>53</a:t>
            </a:fld>
            <a:endParaRPr lang="de-CH"/>
          </a:p>
        </p:txBody>
      </p:sp>
    </p:spTree>
    <p:extLst>
      <p:ext uri="{BB962C8B-B14F-4D97-AF65-F5344CB8AC3E}">
        <p14:creationId xmlns="" xmlns:p14="http://schemas.microsoft.com/office/powerpoint/2010/main" val="2134059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9F766A9A-7714-4F06-9EBC-3F0EB5E6D280}"/>
              </a:ext>
            </a:extLst>
          </p:cNvPr>
          <p:cNvPicPr/>
          <p:nvPr/>
        </p:nvPicPr>
        <p:blipFill rotWithShape="1">
          <a:blip r:embed="rId2" cstate="print">
            <a:extLst>
              <a:ext uri="{28A0092B-C50C-407E-A947-70E740481C1C}">
                <a14:useLocalDpi xmlns="" xmlns:a14="http://schemas.microsoft.com/office/drawing/2010/main" val="0"/>
              </a:ext>
            </a:extLst>
          </a:blip>
          <a:srcRect t="7561" r="3" b="3"/>
          <a:stretch/>
        </p:blipFill>
        <p:spPr>
          <a:xfrm>
            <a:off x="354304" y="270111"/>
            <a:ext cx="2167158" cy="2232684"/>
          </a:xfrm>
          <a:prstGeom prst="rect">
            <a:avLst/>
          </a:prstGeom>
        </p:spPr>
      </p:pic>
      <p:pic>
        <p:nvPicPr>
          <p:cNvPr id="4" name="Grafik 3">
            <a:extLst>
              <a:ext uri="{FF2B5EF4-FFF2-40B4-BE49-F238E27FC236}">
                <a16:creationId xmlns="" xmlns:a16="http://schemas.microsoft.com/office/drawing/2014/main" id="{5EF7EF3A-B6DE-42FF-B2F3-7CE814208097}"/>
              </a:ext>
            </a:extLst>
          </p:cNvPr>
          <p:cNvPicPr/>
          <p:nvPr/>
        </p:nvPicPr>
        <p:blipFill rotWithShape="1">
          <a:blip r:embed="rId3" cstate="print">
            <a:extLst>
              <a:ext uri="{28A0092B-C50C-407E-A947-70E740481C1C}">
                <a14:useLocalDpi xmlns="" xmlns:a14="http://schemas.microsoft.com/office/drawing/2010/main" val="0"/>
              </a:ext>
            </a:extLst>
          </a:blip>
          <a:srcRect l="17715" r="8653" b="-2"/>
          <a:stretch/>
        </p:blipFill>
        <p:spPr>
          <a:xfrm>
            <a:off x="2753270" y="1709362"/>
            <a:ext cx="1949042" cy="2232685"/>
          </a:xfrm>
          <a:prstGeom prst="rect">
            <a:avLst/>
          </a:prstGeom>
        </p:spPr>
      </p:pic>
      <p:pic>
        <p:nvPicPr>
          <p:cNvPr id="6" name="Grafik 5">
            <a:extLst>
              <a:ext uri="{FF2B5EF4-FFF2-40B4-BE49-F238E27FC236}">
                <a16:creationId xmlns="" xmlns:a16="http://schemas.microsoft.com/office/drawing/2014/main" id="{B6F25314-EC33-4CDE-BE34-9E32B13CC4E3}"/>
              </a:ext>
            </a:extLst>
          </p:cNvPr>
          <p:cNvPicPr/>
          <p:nvPr/>
        </p:nvPicPr>
        <p:blipFill rotWithShape="1">
          <a:blip r:embed="rId4" cstate="print">
            <a:extLst>
              <a:ext uri="{28A0092B-C50C-407E-A947-70E740481C1C}">
                <a14:useLocalDpi xmlns="" xmlns:a14="http://schemas.microsoft.com/office/drawing/2010/main" val="0"/>
              </a:ext>
            </a:extLst>
          </a:blip>
          <a:srcRect t="4251" r="-2" b="-2"/>
          <a:stretch/>
        </p:blipFill>
        <p:spPr>
          <a:xfrm>
            <a:off x="4992344" y="270111"/>
            <a:ext cx="2407641" cy="2232684"/>
          </a:xfrm>
          <a:prstGeom prst="rect">
            <a:avLst/>
          </a:prstGeom>
        </p:spPr>
      </p:pic>
      <p:pic>
        <p:nvPicPr>
          <p:cNvPr id="8" name="Grafik 7">
            <a:extLst>
              <a:ext uri="{FF2B5EF4-FFF2-40B4-BE49-F238E27FC236}">
                <a16:creationId xmlns="" xmlns:a16="http://schemas.microsoft.com/office/drawing/2014/main" id="{56260D24-80DF-4ADA-904C-4C4EB0824F48}"/>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15486" r="24076"/>
          <a:stretch/>
        </p:blipFill>
        <p:spPr>
          <a:xfrm>
            <a:off x="7489689" y="1709362"/>
            <a:ext cx="2142707" cy="2141185"/>
          </a:xfrm>
          <a:prstGeom prst="rect">
            <a:avLst/>
          </a:prstGeom>
        </p:spPr>
      </p:pic>
      <p:sp>
        <p:nvSpPr>
          <p:cNvPr id="9" name="Titel 1">
            <a:extLst>
              <a:ext uri="{FF2B5EF4-FFF2-40B4-BE49-F238E27FC236}">
                <a16:creationId xmlns="" xmlns:a16="http://schemas.microsoft.com/office/drawing/2014/main" id="{B4AC4B04-94E1-42B2-8D8E-D811BF4DDC39}"/>
              </a:ext>
            </a:extLst>
          </p:cNvPr>
          <p:cNvSpPr txBox="1">
            <a:spLocks/>
          </p:cNvSpPr>
          <p:nvPr/>
        </p:nvSpPr>
        <p:spPr>
          <a:xfrm>
            <a:off x="516817" y="4111336"/>
            <a:ext cx="9197634" cy="160156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200" b="1" dirty="0">
                <a:solidFill>
                  <a:schemeClr val="accent2"/>
                </a:solidFill>
                <a:latin typeface="Calibri Light" panose="020F0302020204030204" pitchFamily="34" charset="0"/>
                <a:cs typeface="Calibri Light" panose="020F0302020204030204" pitchFamily="34" charset="0"/>
              </a:rPr>
              <a:t>All diese Kopfweiss- und </a:t>
            </a:r>
            <a:r>
              <a:rPr lang="de-CH" sz="2200" b="1" dirty="0" err="1">
                <a:solidFill>
                  <a:schemeClr val="accent2"/>
                </a:solidFill>
                <a:latin typeface="Calibri Light" panose="020F0302020204030204" pitchFamily="34" charset="0"/>
                <a:cs typeface="Calibri Light" panose="020F0302020204030204" pitchFamily="34" charset="0"/>
              </a:rPr>
              <a:t>Pfotenmarkierungen</a:t>
            </a:r>
            <a:r>
              <a:rPr lang="de-CH" sz="2200" b="1" dirty="0">
                <a:solidFill>
                  <a:schemeClr val="accent2"/>
                </a:solidFill>
                <a:latin typeface="Calibri Light" panose="020F0302020204030204" pitchFamily="34" charset="0"/>
                <a:cs typeface="Calibri Light" panose="020F0302020204030204" pitchFamily="34" charset="0"/>
              </a:rPr>
              <a:t> sind akzeptiert!  Das Schwergewicht soll auf wichtigere Merkmale gelegt werden. Weiss an der Rutenspitze oder den Pfoten sind wohl erwünscht, aber beim Fehlen bei der Bewertung nicht zu bestrafen!</a:t>
            </a:r>
            <a:r>
              <a:rPr lang="de-CH" sz="2200" dirty="0">
                <a:solidFill>
                  <a:schemeClr val="accent2"/>
                </a:solidFill>
                <a:latin typeface="Calibri Light" panose="020F0302020204030204" pitchFamily="34" charset="0"/>
                <a:cs typeface="Calibri Light" panose="020F0302020204030204" pitchFamily="34" charset="0"/>
              </a:rPr>
              <a:t/>
            </a:r>
            <a:br>
              <a:rPr lang="de-CH" sz="2200" dirty="0">
                <a:solidFill>
                  <a:schemeClr val="accent2"/>
                </a:solidFill>
                <a:latin typeface="Calibri Light" panose="020F0302020204030204" pitchFamily="34" charset="0"/>
                <a:cs typeface="Calibri Light" panose="020F0302020204030204" pitchFamily="34" charset="0"/>
              </a:rPr>
            </a:br>
            <a:endParaRPr lang="de-CH" sz="2200" dirty="0">
              <a:solidFill>
                <a:schemeClr val="accent2"/>
              </a:solidFill>
              <a:latin typeface="Calibri Light" panose="020F0302020204030204" pitchFamily="34" charset="0"/>
              <a:cs typeface="Calibri Light" panose="020F0302020204030204" pitchFamily="34" charset="0"/>
            </a:endParaRPr>
          </a:p>
        </p:txBody>
      </p:sp>
      <p:sp>
        <p:nvSpPr>
          <p:cNvPr id="10" name="Textfeld 9">
            <a:extLst>
              <a:ext uri="{FF2B5EF4-FFF2-40B4-BE49-F238E27FC236}">
                <a16:creationId xmlns="" xmlns:a16="http://schemas.microsoft.com/office/drawing/2014/main" id="{523B5C96-53C0-48EE-B621-D656E2F70621}"/>
              </a:ext>
            </a:extLst>
          </p:cNvPr>
          <p:cNvSpPr txBox="1"/>
          <p:nvPr/>
        </p:nvSpPr>
        <p:spPr>
          <a:xfrm>
            <a:off x="802042" y="5550588"/>
            <a:ext cx="8627183" cy="1015663"/>
          </a:xfrm>
          <a:prstGeom prst="rect">
            <a:avLst/>
          </a:prstGeom>
          <a:noFill/>
        </p:spPr>
        <p:txBody>
          <a:bodyPr wrap="square" rtlCol="0">
            <a:spAutoFit/>
          </a:bodyPr>
          <a:lstStyle/>
          <a:p>
            <a:r>
              <a:rPr lang="de-CH" sz="3600"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2400" dirty="0">
                <a:solidFill>
                  <a:schemeClr val="accent2"/>
                </a:solidFill>
                <a:latin typeface="Calibri Light" panose="020F0302020204030204" pitchFamily="34" charset="0"/>
                <a:cs typeface="Calibri Light" panose="020F0302020204030204" pitchFamily="34" charset="0"/>
              </a:rPr>
              <a:t>Lediglich eine andere Grundfarbe als Schwarz und fehlende</a:t>
            </a:r>
          </a:p>
          <a:p>
            <a:r>
              <a:rPr lang="de-CH" sz="2400" dirty="0">
                <a:solidFill>
                  <a:schemeClr val="accent2"/>
                </a:solidFill>
                <a:latin typeface="Calibri Light" panose="020F0302020204030204" pitchFamily="34" charset="0"/>
                <a:cs typeface="Calibri Light" panose="020F0302020204030204" pitchFamily="34" charset="0"/>
              </a:rPr>
              <a:t>      Dreifarbigkeit sind disqualifizierende Fehler!</a:t>
            </a:r>
          </a:p>
        </p:txBody>
      </p:sp>
      <p:sp>
        <p:nvSpPr>
          <p:cNvPr id="2" name="Foliennummernplatzhalter 1">
            <a:extLst>
              <a:ext uri="{FF2B5EF4-FFF2-40B4-BE49-F238E27FC236}">
                <a16:creationId xmlns="" xmlns:a16="http://schemas.microsoft.com/office/drawing/2014/main" id="{380133CA-04B3-4E1B-B8B9-F4CCD16AAA3C}"/>
              </a:ext>
            </a:extLst>
          </p:cNvPr>
          <p:cNvSpPr>
            <a:spLocks noGrp="1"/>
          </p:cNvSpPr>
          <p:nvPr>
            <p:ph type="sldNum" sz="quarter" idx="12"/>
          </p:nvPr>
        </p:nvSpPr>
        <p:spPr/>
        <p:txBody>
          <a:bodyPr/>
          <a:lstStyle/>
          <a:p>
            <a:fld id="{00C799CA-03EC-4DE2-ABF5-33977A220F13}" type="slidenum">
              <a:rPr lang="de-CH" smtClean="0"/>
              <a:pPr/>
              <a:t>54</a:t>
            </a:fld>
            <a:endParaRPr lang="de-CH"/>
          </a:p>
        </p:txBody>
      </p:sp>
    </p:spTree>
    <p:extLst>
      <p:ext uri="{BB962C8B-B14F-4D97-AF65-F5344CB8AC3E}">
        <p14:creationId xmlns="" xmlns:p14="http://schemas.microsoft.com/office/powerpoint/2010/main" val="4219064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a:extLst>
              <a:ext uri="{FF2B5EF4-FFF2-40B4-BE49-F238E27FC236}">
                <a16:creationId xmlns="" xmlns:a16="http://schemas.microsoft.com/office/drawing/2014/main" id="{F79CA8D0-4F13-4369-BA9C-A60E91B01AD7}"/>
              </a:ext>
            </a:extLst>
          </p:cNvPr>
          <p:cNvSpPr>
            <a:spLocks noGrp="1"/>
          </p:cNvSpPr>
          <p:nvPr>
            <p:ph idx="1"/>
          </p:nvPr>
        </p:nvSpPr>
        <p:spPr>
          <a:xfrm>
            <a:off x="461394" y="746620"/>
            <a:ext cx="9538283" cy="5503177"/>
          </a:xfrm>
        </p:spPr>
        <p:txBody>
          <a:bodyPr anchor="ctr">
            <a:normAutofit fontScale="77500" lnSpcReduction="20000"/>
          </a:bodyPr>
          <a:lstStyle/>
          <a:p>
            <a:pPr marL="0" indent="0">
              <a:buNone/>
            </a:pPr>
            <a:r>
              <a:rPr lang="de-CH" sz="4500" b="1" dirty="0">
                <a:solidFill>
                  <a:schemeClr val="accent2"/>
                </a:solidFill>
                <a:latin typeface="Calibri Light" panose="020F0302020204030204" pitchFamily="34" charset="0"/>
                <a:cs typeface="Calibri Light" panose="020F0302020204030204" pitchFamily="34" charset="0"/>
              </a:rPr>
              <a:t>FEHLER 1 / 2</a:t>
            </a:r>
          </a:p>
          <a:p>
            <a:pPr marL="0" indent="0">
              <a:buNone/>
            </a:pPr>
            <a:r>
              <a:rPr lang="de-CH" sz="3000" b="1" dirty="0">
                <a:solidFill>
                  <a:schemeClr val="accent2"/>
                </a:solidFill>
                <a:latin typeface="Calibri Light" panose="020F0302020204030204" pitchFamily="34" charset="0"/>
                <a:cs typeface="Calibri Light" panose="020F0302020204030204" pitchFamily="34" charset="0"/>
              </a:rPr>
              <a:t>Jede Abweichung von den vorgenannten Punkten muss als Fehler angesehen werden, dessen Bewertung in genauem Verhältnis zum Grad der Abweichung stehen sollte und dessen Einfluss auf die Gesundheit das Wohlbefinden des Hundes zu beachten ist.</a:t>
            </a:r>
          </a:p>
          <a:p>
            <a:pPr marL="0" indent="0">
              <a:buNone/>
            </a:pPr>
            <a:endParaRPr lang="de-CH" sz="3000" b="1" dirty="0">
              <a:solidFill>
                <a:schemeClr val="accent2"/>
              </a:solidFill>
              <a:latin typeface="Calibri Light" panose="020F0302020204030204" pitchFamily="34" charset="0"/>
              <a:cs typeface="Calibri Light" panose="020F0302020204030204" pitchFamily="34" charset="0"/>
            </a:endParaRPr>
          </a:p>
          <a:p>
            <a:pPr lvl="0">
              <a:buFont typeface="Arial" panose="020B0604020202020204" pitchFamily="34" charset="0"/>
              <a:buChar char="•"/>
            </a:pPr>
            <a:r>
              <a:rPr lang="de-CH" sz="3000" b="1" dirty="0">
                <a:solidFill>
                  <a:schemeClr val="accent2"/>
                </a:solidFill>
                <a:latin typeface="Calibri Light" panose="020F0302020204030204" pitchFamily="34" charset="0"/>
                <a:cs typeface="Calibri Light" panose="020F0302020204030204" pitchFamily="34" charset="0"/>
              </a:rPr>
              <a:t>Unsicheres Verhalten</a:t>
            </a:r>
          </a:p>
          <a:p>
            <a:pPr lvl="0">
              <a:buFont typeface="Arial" panose="020B0604020202020204" pitchFamily="34" charset="0"/>
              <a:buChar char="•"/>
            </a:pPr>
            <a:r>
              <a:rPr lang="de-CH" sz="3000" b="1" dirty="0">
                <a:solidFill>
                  <a:schemeClr val="accent2"/>
                </a:solidFill>
                <a:latin typeface="Calibri Light" panose="020F0302020204030204" pitchFamily="34" charset="0"/>
                <a:cs typeface="Calibri Light" panose="020F0302020204030204" pitchFamily="34" charset="0"/>
              </a:rPr>
              <a:t>Feiner Knochenbau</a:t>
            </a:r>
          </a:p>
          <a:p>
            <a:pPr lvl="0">
              <a:buFont typeface="Arial" panose="020B0604020202020204" pitchFamily="34" charset="0"/>
              <a:buChar char="•"/>
            </a:pPr>
            <a:r>
              <a:rPr lang="de-CH" sz="3000" b="1" dirty="0">
                <a:solidFill>
                  <a:schemeClr val="accent2"/>
                </a:solidFill>
                <a:latin typeface="Calibri Light" panose="020F0302020204030204" pitchFamily="34" charset="0"/>
                <a:cs typeface="Calibri Light" panose="020F0302020204030204" pitchFamily="34" charset="0"/>
              </a:rPr>
              <a:t>Unregelmässige Stellung der Schneidezähne, sofern der Gebissschluss erhalten bleibt</a:t>
            </a:r>
          </a:p>
          <a:p>
            <a:pPr lvl="0">
              <a:buFont typeface="Arial" panose="020B0604020202020204" pitchFamily="34" charset="0"/>
              <a:buChar char="•"/>
            </a:pPr>
            <a:r>
              <a:rPr lang="de-CH" sz="3000" b="1" dirty="0">
                <a:solidFill>
                  <a:schemeClr val="accent2"/>
                </a:solidFill>
                <a:latin typeface="Calibri Light" panose="020F0302020204030204" pitchFamily="34" charset="0"/>
                <a:cs typeface="Calibri Light" panose="020F0302020204030204" pitchFamily="34" charset="0"/>
              </a:rPr>
              <a:t>Fehlen von anderen Zähnen als höchstens zwei PM1 (Prämolaren 1): die M3 bleiben unberücksichtigt</a:t>
            </a:r>
          </a:p>
          <a:p>
            <a:pPr marL="0" lvl="0" indent="0">
              <a:buNone/>
            </a:pPr>
            <a:r>
              <a:rPr lang="de-CH" sz="3000" b="1" dirty="0">
                <a:solidFill>
                  <a:schemeClr val="accent2"/>
                </a:solidFill>
                <a:latin typeface="Calibri Light" panose="020F0302020204030204" pitchFamily="34" charset="0"/>
                <a:cs typeface="Calibri Light" panose="020F0302020204030204" pitchFamily="34" charset="0"/>
              </a:rPr>
              <a:t>Haarkleid</a:t>
            </a:r>
          </a:p>
          <a:p>
            <a:pPr lvl="0">
              <a:buFont typeface="Arial" panose="020B0604020202020204" pitchFamily="34" charset="0"/>
              <a:buChar char="•"/>
            </a:pPr>
            <a:r>
              <a:rPr lang="de-CH" sz="3000" b="1" dirty="0">
                <a:solidFill>
                  <a:schemeClr val="accent2"/>
                </a:solidFill>
                <a:latin typeface="Calibri Light" panose="020F0302020204030204" pitchFamily="34" charset="0"/>
                <a:cs typeface="Calibri Light" panose="020F0302020204030204" pitchFamily="34" charset="0"/>
              </a:rPr>
              <a:t>Ausgeprägtes Kraushaar</a:t>
            </a:r>
          </a:p>
          <a:p>
            <a:endParaRPr lang="de-CH" sz="1500" dirty="0">
              <a:solidFill>
                <a:srgbClr val="FFFFFF"/>
              </a:solidFill>
            </a:endParaRPr>
          </a:p>
        </p:txBody>
      </p:sp>
      <p:sp>
        <p:nvSpPr>
          <p:cNvPr id="2" name="Foliennummernplatzhalter 1">
            <a:extLst>
              <a:ext uri="{FF2B5EF4-FFF2-40B4-BE49-F238E27FC236}">
                <a16:creationId xmlns="" xmlns:a16="http://schemas.microsoft.com/office/drawing/2014/main" id="{26CB4668-D7AA-471A-97E0-2138F120B0C7}"/>
              </a:ext>
            </a:extLst>
          </p:cNvPr>
          <p:cNvSpPr>
            <a:spLocks noGrp="1"/>
          </p:cNvSpPr>
          <p:nvPr>
            <p:ph type="sldNum" sz="quarter" idx="12"/>
          </p:nvPr>
        </p:nvSpPr>
        <p:spPr/>
        <p:txBody>
          <a:bodyPr/>
          <a:lstStyle/>
          <a:p>
            <a:fld id="{00C799CA-03EC-4DE2-ABF5-33977A220F13}" type="slidenum">
              <a:rPr lang="de-CH" smtClean="0"/>
              <a:pPr/>
              <a:t>55</a:t>
            </a:fld>
            <a:endParaRPr lang="de-CH"/>
          </a:p>
        </p:txBody>
      </p:sp>
    </p:spTree>
    <p:extLst>
      <p:ext uri="{BB962C8B-B14F-4D97-AF65-F5344CB8AC3E}">
        <p14:creationId xmlns="" xmlns:p14="http://schemas.microsoft.com/office/powerpoint/2010/main" val="3630079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a:extLst>
              <a:ext uri="{FF2B5EF4-FFF2-40B4-BE49-F238E27FC236}">
                <a16:creationId xmlns="" xmlns:a16="http://schemas.microsoft.com/office/drawing/2014/main" id="{F79CA8D0-4F13-4369-BA9C-A60E91B01AD7}"/>
              </a:ext>
            </a:extLst>
          </p:cNvPr>
          <p:cNvSpPr>
            <a:spLocks noGrp="1"/>
          </p:cNvSpPr>
          <p:nvPr>
            <p:ph idx="1"/>
          </p:nvPr>
        </p:nvSpPr>
        <p:spPr>
          <a:xfrm>
            <a:off x="612941" y="451513"/>
            <a:ext cx="9051175" cy="5806673"/>
          </a:xfrm>
        </p:spPr>
        <p:txBody>
          <a:bodyPr anchor="ctr">
            <a:normAutofit fontScale="47500" lnSpcReduction="20000"/>
          </a:bodyPr>
          <a:lstStyle/>
          <a:p>
            <a:pPr marL="0" indent="0">
              <a:buNone/>
            </a:pPr>
            <a:r>
              <a:rPr lang="de-CH" sz="4500" b="1" dirty="0">
                <a:solidFill>
                  <a:schemeClr val="accent2"/>
                </a:solidFill>
                <a:latin typeface="Calibri Light" panose="020F0302020204030204" pitchFamily="34" charset="0"/>
                <a:cs typeface="Calibri Light" panose="020F0302020204030204" pitchFamily="34" charset="0"/>
              </a:rPr>
              <a:t>FEHLER 2/ 2</a:t>
            </a:r>
          </a:p>
          <a:p>
            <a:pPr marL="0" indent="0">
              <a:buNone/>
            </a:pPr>
            <a:endParaRPr lang="de-CH" sz="4500" b="1" dirty="0">
              <a:solidFill>
                <a:schemeClr val="accent2"/>
              </a:solidFill>
              <a:latin typeface="Calibri Light" panose="020F0302020204030204" pitchFamily="34" charset="0"/>
              <a:cs typeface="Calibri Light" panose="020F0302020204030204" pitchFamily="34" charset="0"/>
            </a:endParaRPr>
          </a:p>
          <a:p>
            <a:pPr marL="0" indent="0">
              <a:buNone/>
            </a:pPr>
            <a:r>
              <a:rPr lang="de-CH" sz="4600" b="1" dirty="0">
                <a:solidFill>
                  <a:schemeClr val="accent2"/>
                </a:solidFill>
                <a:latin typeface="Calibri Light" panose="020F0302020204030204" pitchFamily="34" charset="0"/>
                <a:cs typeface="Calibri Light" panose="020F0302020204030204" pitchFamily="34" charset="0"/>
              </a:rPr>
              <a:t>Zeichnungs- und Farbfehler:</a:t>
            </a:r>
          </a:p>
          <a:p>
            <a:pPr>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Fehlende weisse Kopfzeichnung</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Zu breite Blesse und/oder weisse Fangzeichnung, die deutlich über die Lefzenwinkel hinausreicht</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Weisser Halskragen</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Grosser weisser Nackenfleck (Grösster Durchmesser über 6 cm)</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Afterfleck (Grösster Durchmesser über 6 cm)</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Weiss an den Vorderläufen, das deutlich über die Mitte des Mittelfusses hinaufreicht (Stiefel)</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Störend asymmetrische Zeichnung an Kopf und/oder Brust</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Schwarze Flecken und Streifen im Brustweiss</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Unsauberes Weiss (starke Pigmentflecken)</a:t>
            </a:r>
          </a:p>
          <a:p>
            <a:pPr lvl="0">
              <a:buFont typeface="Arial" panose="020B0604020202020204" pitchFamily="34" charset="0"/>
              <a:buChar char="•"/>
            </a:pPr>
            <a:r>
              <a:rPr lang="de-CH" sz="4600" b="1" dirty="0">
                <a:solidFill>
                  <a:schemeClr val="accent2"/>
                </a:solidFill>
                <a:latin typeface="Calibri Light" panose="020F0302020204030204" pitchFamily="34" charset="0"/>
                <a:cs typeface="Calibri Light" panose="020F0302020204030204" pitchFamily="34" charset="0"/>
              </a:rPr>
              <a:t>Braun- oder Rotstich der schwarzen Grundfarbe</a:t>
            </a:r>
          </a:p>
          <a:p>
            <a:endParaRPr lang="de-CH" sz="1500" dirty="0">
              <a:solidFill>
                <a:srgbClr val="FFFFFF"/>
              </a:solidFill>
            </a:endParaRPr>
          </a:p>
        </p:txBody>
      </p:sp>
      <p:sp>
        <p:nvSpPr>
          <p:cNvPr id="2" name="Foliennummernplatzhalter 1">
            <a:extLst>
              <a:ext uri="{FF2B5EF4-FFF2-40B4-BE49-F238E27FC236}">
                <a16:creationId xmlns="" xmlns:a16="http://schemas.microsoft.com/office/drawing/2014/main" id="{26CB4668-D7AA-471A-97E0-2138F120B0C7}"/>
              </a:ext>
            </a:extLst>
          </p:cNvPr>
          <p:cNvSpPr>
            <a:spLocks noGrp="1"/>
          </p:cNvSpPr>
          <p:nvPr>
            <p:ph type="sldNum" sz="quarter" idx="12"/>
          </p:nvPr>
        </p:nvSpPr>
        <p:spPr/>
        <p:txBody>
          <a:bodyPr/>
          <a:lstStyle/>
          <a:p>
            <a:fld id="{00C799CA-03EC-4DE2-ABF5-33977A220F13}" type="slidenum">
              <a:rPr lang="de-CH" smtClean="0"/>
              <a:pPr/>
              <a:t>56</a:t>
            </a:fld>
            <a:endParaRPr lang="de-CH"/>
          </a:p>
        </p:txBody>
      </p:sp>
    </p:spTree>
    <p:extLst>
      <p:ext uri="{BB962C8B-B14F-4D97-AF65-F5344CB8AC3E}">
        <p14:creationId xmlns="" xmlns:p14="http://schemas.microsoft.com/office/powerpoint/2010/main" val="3497372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A669FB22-CE7A-4CF1-BE36-963DD97CD992}"/>
              </a:ext>
            </a:extLst>
          </p:cNvPr>
          <p:cNvSpPr>
            <a:spLocks noGrp="1"/>
          </p:cNvSpPr>
          <p:nvPr>
            <p:ph idx="1"/>
          </p:nvPr>
        </p:nvSpPr>
        <p:spPr>
          <a:xfrm>
            <a:off x="327169" y="230053"/>
            <a:ext cx="9546672" cy="4904009"/>
          </a:xfrm>
        </p:spPr>
        <p:txBody>
          <a:bodyPr anchor="ctr">
            <a:normAutofit fontScale="47500" lnSpcReduction="20000"/>
          </a:bodyPr>
          <a:lstStyle/>
          <a:p>
            <a:pPr marL="0" indent="0">
              <a:buNone/>
            </a:pPr>
            <a:r>
              <a:rPr lang="de-CH" sz="5900" b="1" dirty="0">
                <a:solidFill>
                  <a:srgbClr val="FF0000"/>
                </a:solidFill>
                <a:latin typeface="Calibri Light" panose="020F0302020204030204" pitchFamily="34" charset="0"/>
                <a:cs typeface="Calibri Light" panose="020F0302020204030204" pitchFamily="34" charset="0"/>
                <a:sym typeface="Wingdings" panose="05000000000000000000" pitchFamily="2" charset="2"/>
              </a:rPr>
              <a:t></a:t>
            </a:r>
            <a:r>
              <a:rPr lang="de-CH" sz="4500" b="1" u="sng" dirty="0">
                <a:solidFill>
                  <a:schemeClr val="accent2"/>
                </a:solidFill>
                <a:latin typeface="Calibri Light" panose="020F0302020204030204" pitchFamily="34" charset="0"/>
                <a:cs typeface="Calibri Light" panose="020F0302020204030204" pitchFamily="34" charset="0"/>
              </a:rPr>
              <a:t>DISQUALIFIZIERENDE FEHLER:</a:t>
            </a:r>
            <a:endParaRPr lang="de-CH" sz="4500" dirty="0">
              <a:solidFill>
                <a:schemeClr val="accent2"/>
              </a:solidFill>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Aggressive oder übermässig ängstliche Hunde</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Hunde, die deutlich physische Abnormalitäten oder Verhaltensstörungen aufweisen,</a:t>
            </a:r>
          </a:p>
          <a:p>
            <a:pPr marL="0" indent="0">
              <a:buNone/>
            </a:pPr>
            <a:r>
              <a:rPr lang="de-CH" sz="4200" b="1" dirty="0">
                <a:solidFill>
                  <a:schemeClr val="accent2"/>
                </a:solidFill>
                <a:latin typeface="Calibri Light" panose="020F0302020204030204" pitchFamily="34" charset="0"/>
                <a:cs typeface="Calibri Light" panose="020F0302020204030204" pitchFamily="34" charset="0"/>
              </a:rPr>
              <a:t>      müssen disqualifiziert werden</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Spaltnase</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Vorbiss, Rückbiss, Kreuzbiss</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Ein oder zwei blaue Augen (Birkauge)</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Entropium, Ektropium</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Knickrute, Ringelrute</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Kurz- oder Stockhaar</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Fehlende Dreifarbigkeit</a:t>
            </a:r>
          </a:p>
          <a:p>
            <a:pPr>
              <a:buFont typeface="Arial" panose="020B0604020202020204" pitchFamily="34" charset="0"/>
              <a:buChar char="•"/>
            </a:pPr>
            <a:r>
              <a:rPr lang="de-CH" sz="4200" b="1" dirty="0">
                <a:solidFill>
                  <a:schemeClr val="accent2"/>
                </a:solidFill>
                <a:latin typeface="Calibri Light" panose="020F0302020204030204" pitchFamily="34" charset="0"/>
                <a:cs typeface="Calibri Light" panose="020F0302020204030204" pitchFamily="34" charset="0"/>
              </a:rPr>
              <a:t>Andere Grundfarbe als Schwarz</a:t>
            </a:r>
          </a:p>
          <a:p>
            <a:endParaRPr lang="de-CH" sz="800" dirty="0">
              <a:solidFill>
                <a:srgbClr val="FFFFFF"/>
              </a:solidFill>
            </a:endParaRPr>
          </a:p>
        </p:txBody>
      </p:sp>
      <p:sp>
        <p:nvSpPr>
          <p:cNvPr id="4" name="Inhaltsplatzhalter 2">
            <a:extLst>
              <a:ext uri="{FF2B5EF4-FFF2-40B4-BE49-F238E27FC236}">
                <a16:creationId xmlns="" xmlns:a16="http://schemas.microsoft.com/office/drawing/2014/main" id="{A8FBF7D3-9204-481B-A4DD-7E086AA8FFC4}"/>
              </a:ext>
            </a:extLst>
          </p:cNvPr>
          <p:cNvSpPr txBox="1">
            <a:spLocks/>
          </p:cNvSpPr>
          <p:nvPr/>
        </p:nvSpPr>
        <p:spPr>
          <a:xfrm>
            <a:off x="427838" y="5134062"/>
            <a:ext cx="9127223" cy="1333850"/>
          </a:xfrm>
          <a:prstGeom prst="rect">
            <a:avLst/>
          </a:prstGeom>
        </p:spPr>
        <p:txBody>
          <a:bodyPr vert="horz" lIns="91440" tIns="45720" rIns="91440" bIns="45720" rtlCol="0" anchor="ctr">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de-CH" sz="2400" dirty="0">
              <a:solidFill>
                <a:srgbClr val="FFFFFF"/>
              </a:solidFill>
            </a:endParaRPr>
          </a:p>
          <a:p>
            <a:pPr marL="0" indent="0">
              <a:buNone/>
            </a:pPr>
            <a:r>
              <a:rPr lang="de-CH" sz="4000" b="1" u="sng" dirty="0">
                <a:solidFill>
                  <a:schemeClr val="accent2"/>
                </a:solidFill>
                <a:latin typeface="Calibri Light" panose="020F0302020204030204" pitchFamily="34" charset="0"/>
                <a:cs typeface="Calibri Light" panose="020F0302020204030204" pitchFamily="34" charset="0"/>
              </a:rPr>
              <a:t>N.B</a:t>
            </a:r>
            <a:r>
              <a:rPr lang="de-CH" sz="4000" b="1" dirty="0">
                <a:solidFill>
                  <a:schemeClr val="accent2"/>
                </a:solidFill>
                <a:latin typeface="Calibri Light" panose="020F0302020204030204" pitchFamily="34" charset="0"/>
                <a:cs typeface="Calibri Light" panose="020F0302020204030204" pitchFamily="34" charset="0"/>
              </a:rPr>
              <a:t>.</a:t>
            </a:r>
          </a:p>
          <a:p>
            <a:pPr marL="0" indent="0">
              <a:buNone/>
            </a:pPr>
            <a:r>
              <a:rPr lang="de-CH" sz="4000" b="1" dirty="0">
                <a:solidFill>
                  <a:schemeClr val="accent2"/>
                </a:solidFill>
                <a:latin typeface="Calibri Light" panose="020F0302020204030204" pitchFamily="34" charset="0"/>
                <a:cs typeface="Calibri Light" panose="020F0302020204030204" pitchFamily="34" charset="0"/>
              </a:rPr>
              <a:t>Rüden müssen zwei offensichtlich normal entwickelte Hoden aufweisen, die sich vollständig im Hodensack befinden</a:t>
            </a:r>
          </a:p>
          <a:p>
            <a:pPr marL="0" indent="0">
              <a:buNone/>
            </a:pPr>
            <a:r>
              <a:rPr lang="de-CH" sz="4000" b="1" dirty="0">
                <a:solidFill>
                  <a:schemeClr val="accent2"/>
                </a:solidFill>
                <a:latin typeface="Calibri Light" panose="020F0302020204030204" pitchFamily="34" charset="0"/>
                <a:cs typeface="Calibri Light" panose="020F0302020204030204" pitchFamily="34" charset="0"/>
              </a:rPr>
              <a:t>Zur Zucht sollen ausschliesslich funktional und klinisch gesunde rassetypische Hunde verwendet werden</a:t>
            </a:r>
          </a:p>
          <a:p>
            <a:endParaRPr lang="de-CH" sz="2400" dirty="0">
              <a:solidFill>
                <a:srgbClr val="FFFFFF"/>
              </a:solidFill>
            </a:endParaRPr>
          </a:p>
        </p:txBody>
      </p:sp>
      <p:sp>
        <p:nvSpPr>
          <p:cNvPr id="2" name="Foliennummernplatzhalter 1">
            <a:extLst>
              <a:ext uri="{FF2B5EF4-FFF2-40B4-BE49-F238E27FC236}">
                <a16:creationId xmlns="" xmlns:a16="http://schemas.microsoft.com/office/drawing/2014/main" id="{34211B0C-5B95-4B8E-BBEE-571B4BA0A03F}"/>
              </a:ext>
            </a:extLst>
          </p:cNvPr>
          <p:cNvSpPr>
            <a:spLocks noGrp="1"/>
          </p:cNvSpPr>
          <p:nvPr>
            <p:ph type="sldNum" sz="quarter" idx="12"/>
          </p:nvPr>
        </p:nvSpPr>
        <p:spPr/>
        <p:txBody>
          <a:bodyPr/>
          <a:lstStyle/>
          <a:p>
            <a:fld id="{00C799CA-03EC-4DE2-ABF5-33977A220F13}" type="slidenum">
              <a:rPr lang="de-CH" smtClean="0"/>
              <a:pPr/>
              <a:t>57</a:t>
            </a:fld>
            <a:endParaRPr lang="de-CH"/>
          </a:p>
        </p:txBody>
      </p:sp>
    </p:spTree>
    <p:extLst>
      <p:ext uri="{BB962C8B-B14F-4D97-AF65-F5344CB8AC3E}">
        <p14:creationId xmlns="" xmlns:p14="http://schemas.microsoft.com/office/powerpoint/2010/main" val="1584309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 xmlns:a16="http://schemas.microsoft.com/office/drawing/2014/main" id="{B0A9523F-5540-40C7-9332-267014B970C6}"/>
              </a:ext>
            </a:extLst>
          </p:cNvPr>
          <p:cNvPicPr>
            <a:picLocks noGrp="1"/>
          </p:cNvPicPr>
          <p:nvPr>
            <p:ph idx="1"/>
          </p:nvPr>
        </p:nvPicPr>
        <p:blipFill rotWithShape="1">
          <a:blip r:embed="rId2" cstate="print">
            <a:extLst>
              <a:ext uri="{28A0092B-C50C-407E-A947-70E740481C1C}">
                <a14:useLocalDpi xmlns="" xmlns:a14="http://schemas.microsoft.com/office/drawing/2010/main" val="0"/>
              </a:ext>
            </a:extLst>
          </a:blip>
          <a:srcRect t="11219" r="-1" b="2122"/>
          <a:stretch/>
        </p:blipFill>
        <p:spPr>
          <a:xfrm>
            <a:off x="687897" y="857774"/>
            <a:ext cx="8590327" cy="4720905"/>
          </a:xfrm>
          <a:prstGeom prst="rect">
            <a:avLst/>
          </a:prstGeom>
          <a:ln>
            <a:noFill/>
          </a:ln>
          <a:effectLst>
            <a:softEdge rad="112500"/>
          </a:effectLst>
        </p:spPr>
      </p:pic>
      <p:sp>
        <p:nvSpPr>
          <p:cNvPr id="2" name="Foliennummernplatzhalter 1">
            <a:extLst>
              <a:ext uri="{FF2B5EF4-FFF2-40B4-BE49-F238E27FC236}">
                <a16:creationId xmlns="" xmlns:a16="http://schemas.microsoft.com/office/drawing/2014/main" id="{6F9D597A-E2F0-4DD0-AD37-CF4590240E64}"/>
              </a:ext>
            </a:extLst>
          </p:cNvPr>
          <p:cNvSpPr>
            <a:spLocks noGrp="1"/>
          </p:cNvSpPr>
          <p:nvPr>
            <p:ph type="sldNum" sz="quarter" idx="12"/>
          </p:nvPr>
        </p:nvSpPr>
        <p:spPr/>
        <p:txBody>
          <a:bodyPr/>
          <a:lstStyle/>
          <a:p>
            <a:fld id="{00C799CA-03EC-4DE2-ABF5-33977A220F13}" type="slidenum">
              <a:rPr lang="de-CH" smtClean="0"/>
              <a:pPr/>
              <a:t>58</a:t>
            </a:fld>
            <a:endParaRPr lang="de-CH"/>
          </a:p>
        </p:txBody>
      </p:sp>
    </p:spTree>
    <p:extLst>
      <p:ext uri="{BB962C8B-B14F-4D97-AF65-F5344CB8AC3E}">
        <p14:creationId xmlns="" xmlns:p14="http://schemas.microsoft.com/office/powerpoint/2010/main" val="2287225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4B45253A-7E47-4FAC-80D4-7A0DBF964F59}"/>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2761319" y="553672"/>
            <a:ext cx="4646160" cy="3867325"/>
          </a:xfrm>
          <a:prstGeom prst="rect">
            <a:avLst/>
          </a:prstGeom>
        </p:spPr>
      </p:pic>
      <p:sp>
        <p:nvSpPr>
          <p:cNvPr id="10" name="Rechteck 9">
            <a:extLst>
              <a:ext uri="{FF2B5EF4-FFF2-40B4-BE49-F238E27FC236}">
                <a16:creationId xmlns="" xmlns:a16="http://schemas.microsoft.com/office/drawing/2014/main" id="{86ACA47E-7B5C-414B-B6F6-EE9B1419E07E}"/>
              </a:ext>
            </a:extLst>
          </p:cNvPr>
          <p:cNvSpPr/>
          <p:nvPr/>
        </p:nvSpPr>
        <p:spPr>
          <a:xfrm>
            <a:off x="1627464" y="4806892"/>
            <a:ext cx="7088697" cy="1200329"/>
          </a:xfrm>
          <a:prstGeom prst="rect">
            <a:avLst/>
          </a:prstGeom>
        </p:spPr>
        <p:txBody>
          <a:bodyPr wrap="square">
            <a:spAutoFit/>
          </a:bodyPr>
          <a:lstStyle/>
          <a:p>
            <a:pPr algn="ctr"/>
            <a:r>
              <a:rPr lang="de-CH" sz="2400" b="1" dirty="0">
                <a:solidFill>
                  <a:schemeClr val="accent2"/>
                </a:solidFill>
                <a:latin typeface="Calibri Light" panose="020F0302020204030204" pitchFamily="34" charset="0"/>
                <a:cs typeface="Calibri Light" panose="020F0302020204030204" pitchFamily="34" charset="0"/>
              </a:rPr>
              <a:t>Helfen Sie uns, diese wunderschöne vielseitige Rasse im Sinne von «Fit for </a:t>
            </a:r>
            <a:r>
              <a:rPr lang="de-CH" sz="2400" b="1" dirty="0" err="1">
                <a:solidFill>
                  <a:schemeClr val="accent2"/>
                </a:solidFill>
                <a:latin typeface="Calibri Light" panose="020F0302020204030204" pitchFamily="34" charset="0"/>
                <a:cs typeface="Calibri Light" panose="020F0302020204030204" pitchFamily="34" charset="0"/>
              </a:rPr>
              <a:t>function</a:t>
            </a:r>
            <a:r>
              <a:rPr lang="de-CH" sz="2400" b="1" dirty="0">
                <a:solidFill>
                  <a:schemeClr val="accent2"/>
                </a:solidFill>
                <a:latin typeface="Calibri Light" panose="020F0302020204030204" pitchFamily="34" charset="0"/>
                <a:cs typeface="Calibri Light" panose="020F0302020204030204" pitchFamily="34" charset="0"/>
              </a:rPr>
              <a:t>» zu erhalten und wir danken Ihnen für die sorgfältige Auslese beim Richten.</a:t>
            </a:r>
          </a:p>
        </p:txBody>
      </p:sp>
      <p:sp>
        <p:nvSpPr>
          <p:cNvPr id="2" name="Foliennummernplatzhalter 1">
            <a:extLst>
              <a:ext uri="{FF2B5EF4-FFF2-40B4-BE49-F238E27FC236}">
                <a16:creationId xmlns="" xmlns:a16="http://schemas.microsoft.com/office/drawing/2014/main" id="{AD57D5AB-2697-4444-A7D3-2AD52379180B}"/>
              </a:ext>
            </a:extLst>
          </p:cNvPr>
          <p:cNvSpPr>
            <a:spLocks noGrp="1"/>
          </p:cNvSpPr>
          <p:nvPr>
            <p:ph type="sldNum" sz="quarter" idx="12"/>
          </p:nvPr>
        </p:nvSpPr>
        <p:spPr/>
        <p:txBody>
          <a:bodyPr/>
          <a:lstStyle/>
          <a:p>
            <a:fld id="{00C799CA-03EC-4DE2-ABF5-33977A220F13}" type="slidenum">
              <a:rPr lang="de-CH" smtClean="0"/>
              <a:pPr/>
              <a:t>59</a:t>
            </a:fld>
            <a:endParaRPr lang="de-CH"/>
          </a:p>
        </p:txBody>
      </p:sp>
    </p:spTree>
    <p:extLst>
      <p:ext uri="{BB962C8B-B14F-4D97-AF65-F5344CB8AC3E}">
        <p14:creationId xmlns="" xmlns:p14="http://schemas.microsoft.com/office/powerpoint/2010/main" val="202732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37A48A7-DB76-4825-8FF7-7395C7F13BAC}"/>
              </a:ext>
            </a:extLst>
          </p:cNvPr>
          <p:cNvSpPr>
            <a:spLocks noGrp="1"/>
          </p:cNvSpPr>
          <p:nvPr>
            <p:ph type="title"/>
          </p:nvPr>
        </p:nvSpPr>
        <p:spPr>
          <a:xfrm>
            <a:off x="183676" y="134224"/>
            <a:ext cx="9723724" cy="2114026"/>
          </a:xfrm>
          <a:noFill/>
        </p:spPr>
        <p:txBody>
          <a:bodyPr vert="horz" lIns="91440" tIns="45720" rIns="91440" bIns="45720" rtlCol="0" anchor="b">
            <a:normAutofit fontScale="90000"/>
          </a:bodyPr>
          <a:lstStyle/>
          <a:p>
            <a:pPr algn="ctr"/>
            <a:r>
              <a:rPr lang="en-US" sz="3100" b="1" dirty="0">
                <a:solidFill>
                  <a:schemeClr val="accent2"/>
                </a:solidFill>
                <a:latin typeface="Calibri Light" panose="020F0302020204030204" pitchFamily="34" charset="0"/>
                <a:cs typeface="Calibri Light" panose="020F0302020204030204" pitchFamily="34" charset="0"/>
              </a:rPr>
              <a:t>ALLGEMEINES ERSCHEINUNGSBILD</a:t>
            </a:r>
            <a:r>
              <a:rPr lang="en-US" sz="3100" b="1" u="sng" dirty="0">
                <a:solidFill>
                  <a:schemeClr val="accent2"/>
                </a:solidFill>
                <a:latin typeface="Calibri Light" panose="020F0302020204030204" pitchFamily="34" charset="0"/>
                <a:cs typeface="Calibri Light" panose="020F0302020204030204" pitchFamily="34" charset="0"/>
              </a:rPr>
              <a:t/>
            </a:r>
            <a:br>
              <a:rPr lang="en-US" sz="3100" b="1" u="sng" dirty="0">
                <a:solidFill>
                  <a:schemeClr val="accent2"/>
                </a:solidFill>
                <a:latin typeface="Calibri Light" panose="020F0302020204030204" pitchFamily="34" charset="0"/>
                <a:cs typeface="Calibri Light" panose="020F0302020204030204" pitchFamily="34" charset="0"/>
              </a:rPr>
            </a:br>
            <a:r>
              <a:rPr lang="en-US" sz="2400" dirty="0">
                <a:solidFill>
                  <a:schemeClr val="accent2"/>
                </a:solidFill>
                <a:latin typeface="Calibri Light" panose="020F0302020204030204" pitchFamily="34" charset="0"/>
                <a:cs typeface="Calibri Light" panose="020F0302020204030204" pitchFamily="34" charset="0"/>
              </a:rPr>
              <a:t/>
            </a:r>
            <a:br>
              <a:rPr lang="en-US" sz="2400" dirty="0">
                <a:solidFill>
                  <a:schemeClr val="accent2"/>
                </a:solidFill>
                <a:latin typeface="Calibri Light" panose="020F0302020204030204" pitchFamily="34" charset="0"/>
                <a:cs typeface="Calibri Light" panose="020F0302020204030204" pitchFamily="34" charset="0"/>
              </a:rPr>
            </a:br>
            <a:r>
              <a:rPr lang="en-US" sz="2700" b="1" dirty="0" err="1">
                <a:solidFill>
                  <a:schemeClr val="accent2"/>
                </a:solidFill>
                <a:latin typeface="Calibri Light" panose="020F0302020204030204" pitchFamily="34" charset="0"/>
                <a:cs typeface="Calibri Light" panose="020F0302020204030204" pitchFamily="34" charset="0"/>
              </a:rPr>
              <a:t>Langhaariger</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dreifarbiger</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übermittelgrosser</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kräftiger</a:t>
            </a:r>
            <a:r>
              <a:rPr lang="en-US" sz="2700" b="1" dirty="0">
                <a:solidFill>
                  <a:schemeClr val="accent2"/>
                </a:solidFill>
                <a:latin typeface="Calibri Light" panose="020F0302020204030204" pitchFamily="34" charset="0"/>
                <a:cs typeface="Calibri Light" panose="020F0302020204030204" pitchFamily="34" charset="0"/>
              </a:rPr>
              <a:t> und </a:t>
            </a:r>
            <a:r>
              <a:rPr lang="en-US" sz="2700" b="1" dirty="0" err="1">
                <a:solidFill>
                  <a:schemeClr val="accent2"/>
                </a:solidFill>
                <a:latin typeface="Calibri Light" panose="020F0302020204030204" pitchFamily="34" charset="0"/>
                <a:cs typeface="Calibri Light" panose="020F0302020204030204" pitchFamily="34" charset="0"/>
              </a:rPr>
              <a:t>beweglicher</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Gebrauchshund</a:t>
            </a:r>
            <a:r>
              <a:rPr lang="en-US" sz="2700" b="1" dirty="0">
                <a:solidFill>
                  <a:schemeClr val="accent2"/>
                </a:solidFill>
                <a:latin typeface="Calibri Light" panose="020F0302020204030204" pitchFamily="34" charset="0"/>
                <a:cs typeface="Calibri Light" panose="020F0302020204030204" pitchFamily="34" charset="0"/>
              </a:rPr>
              <a:t> mit </a:t>
            </a:r>
            <a:r>
              <a:rPr lang="en-US" sz="2700" b="1" dirty="0" err="1">
                <a:solidFill>
                  <a:schemeClr val="accent2"/>
                </a:solidFill>
                <a:latin typeface="Calibri Light" panose="020F0302020204030204" pitchFamily="34" charset="0"/>
                <a:cs typeface="Calibri Light" panose="020F0302020204030204" pitchFamily="34" charset="0"/>
              </a:rPr>
              <a:t>stämmigen</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Gliedmassen</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dirty="0" err="1">
                <a:solidFill>
                  <a:schemeClr val="accent2"/>
                </a:solidFill>
                <a:latin typeface="Calibri Light" panose="020F0302020204030204" pitchFamily="34" charset="0"/>
                <a:cs typeface="Calibri Light" panose="020F0302020204030204" pitchFamily="34" charset="0"/>
              </a:rPr>
              <a:t>harmonisch</a:t>
            </a:r>
            <a:r>
              <a:rPr lang="en-US" sz="2700" b="1" dirty="0">
                <a:solidFill>
                  <a:schemeClr val="accent2"/>
                </a:solidFill>
                <a:latin typeface="Calibri Light" panose="020F0302020204030204" pitchFamily="34" charset="0"/>
                <a:cs typeface="Calibri Light" panose="020F0302020204030204" pitchFamily="34" charset="0"/>
              </a:rPr>
              <a:t> und </a:t>
            </a:r>
            <a:r>
              <a:rPr lang="en-US" sz="2700" b="1" dirty="0" err="1">
                <a:solidFill>
                  <a:schemeClr val="accent2"/>
                </a:solidFill>
                <a:latin typeface="Calibri Light" panose="020F0302020204030204" pitchFamily="34" charset="0"/>
                <a:cs typeface="Calibri Light" panose="020F0302020204030204" pitchFamily="34" charset="0"/>
              </a:rPr>
              <a:t>ausgewogen</a:t>
            </a:r>
            <a:r>
              <a:rPr lang="en-US" sz="2400" dirty="0">
                <a:solidFill>
                  <a:schemeClr val="accent2"/>
                </a:solidFill>
                <a:latin typeface="Calibri Light" panose="020F0302020204030204" pitchFamily="34" charset="0"/>
                <a:cs typeface="Calibri Light" panose="020F0302020204030204" pitchFamily="34" charset="0"/>
              </a:rPr>
              <a:t/>
            </a:r>
            <a:br>
              <a:rPr lang="en-US" sz="2400" dirty="0">
                <a:solidFill>
                  <a:schemeClr val="accent2"/>
                </a:solidFill>
                <a:latin typeface="Calibri Light" panose="020F0302020204030204" pitchFamily="34" charset="0"/>
                <a:cs typeface="Calibri Light" panose="020F0302020204030204" pitchFamily="34" charset="0"/>
              </a:rPr>
            </a:br>
            <a:endParaRPr lang="en-US" sz="2400" dirty="0">
              <a:solidFill>
                <a:schemeClr val="accent2"/>
              </a:solidFill>
              <a:latin typeface="Calibri Light" panose="020F0302020204030204" pitchFamily="34" charset="0"/>
              <a:cs typeface="Calibri Light" panose="020F0302020204030204" pitchFamily="34" charset="0"/>
            </a:endParaRPr>
          </a:p>
        </p:txBody>
      </p:sp>
      <p:pic>
        <p:nvPicPr>
          <p:cNvPr id="4" name="Inhaltsplatzhalter 3">
            <a:extLst>
              <a:ext uri="{FF2B5EF4-FFF2-40B4-BE49-F238E27FC236}">
                <a16:creationId xmlns="" xmlns:a16="http://schemas.microsoft.com/office/drawing/2014/main" id="{CB346425-A03D-41A8-B8C4-C63ABE5779F8}"/>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p:blipFill>
        <p:spPr>
          <a:xfrm>
            <a:off x="2405247" y="2147582"/>
            <a:ext cx="5035788" cy="4428614"/>
          </a:xfrm>
          <a:prstGeom prst="rect">
            <a:avLst/>
          </a:prstGeom>
        </p:spPr>
      </p:pic>
      <p:sp>
        <p:nvSpPr>
          <p:cNvPr id="3" name="Foliennummernplatzhalter 2">
            <a:extLst>
              <a:ext uri="{FF2B5EF4-FFF2-40B4-BE49-F238E27FC236}">
                <a16:creationId xmlns="" xmlns:a16="http://schemas.microsoft.com/office/drawing/2014/main" id="{F07DFD79-CEE2-46F6-9731-EBD5682F4DED}"/>
              </a:ext>
            </a:extLst>
          </p:cNvPr>
          <p:cNvSpPr>
            <a:spLocks noGrp="1"/>
          </p:cNvSpPr>
          <p:nvPr>
            <p:ph type="sldNum" sz="quarter" idx="12"/>
          </p:nvPr>
        </p:nvSpPr>
        <p:spPr/>
        <p:txBody>
          <a:bodyPr/>
          <a:lstStyle/>
          <a:p>
            <a:fld id="{00C799CA-03EC-4DE2-ABF5-33977A220F13}" type="slidenum">
              <a:rPr lang="de-CH" smtClean="0"/>
              <a:pPr/>
              <a:t>6</a:t>
            </a:fld>
            <a:endParaRPr lang="de-CH"/>
          </a:p>
        </p:txBody>
      </p:sp>
    </p:spTree>
    <p:extLst>
      <p:ext uri="{BB962C8B-B14F-4D97-AF65-F5344CB8AC3E}">
        <p14:creationId xmlns="" xmlns:p14="http://schemas.microsoft.com/office/powerpoint/2010/main" val="35574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5B834F-56A6-4E47-A623-45DDA4E28DFB}"/>
              </a:ext>
            </a:extLst>
          </p:cNvPr>
          <p:cNvSpPr>
            <a:spLocks noGrp="1"/>
          </p:cNvSpPr>
          <p:nvPr>
            <p:ph type="title"/>
          </p:nvPr>
        </p:nvSpPr>
        <p:spPr>
          <a:xfrm>
            <a:off x="159091" y="408076"/>
            <a:ext cx="10073440" cy="2122415"/>
          </a:xfrm>
        </p:spPr>
        <p:txBody>
          <a:bodyPr vert="horz" lIns="91440" tIns="45720" rIns="91440" bIns="45720" rtlCol="0" anchor="b">
            <a:normAutofit fontScale="90000"/>
          </a:bodyPr>
          <a:lstStyle/>
          <a:p>
            <a:pPr marL="285750" indent="-285750">
              <a:buFont typeface="Arial" panose="020B0604020202020204" pitchFamily="34" charset="0"/>
              <a:buChar char="•"/>
            </a:pPr>
            <a:r>
              <a:rPr lang="en-US" sz="1700" b="1" kern="1200" dirty="0">
                <a:latin typeface="+mj-lt"/>
                <a:ea typeface="+mj-ea"/>
                <a:cs typeface="+mj-cs"/>
              </a:rPr>
              <a:t> </a:t>
            </a:r>
            <a:br>
              <a:rPr lang="en-US" sz="1700" b="1" kern="1200" dirty="0">
                <a:latin typeface="+mj-lt"/>
                <a:ea typeface="+mj-ea"/>
                <a:cs typeface="+mj-cs"/>
              </a:rPr>
            </a:br>
            <a:r>
              <a:rPr lang="en-US" sz="3100" b="1" kern="1200" dirty="0">
                <a:solidFill>
                  <a:schemeClr val="accent2"/>
                </a:solidFill>
                <a:latin typeface="Calibri Light" panose="020F0302020204030204" pitchFamily="34" charset="0"/>
                <a:cs typeface="Calibri Light" panose="020F0302020204030204" pitchFamily="34" charset="0"/>
              </a:rPr>
              <a:t>WICHTIGE PROPORTIONEN</a:t>
            </a:r>
            <a:r>
              <a:rPr lang="en-US" sz="2700" b="1" kern="1200" dirty="0">
                <a:solidFill>
                  <a:schemeClr val="accent2"/>
                </a:solidFill>
                <a:latin typeface="Calibri Light" panose="020F0302020204030204" pitchFamily="34" charset="0"/>
                <a:cs typeface="Calibri Light" panose="020F0302020204030204" pitchFamily="34" charset="0"/>
              </a:rPr>
              <a:t/>
            </a:r>
            <a:br>
              <a:rPr lang="en-US" sz="2700" b="1" kern="1200" dirty="0">
                <a:solidFill>
                  <a:schemeClr val="accent2"/>
                </a:solidFill>
                <a:latin typeface="Calibri Light" panose="020F0302020204030204" pitchFamily="34" charset="0"/>
                <a:cs typeface="Calibri Light" panose="020F0302020204030204" pitchFamily="34" charset="0"/>
              </a:rPr>
            </a:br>
            <a:r>
              <a:rPr lang="en-US" sz="1700" b="1" kern="1200" dirty="0">
                <a:solidFill>
                  <a:schemeClr val="accent2"/>
                </a:solidFill>
                <a:latin typeface="Calibri Light" panose="020F0302020204030204" pitchFamily="34" charset="0"/>
                <a:cs typeface="Calibri Light" panose="020F0302020204030204" pitchFamily="34" charset="0"/>
              </a:rPr>
              <a:t/>
            </a:r>
            <a:br>
              <a:rPr lang="en-US" sz="1700" b="1" kern="1200" dirty="0">
                <a:solidFill>
                  <a:schemeClr val="accent2"/>
                </a:solidFill>
                <a:latin typeface="Calibri Light" panose="020F0302020204030204" pitchFamily="34" charset="0"/>
                <a:cs typeface="Calibri Light" panose="020F0302020204030204" pitchFamily="34" charset="0"/>
              </a:rPr>
            </a:b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Verhältnis</a:t>
            </a:r>
            <a:r>
              <a:rPr lang="en-US" sz="2700" b="1" kern="1200" dirty="0">
                <a:solidFill>
                  <a:schemeClr val="accent2"/>
                </a:solidFill>
                <a:latin typeface="Calibri Light" panose="020F0302020204030204" pitchFamily="34" charset="0"/>
                <a:cs typeface="Calibri Light" panose="020F0302020204030204" pitchFamily="34" charset="0"/>
              </a:rPr>
              <a:t> der </a:t>
            </a:r>
            <a:r>
              <a:rPr lang="en-US" sz="2700" b="1" kern="1200" dirty="0" err="1">
                <a:solidFill>
                  <a:schemeClr val="accent2"/>
                </a:solidFill>
                <a:latin typeface="Calibri Light" panose="020F0302020204030204" pitchFamily="34" charset="0"/>
                <a:cs typeface="Calibri Light" panose="020F0302020204030204" pitchFamily="34" charset="0"/>
              </a:rPr>
              <a:t>Widerristhöhe</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zur</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vom</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Buggelenk</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zum</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Sitzbeinhöcker</a:t>
            </a:r>
            <a:r>
              <a:rPr lang="en-US" sz="2700" b="1" kern="1200" dirty="0">
                <a:solidFill>
                  <a:schemeClr val="accent2"/>
                </a:solidFill>
                <a:latin typeface="Calibri Light" panose="020F0302020204030204" pitchFamily="34" charset="0"/>
                <a:cs typeface="Calibri Light" panose="020F0302020204030204" pitchFamily="34" charset="0"/>
              </a:rPr>
              <a:t/>
            </a:r>
            <a:br>
              <a:rPr lang="en-US" sz="2700" b="1" kern="1200" dirty="0">
                <a:solidFill>
                  <a:schemeClr val="accent2"/>
                </a:solidFill>
                <a:latin typeface="Calibri Light" panose="020F0302020204030204" pitchFamily="34" charset="0"/>
                <a:cs typeface="Calibri Light" panose="020F0302020204030204" pitchFamily="34" charset="0"/>
              </a:rPr>
            </a:b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gemessenen</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Körperlänge</a:t>
            </a:r>
            <a:r>
              <a:rPr lang="en-US" sz="2700" b="1" kern="1200" dirty="0">
                <a:solidFill>
                  <a:schemeClr val="accent2"/>
                </a:solidFill>
                <a:latin typeface="Calibri Light" panose="020F0302020204030204" pitchFamily="34" charset="0"/>
                <a:cs typeface="Calibri Light" panose="020F0302020204030204" pitchFamily="34" charset="0"/>
              </a:rPr>
              <a:t> ca. 9 : 10</a:t>
            </a:r>
            <a:r>
              <a:rPr lang="en-US" sz="2700" b="1"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eher</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kompakt</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als</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langgestreckt</a:t>
            </a:r>
            <a:r>
              <a:rPr lang="en-US" sz="2700" b="1" kern="1200" dirty="0">
                <a:solidFill>
                  <a:schemeClr val="accent2"/>
                </a:solidFill>
                <a:latin typeface="Calibri Light" panose="020F0302020204030204" pitchFamily="34" charset="0"/>
                <a:cs typeface="Calibri Light" panose="020F0302020204030204" pitchFamily="34" charset="0"/>
              </a:rPr>
              <a:t/>
            </a:r>
            <a:br>
              <a:rPr lang="en-US" sz="2700" b="1" kern="1200" dirty="0">
                <a:solidFill>
                  <a:schemeClr val="accent2"/>
                </a:solidFill>
                <a:latin typeface="Calibri Light" panose="020F0302020204030204" pitchFamily="34" charset="0"/>
                <a:cs typeface="Calibri Light" panose="020F0302020204030204" pitchFamily="34" charset="0"/>
              </a:rPr>
            </a:br>
            <a:r>
              <a:rPr lang="en-US" sz="2700" b="1" kern="1200" dirty="0">
                <a:solidFill>
                  <a:schemeClr val="accent2"/>
                </a:solidFill>
                <a:latin typeface="Calibri Light" panose="020F0302020204030204" pitchFamily="34" charset="0"/>
                <a:cs typeface="Calibri Light" panose="020F0302020204030204" pitchFamily="34" charset="0"/>
              </a:rPr>
              <a:t>- Die </a:t>
            </a:r>
            <a:r>
              <a:rPr lang="en-US" sz="2700" b="1" kern="1200" dirty="0" err="1">
                <a:solidFill>
                  <a:schemeClr val="accent2"/>
                </a:solidFill>
                <a:latin typeface="Calibri Light" panose="020F0302020204030204" pitchFamily="34" charset="0"/>
                <a:cs typeface="Calibri Light" panose="020F0302020204030204" pitchFamily="34" charset="0"/>
              </a:rPr>
              <a:t>Widerristhöhe</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verhält</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sich</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zur</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Brusttiefe</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im</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Idealfall</a:t>
            </a:r>
            <a:r>
              <a:rPr lang="en-US" sz="2700" b="1" kern="1200" dirty="0">
                <a:solidFill>
                  <a:schemeClr val="accent2"/>
                </a:solidFill>
                <a:latin typeface="Calibri Light" panose="020F0302020204030204" pitchFamily="34" charset="0"/>
                <a:cs typeface="Calibri Light" panose="020F0302020204030204" pitchFamily="34" charset="0"/>
              </a:rPr>
              <a:t> </a:t>
            </a:r>
            <a:r>
              <a:rPr lang="en-US" sz="2700" b="1" kern="1200" dirty="0" err="1">
                <a:solidFill>
                  <a:schemeClr val="accent2"/>
                </a:solidFill>
                <a:latin typeface="Calibri Light" panose="020F0302020204030204" pitchFamily="34" charset="0"/>
                <a:cs typeface="Calibri Light" panose="020F0302020204030204" pitchFamily="34" charset="0"/>
              </a:rPr>
              <a:t>wie</a:t>
            </a:r>
            <a:r>
              <a:rPr lang="en-US" sz="2700" b="1" kern="1200" dirty="0">
                <a:solidFill>
                  <a:schemeClr val="accent2"/>
                </a:solidFill>
                <a:latin typeface="Calibri Light" panose="020F0302020204030204" pitchFamily="34" charset="0"/>
                <a:cs typeface="Calibri Light" panose="020F0302020204030204" pitchFamily="34" charset="0"/>
              </a:rPr>
              <a:t> 2 : 1</a:t>
            </a:r>
            <a:br>
              <a:rPr lang="en-US" sz="2700" b="1" kern="1200" dirty="0">
                <a:solidFill>
                  <a:schemeClr val="accent2"/>
                </a:solidFill>
                <a:latin typeface="Calibri Light" panose="020F0302020204030204" pitchFamily="34" charset="0"/>
                <a:cs typeface="Calibri Light" panose="020F0302020204030204" pitchFamily="34" charset="0"/>
              </a:rPr>
            </a:br>
            <a:endParaRPr lang="en-US" sz="2700" b="1" kern="1200" dirty="0">
              <a:solidFill>
                <a:schemeClr val="accent2"/>
              </a:solidFill>
              <a:latin typeface="Calibri Light" panose="020F0302020204030204" pitchFamily="34" charset="0"/>
              <a:cs typeface="Calibri Light" panose="020F0302020204030204" pitchFamily="34" charset="0"/>
            </a:endParaRPr>
          </a:p>
        </p:txBody>
      </p:sp>
      <p:pic>
        <p:nvPicPr>
          <p:cNvPr id="4" name="Grafik 3">
            <a:extLst>
              <a:ext uri="{FF2B5EF4-FFF2-40B4-BE49-F238E27FC236}">
                <a16:creationId xmlns="" xmlns:a16="http://schemas.microsoft.com/office/drawing/2014/main" id="{CDF18F17-9FE2-44B0-9E20-8F7DA833853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0244" y="2418364"/>
            <a:ext cx="3941088" cy="2688972"/>
          </a:xfrm>
          <a:prstGeom prst="rect">
            <a:avLst/>
          </a:prstGeom>
        </p:spPr>
      </p:pic>
      <p:pic>
        <p:nvPicPr>
          <p:cNvPr id="9" name="Grafik 8">
            <a:extLst>
              <a:ext uri="{FF2B5EF4-FFF2-40B4-BE49-F238E27FC236}">
                <a16:creationId xmlns="" xmlns:a16="http://schemas.microsoft.com/office/drawing/2014/main" id="{0525EA4B-7C95-4D57-A103-475AC27FF66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95811" y="2418364"/>
            <a:ext cx="4124357" cy="2688973"/>
          </a:xfrm>
          <a:prstGeom prst="rect">
            <a:avLst/>
          </a:prstGeom>
        </p:spPr>
      </p:pic>
      <p:sp>
        <p:nvSpPr>
          <p:cNvPr id="5" name="Textfeld 4">
            <a:extLst>
              <a:ext uri="{FF2B5EF4-FFF2-40B4-BE49-F238E27FC236}">
                <a16:creationId xmlns="" xmlns:a16="http://schemas.microsoft.com/office/drawing/2014/main" id="{AAC55B44-BC1B-43A4-A65F-8D739FA97669}"/>
              </a:ext>
            </a:extLst>
          </p:cNvPr>
          <p:cNvSpPr txBox="1"/>
          <p:nvPr/>
        </p:nvSpPr>
        <p:spPr>
          <a:xfrm>
            <a:off x="530244" y="5321201"/>
            <a:ext cx="9236279" cy="1692771"/>
          </a:xfrm>
          <a:prstGeom prst="rect">
            <a:avLst/>
          </a:prstGeom>
          <a:noFill/>
        </p:spPr>
        <p:txBody>
          <a:bodyPr wrap="square" rtlCol="0">
            <a:spAutoFit/>
          </a:bodyPr>
          <a:lstStyle/>
          <a:p>
            <a:r>
              <a:rPr lang="de-CH" sz="2800" b="1" dirty="0">
                <a:solidFill>
                  <a:schemeClr val="accent2"/>
                </a:solidFill>
                <a:latin typeface="Calibri Light" panose="020F0302020204030204" pitchFamily="34" charset="0"/>
                <a:cs typeface="Calibri Light" panose="020F0302020204030204" pitchFamily="34" charset="0"/>
              </a:rPr>
              <a:t>GRÖSSE</a:t>
            </a:r>
            <a:endParaRPr lang="de-CH" sz="2800" dirty="0">
              <a:solidFill>
                <a:schemeClr val="accent2"/>
              </a:solidFill>
              <a:latin typeface="Calibri Light" panose="020F0302020204030204" pitchFamily="34" charset="0"/>
              <a:cs typeface="Calibri Light" panose="020F0302020204030204" pitchFamily="34" charset="0"/>
            </a:endParaRPr>
          </a:p>
          <a:p>
            <a:r>
              <a:rPr lang="de-CH" sz="2400" b="1" dirty="0">
                <a:solidFill>
                  <a:schemeClr val="accent2"/>
                </a:solidFill>
                <a:latin typeface="Calibri Light" panose="020F0302020204030204" pitchFamily="34" charset="0"/>
                <a:cs typeface="Calibri Light" panose="020F0302020204030204" pitchFamily="34" charset="0"/>
              </a:rPr>
              <a:t>Widerristhöhe:  Für Rüden            64 – 70 cm   </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   Ideal 66 – 68 cm</a:t>
            </a:r>
          </a:p>
          <a:p>
            <a:r>
              <a:rPr lang="de-CH" sz="2400" b="1" dirty="0">
                <a:solidFill>
                  <a:schemeClr val="accent2"/>
                </a:solidFill>
                <a:latin typeface="Calibri Light" panose="020F0302020204030204" pitchFamily="34" charset="0"/>
                <a:cs typeface="Calibri Light" panose="020F0302020204030204" pitchFamily="34" charset="0"/>
              </a:rPr>
              <a:t>                            Für Hündinnen    58 – 66 cm   </a:t>
            </a:r>
            <a:r>
              <a:rPr lang="de-CH" sz="2400" b="1" dirty="0">
                <a:solidFill>
                  <a:schemeClr val="accent2"/>
                </a:solidFill>
                <a:latin typeface="Calibri Light" panose="020F0302020204030204" pitchFamily="34" charset="0"/>
                <a:cs typeface="Calibri Light" panose="020F0302020204030204" pitchFamily="34" charset="0"/>
                <a:sym typeface="Wingdings" panose="05000000000000000000" pitchFamily="2" charset="2"/>
              </a:rPr>
              <a:t></a:t>
            </a:r>
            <a:r>
              <a:rPr lang="de-CH" sz="2400" b="1" dirty="0">
                <a:solidFill>
                  <a:schemeClr val="accent2"/>
                </a:solidFill>
                <a:latin typeface="Calibri Light" panose="020F0302020204030204" pitchFamily="34" charset="0"/>
                <a:cs typeface="Calibri Light" panose="020F0302020204030204" pitchFamily="34" charset="0"/>
              </a:rPr>
              <a:t>   Ideal 60 – 63 cm </a:t>
            </a:r>
          </a:p>
          <a:p>
            <a:endParaRPr lang="de-CH" sz="2800" dirty="0">
              <a:solidFill>
                <a:schemeClr val="accent2"/>
              </a:solidFill>
              <a:latin typeface="Calibri Light" panose="020F0302020204030204" pitchFamily="34" charset="0"/>
              <a:cs typeface="Calibri Light" panose="020F0302020204030204" pitchFamily="34" charset="0"/>
            </a:endParaRPr>
          </a:p>
        </p:txBody>
      </p:sp>
      <p:sp>
        <p:nvSpPr>
          <p:cNvPr id="3" name="Foliennummernplatzhalter 2">
            <a:extLst>
              <a:ext uri="{FF2B5EF4-FFF2-40B4-BE49-F238E27FC236}">
                <a16:creationId xmlns="" xmlns:a16="http://schemas.microsoft.com/office/drawing/2014/main" id="{49D70D67-87D0-494C-8B95-90BC17F6082C}"/>
              </a:ext>
            </a:extLst>
          </p:cNvPr>
          <p:cNvSpPr>
            <a:spLocks noGrp="1"/>
          </p:cNvSpPr>
          <p:nvPr>
            <p:ph type="sldNum" sz="quarter" idx="12"/>
          </p:nvPr>
        </p:nvSpPr>
        <p:spPr/>
        <p:txBody>
          <a:bodyPr/>
          <a:lstStyle/>
          <a:p>
            <a:fld id="{00C799CA-03EC-4DE2-ABF5-33977A220F13}" type="slidenum">
              <a:rPr lang="de-CH" smtClean="0"/>
              <a:pPr/>
              <a:t>7</a:t>
            </a:fld>
            <a:endParaRPr lang="de-CH"/>
          </a:p>
        </p:txBody>
      </p:sp>
    </p:spTree>
    <p:extLst>
      <p:ext uri="{BB962C8B-B14F-4D97-AF65-F5344CB8AC3E}">
        <p14:creationId xmlns="" xmlns:p14="http://schemas.microsoft.com/office/powerpoint/2010/main" val="388528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3B8C26-FAF2-48B4-BA16-531A5DFE52AA}"/>
              </a:ext>
            </a:extLst>
          </p:cNvPr>
          <p:cNvSpPr>
            <a:spLocks noGrp="1"/>
          </p:cNvSpPr>
          <p:nvPr>
            <p:ph type="title"/>
          </p:nvPr>
        </p:nvSpPr>
        <p:spPr>
          <a:xfrm>
            <a:off x="771788" y="4253218"/>
            <a:ext cx="4060271" cy="1166070"/>
          </a:xfrm>
        </p:spPr>
        <p:txBody>
          <a:bodyPr>
            <a:normAutofit/>
          </a:bodyPr>
          <a:lstStyle/>
          <a:p>
            <a:pPr>
              <a:lnSpc>
                <a:spcPct val="50000"/>
              </a:lnSpc>
            </a:pPr>
            <a:r>
              <a:rPr lang="de-CH" sz="2800" b="1" kern="100" dirty="0"/>
              <a:t/>
            </a:r>
            <a:br>
              <a:rPr lang="de-CH" sz="2800" b="1" kern="100" dirty="0"/>
            </a:br>
            <a:r>
              <a:rPr lang="de-CH" sz="2800" b="1" kern="100" dirty="0"/>
              <a:t/>
            </a:r>
            <a:br>
              <a:rPr lang="de-CH" sz="2800" b="1" kern="100" dirty="0"/>
            </a:br>
            <a:endParaRPr lang="de-CH" sz="2800" b="1" kern="100" dirty="0"/>
          </a:p>
        </p:txBody>
      </p:sp>
      <p:pic>
        <p:nvPicPr>
          <p:cNvPr id="5" name="Grafik 4">
            <a:extLst>
              <a:ext uri="{FF2B5EF4-FFF2-40B4-BE49-F238E27FC236}">
                <a16:creationId xmlns="" xmlns:a16="http://schemas.microsoft.com/office/drawing/2014/main" id="{68CC15DD-8C27-4CBA-BDB5-095DEAC2B9D8}"/>
              </a:ext>
            </a:extLst>
          </p:cNvPr>
          <p:cNvPicPr/>
          <p:nvPr/>
        </p:nvPicPr>
        <p:blipFill>
          <a:blip r:embed="rId2" cstate="print">
            <a:extLst>
              <a:ext uri="{28A0092B-C50C-407E-A947-70E740481C1C}">
                <a14:useLocalDpi xmlns="" xmlns:a14="http://schemas.microsoft.com/office/drawing/2010/main" val="0"/>
              </a:ext>
            </a:extLst>
          </a:blip>
          <a:srcRect/>
          <a:stretch/>
        </p:blipFill>
        <p:spPr>
          <a:xfrm>
            <a:off x="1015068" y="780635"/>
            <a:ext cx="3573709" cy="2751130"/>
          </a:xfrm>
          <a:prstGeom prst="rect">
            <a:avLst/>
          </a:prstGeom>
        </p:spPr>
      </p:pic>
      <p:pic>
        <p:nvPicPr>
          <p:cNvPr id="4" name="Grafik 3">
            <a:extLst>
              <a:ext uri="{FF2B5EF4-FFF2-40B4-BE49-F238E27FC236}">
                <a16:creationId xmlns="" xmlns:a16="http://schemas.microsoft.com/office/drawing/2014/main" id="{38608F1A-87F5-462F-8AFF-5B3902D3E9BF}"/>
              </a:ext>
            </a:extLst>
          </p:cNvPr>
          <p:cNvPicPr/>
          <p:nvPr/>
        </p:nvPicPr>
        <p:blipFill>
          <a:blip r:embed="rId3" cstate="print">
            <a:extLst>
              <a:ext uri="{28A0092B-C50C-407E-A947-70E740481C1C}">
                <a14:useLocalDpi xmlns="" xmlns:a14="http://schemas.microsoft.com/office/drawing/2010/main" val="0"/>
              </a:ext>
            </a:extLst>
          </a:blip>
          <a:srcRect/>
          <a:stretch/>
        </p:blipFill>
        <p:spPr>
          <a:xfrm>
            <a:off x="5522987" y="753604"/>
            <a:ext cx="3730069" cy="2778161"/>
          </a:xfrm>
          <a:prstGeom prst="rect">
            <a:avLst/>
          </a:prstGeom>
        </p:spPr>
      </p:pic>
      <p:sp>
        <p:nvSpPr>
          <p:cNvPr id="11" name="Titel 1">
            <a:extLst>
              <a:ext uri="{FF2B5EF4-FFF2-40B4-BE49-F238E27FC236}">
                <a16:creationId xmlns="" xmlns:a16="http://schemas.microsoft.com/office/drawing/2014/main" id="{9BC55F95-B4B0-4B56-8201-BF3D16CD064E}"/>
              </a:ext>
            </a:extLst>
          </p:cNvPr>
          <p:cNvSpPr txBox="1">
            <a:spLocks/>
          </p:cNvSpPr>
          <p:nvPr/>
        </p:nvSpPr>
        <p:spPr>
          <a:xfrm>
            <a:off x="6737684" y="4329159"/>
            <a:ext cx="4531895" cy="1646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50000"/>
              </a:lnSpc>
            </a:pPr>
            <a:endParaRPr lang="de-CH" sz="2800" b="1" kern="100" dirty="0"/>
          </a:p>
        </p:txBody>
      </p:sp>
      <p:sp>
        <p:nvSpPr>
          <p:cNvPr id="3" name="Textfeld 2">
            <a:extLst>
              <a:ext uri="{FF2B5EF4-FFF2-40B4-BE49-F238E27FC236}">
                <a16:creationId xmlns="" xmlns:a16="http://schemas.microsoft.com/office/drawing/2014/main" id="{F89CA739-F7CA-49D7-A39A-CFC3B7EA5FAA}"/>
              </a:ext>
            </a:extLst>
          </p:cNvPr>
          <p:cNvSpPr txBox="1"/>
          <p:nvPr/>
        </p:nvSpPr>
        <p:spPr>
          <a:xfrm>
            <a:off x="771788" y="4329159"/>
            <a:ext cx="4328718" cy="1200329"/>
          </a:xfrm>
          <a:prstGeom prst="rect">
            <a:avLst/>
          </a:prstGeom>
          <a:noFill/>
        </p:spPr>
        <p:txBody>
          <a:bodyPr wrap="square" rtlCol="0">
            <a:spAutoFit/>
          </a:bodyPr>
          <a:lstStyle/>
          <a:p>
            <a:r>
              <a:rPr lang="de-CH" sz="4400" dirty="0">
                <a:solidFill>
                  <a:srgbClr val="FF0000"/>
                </a:solidFill>
                <a:sym typeface="Wingdings" panose="05000000000000000000" pitchFamily="2" charset="2"/>
              </a:rPr>
              <a:t> </a:t>
            </a:r>
            <a:r>
              <a:rPr lang="de-CH" sz="2800" dirty="0">
                <a:solidFill>
                  <a:srgbClr val="92D050"/>
                </a:solidFill>
                <a:sym typeface="Wingdings" panose="05000000000000000000" pitchFamily="2" charset="2"/>
              </a:rPr>
              <a:t>nicht korrekt: </a:t>
            </a:r>
          </a:p>
          <a:p>
            <a:r>
              <a:rPr lang="de-CH" sz="2400" dirty="0">
                <a:solidFill>
                  <a:srgbClr val="92D050"/>
                </a:solidFill>
                <a:latin typeface="Calibri Light" panose="020F0302020204030204" pitchFamily="34" charset="0"/>
                <a:cs typeface="Calibri Light" panose="020F0302020204030204" pitchFamily="34" charset="0"/>
              </a:rPr>
              <a:t>        </a:t>
            </a:r>
            <a:r>
              <a:rPr lang="de-CH" sz="2800" dirty="0">
                <a:solidFill>
                  <a:srgbClr val="92D050"/>
                </a:solidFill>
                <a:latin typeface="Calibri Light" panose="020F0302020204030204" pitchFamily="34" charset="0"/>
                <a:cs typeface="Calibri Light" panose="020F0302020204030204" pitchFamily="34" charset="0"/>
              </a:rPr>
              <a:t>im Format quadratisch</a:t>
            </a:r>
          </a:p>
        </p:txBody>
      </p:sp>
      <p:sp>
        <p:nvSpPr>
          <p:cNvPr id="7" name="Textfeld 6">
            <a:extLst>
              <a:ext uri="{FF2B5EF4-FFF2-40B4-BE49-F238E27FC236}">
                <a16:creationId xmlns="" xmlns:a16="http://schemas.microsoft.com/office/drawing/2014/main" id="{8D44F779-75DC-4050-B8B1-FE3D5EA985BF}"/>
              </a:ext>
            </a:extLst>
          </p:cNvPr>
          <p:cNvSpPr txBox="1"/>
          <p:nvPr/>
        </p:nvSpPr>
        <p:spPr>
          <a:xfrm>
            <a:off x="5877644" y="4350899"/>
            <a:ext cx="4060271" cy="1077218"/>
          </a:xfrm>
          <a:prstGeom prst="rect">
            <a:avLst/>
          </a:prstGeom>
          <a:noFill/>
        </p:spPr>
        <p:txBody>
          <a:bodyPr wrap="square" rtlCol="0">
            <a:spAutoFit/>
          </a:bodyPr>
          <a:lstStyle/>
          <a:p>
            <a:r>
              <a:rPr lang="de-CH" sz="3600" dirty="0">
                <a:solidFill>
                  <a:srgbClr val="FF0000"/>
                </a:solidFill>
                <a:sym typeface="Wingdings" panose="05000000000000000000" pitchFamily="2" charset="2"/>
              </a:rPr>
              <a:t> </a:t>
            </a:r>
            <a:r>
              <a:rPr lang="de-CH" sz="2800" dirty="0">
                <a:solidFill>
                  <a:srgbClr val="92D050"/>
                </a:solidFill>
                <a:sym typeface="Wingdings" panose="05000000000000000000" pitchFamily="2" charset="2"/>
              </a:rPr>
              <a:t>nicht korrekt: </a:t>
            </a:r>
          </a:p>
          <a:p>
            <a:r>
              <a:rPr lang="de-CH" sz="2800" dirty="0">
                <a:solidFill>
                  <a:srgbClr val="92D050"/>
                </a:solidFill>
                <a:latin typeface="Calibri Light" panose="020F0302020204030204" pitchFamily="34" charset="0"/>
                <a:cs typeface="Calibri Light" panose="020F0302020204030204" pitchFamily="34" charset="0"/>
              </a:rPr>
              <a:t>     lang im Format</a:t>
            </a:r>
          </a:p>
        </p:txBody>
      </p:sp>
      <p:sp>
        <p:nvSpPr>
          <p:cNvPr id="6" name="Foliennummernplatzhalter 5">
            <a:extLst>
              <a:ext uri="{FF2B5EF4-FFF2-40B4-BE49-F238E27FC236}">
                <a16:creationId xmlns="" xmlns:a16="http://schemas.microsoft.com/office/drawing/2014/main" id="{3AFE233D-14EC-49DC-BB3B-4C1E26F7FCDA}"/>
              </a:ext>
            </a:extLst>
          </p:cNvPr>
          <p:cNvSpPr>
            <a:spLocks noGrp="1"/>
          </p:cNvSpPr>
          <p:nvPr>
            <p:ph type="sldNum" sz="quarter" idx="12"/>
          </p:nvPr>
        </p:nvSpPr>
        <p:spPr/>
        <p:txBody>
          <a:bodyPr/>
          <a:lstStyle/>
          <a:p>
            <a:fld id="{00C799CA-03EC-4DE2-ABF5-33977A220F13}" type="slidenum">
              <a:rPr lang="de-CH" smtClean="0"/>
              <a:pPr/>
              <a:t>8</a:t>
            </a:fld>
            <a:endParaRPr lang="de-CH"/>
          </a:p>
        </p:txBody>
      </p:sp>
    </p:spTree>
    <p:extLst>
      <p:ext uri="{BB962C8B-B14F-4D97-AF65-F5344CB8AC3E}">
        <p14:creationId xmlns="" xmlns:p14="http://schemas.microsoft.com/office/powerpoint/2010/main" val="286030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325AE9F-2F12-41EB-92F9-B7517AB1AEA7}"/>
              </a:ext>
            </a:extLst>
          </p:cNvPr>
          <p:cNvSpPr>
            <a:spLocks noGrp="1"/>
          </p:cNvSpPr>
          <p:nvPr>
            <p:ph type="title"/>
          </p:nvPr>
        </p:nvSpPr>
        <p:spPr>
          <a:xfrm>
            <a:off x="369116" y="939568"/>
            <a:ext cx="9649179" cy="4426516"/>
          </a:xfrm>
        </p:spPr>
        <p:txBody>
          <a:bodyPr vert="horz" lIns="91440" tIns="45720" rIns="91440" bIns="45720" rtlCol="0" anchor="b">
            <a:normAutofit/>
          </a:bodyPr>
          <a:lstStyle/>
          <a:p>
            <a:pPr algn="ctr"/>
            <a:r>
              <a:rPr lang="en-US" sz="3600" b="1" kern="1200" dirty="0">
                <a:solidFill>
                  <a:schemeClr val="accent2"/>
                </a:solidFill>
                <a:latin typeface="Calibri Light" panose="020F0302020204030204" pitchFamily="34" charset="0"/>
                <a:cs typeface="Calibri Light" panose="020F0302020204030204" pitchFamily="34" charset="0"/>
              </a:rPr>
              <a:t>VERHALTEN / CHARAKTER (WESEN)</a:t>
            </a:r>
            <a:br>
              <a:rPr lang="en-US" sz="3600" b="1" kern="1200" dirty="0">
                <a:solidFill>
                  <a:schemeClr val="accent2"/>
                </a:solidFill>
                <a:latin typeface="Calibri Light" panose="020F0302020204030204" pitchFamily="34" charset="0"/>
                <a:cs typeface="Calibri Light" panose="020F0302020204030204" pitchFamily="34" charset="0"/>
              </a:rPr>
            </a:br>
            <a:r>
              <a:rPr lang="en-US" sz="3600" b="1" kern="1200" dirty="0">
                <a:solidFill>
                  <a:schemeClr val="accent2"/>
                </a:solidFill>
                <a:latin typeface="Calibri Light" panose="020F0302020204030204" pitchFamily="34" charset="0"/>
                <a:cs typeface="Calibri Light" panose="020F0302020204030204" pitchFamily="34" charset="0"/>
              </a:rPr>
              <a:t/>
            </a:r>
            <a:br>
              <a:rPr lang="en-US" sz="3600" b="1" kern="1200" dirty="0">
                <a:solidFill>
                  <a:schemeClr val="accent2"/>
                </a:solidFill>
                <a:latin typeface="Calibri Light" panose="020F0302020204030204" pitchFamily="34" charset="0"/>
                <a:cs typeface="Calibri Light" panose="020F0302020204030204" pitchFamily="34" charset="0"/>
              </a:rPr>
            </a:br>
            <a:r>
              <a:rPr lang="en-US" sz="3600" kern="1200" dirty="0" err="1">
                <a:solidFill>
                  <a:schemeClr val="accent2"/>
                </a:solidFill>
                <a:latin typeface="Calibri Light" panose="020F0302020204030204" pitchFamily="34" charset="0"/>
                <a:cs typeface="Calibri Light" panose="020F0302020204030204" pitchFamily="34" charset="0"/>
              </a:rPr>
              <a:t>Sicher</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aufmerksam</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wachsam</a:t>
            </a:r>
            <a:r>
              <a:rPr lang="en-US" sz="3600" kern="1200" dirty="0">
                <a:solidFill>
                  <a:schemeClr val="accent2"/>
                </a:solidFill>
                <a:latin typeface="Calibri Light" panose="020F0302020204030204" pitchFamily="34" charset="0"/>
                <a:cs typeface="Calibri Light" panose="020F0302020204030204" pitchFamily="34" charset="0"/>
              </a:rPr>
              <a:t> und </a:t>
            </a:r>
            <a:r>
              <a:rPr lang="en-US" sz="3600" kern="1200" dirty="0" err="1">
                <a:solidFill>
                  <a:schemeClr val="accent2"/>
                </a:solidFill>
                <a:latin typeface="Calibri Light" panose="020F0302020204030204" pitchFamily="34" charset="0"/>
                <a:cs typeface="Calibri Light" panose="020F0302020204030204" pitchFamily="34" charset="0"/>
              </a:rPr>
              <a:t>furchtlos</a:t>
            </a:r>
            <a:r>
              <a:rPr lang="en-US" sz="3600" kern="1200" dirty="0">
                <a:solidFill>
                  <a:schemeClr val="accent2"/>
                </a:solidFill>
                <a:latin typeface="Calibri Light" panose="020F0302020204030204" pitchFamily="34" charset="0"/>
                <a:cs typeface="Calibri Light" panose="020F0302020204030204" pitchFamily="34" charset="0"/>
              </a:rPr>
              <a:t> in </a:t>
            </a:r>
            <a:r>
              <a:rPr lang="en-US" sz="3600" kern="1200" dirty="0" err="1">
                <a:solidFill>
                  <a:schemeClr val="accent2"/>
                </a:solidFill>
                <a:latin typeface="Calibri Light" panose="020F0302020204030204" pitchFamily="34" charset="0"/>
                <a:cs typeface="Calibri Light" panose="020F0302020204030204" pitchFamily="34" charset="0"/>
              </a:rPr>
              <a:t>Alltagssituationen</a:t>
            </a:r>
            <a:r>
              <a:rPr lang="en-US" dirty="0">
                <a:solidFill>
                  <a:schemeClr val="accent2"/>
                </a:solidFill>
                <a:latin typeface="Calibri Light" panose="020F0302020204030204" pitchFamily="34" charset="0"/>
                <a:cs typeface="Calibri Light" panose="020F0302020204030204" pitchFamily="34" charset="0"/>
              </a:rPr>
              <a:t>,</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gutmütig</a:t>
            </a:r>
            <a:r>
              <a:rPr lang="en-US" sz="3600" kern="1200" dirty="0">
                <a:solidFill>
                  <a:schemeClr val="accent2"/>
                </a:solidFill>
                <a:latin typeface="Calibri Light" panose="020F0302020204030204" pitchFamily="34" charset="0"/>
                <a:cs typeface="Calibri Light" panose="020F0302020204030204" pitchFamily="34" charset="0"/>
              </a:rPr>
              <a:t> und </a:t>
            </a:r>
            <a:r>
              <a:rPr lang="en-US" sz="3600" kern="1200" dirty="0" err="1">
                <a:solidFill>
                  <a:schemeClr val="accent2"/>
                </a:solidFill>
                <a:latin typeface="Calibri Light" panose="020F0302020204030204" pitchFamily="34" charset="0"/>
                <a:cs typeface="Calibri Light" panose="020F0302020204030204" pitchFamily="34" charset="0"/>
              </a:rPr>
              <a:t>anhänglich</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im</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Umgang</a:t>
            </a:r>
            <a:r>
              <a:rPr lang="en-US" sz="3600" kern="1200" dirty="0">
                <a:solidFill>
                  <a:schemeClr val="accent2"/>
                </a:solidFill>
                <a:latin typeface="Calibri Light" panose="020F0302020204030204" pitchFamily="34" charset="0"/>
                <a:cs typeface="Calibri Light" panose="020F0302020204030204" pitchFamily="34" charset="0"/>
              </a:rPr>
              <a:t> mit </a:t>
            </a:r>
            <a:r>
              <a:rPr lang="en-US" sz="3600" kern="1200" dirty="0" err="1">
                <a:solidFill>
                  <a:schemeClr val="accent2"/>
                </a:solidFill>
                <a:latin typeface="Calibri Light" panose="020F0302020204030204" pitchFamily="34" charset="0"/>
                <a:cs typeface="Calibri Light" panose="020F0302020204030204" pitchFamily="34" charset="0"/>
              </a:rPr>
              <a:t>vertrauten</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Personen</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selbstsicher</a:t>
            </a:r>
            <a:r>
              <a:rPr lang="en-US" sz="3600" kern="1200" dirty="0">
                <a:solidFill>
                  <a:schemeClr val="accent2"/>
                </a:solidFill>
                <a:latin typeface="Calibri Light" panose="020F0302020204030204" pitchFamily="34" charset="0"/>
                <a:cs typeface="Calibri Light" panose="020F0302020204030204" pitchFamily="34" charset="0"/>
              </a:rPr>
              <a:t> und </a:t>
            </a:r>
            <a:r>
              <a:rPr lang="en-US" sz="3600" kern="1200" dirty="0" err="1">
                <a:solidFill>
                  <a:schemeClr val="accent2"/>
                </a:solidFill>
                <a:latin typeface="Calibri Light" panose="020F0302020204030204" pitchFamily="34" charset="0"/>
                <a:cs typeface="Calibri Light" panose="020F0302020204030204" pitchFamily="34" charset="0"/>
              </a:rPr>
              <a:t>friedlich</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gegenüber</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Fremden</a:t>
            </a:r>
            <a:r>
              <a:rPr lang="en-US" dirty="0">
                <a:solidFill>
                  <a:schemeClr val="accent2"/>
                </a:solidFill>
                <a:latin typeface="Calibri Light" panose="020F0302020204030204" pitchFamily="34" charset="0"/>
                <a:cs typeface="Calibri Light" panose="020F0302020204030204" pitchFamily="34" charset="0"/>
              </a:rPr>
              <a:t>,</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mittleres</a:t>
            </a:r>
            <a:r>
              <a:rPr lang="en-US" sz="3600" kern="1200" dirty="0">
                <a:solidFill>
                  <a:schemeClr val="accent2"/>
                </a:solidFill>
                <a:latin typeface="Calibri Light" panose="020F0302020204030204" pitchFamily="34" charset="0"/>
                <a:cs typeface="Calibri Light" panose="020F0302020204030204" pitchFamily="34" charset="0"/>
              </a:rPr>
              <a:t> Temperament, </a:t>
            </a:r>
            <a:r>
              <a:rPr lang="en-US" sz="3600" kern="1200" dirty="0" err="1">
                <a:solidFill>
                  <a:schemeClr val="accent2"/>
                </a:solidFill>
                <a:latin typeface="Calibri Light" panose="020F0302020204030204" pitchFamily="34" charset="0"/>
                <a:cs typeface="Calibri Light" panose="020F0302020204030204" pitchFamily="34" charset="0"/>
              </a:rPr>
              <a:t>gute</a:t>
            </a:r>
            <a:r>
              <a:rPr lang="en-US" sz="3600" kern="1200" dirty="0">
                <a:solidFill>
                  <a:schemeClr val="accent2"/>
                </a:solidFill>
                <a:latin typeface="Calibri Light" panose="020F0302020204030204" pitchFamily="34" charset="0"/>
                <a:cs typeface="Calibri Light" panose="020F0302020204030204" pitchFamily="34" charset="0"/>
              </a:rPr>
              <a:t> </a:t>
            </a:r>
            <a:r>
              <a:rPr lang="en-US" sz="3600" kern="1200" dirty="0" err="1">
                <a:solidFill>
                  <a:schemeClr val="accent2"/>
                </a:solidFill>
                <a:latin typeface="Calibri Light" panose="020F0302020204030204" pitchFamily="34" charset="0"/>
                <a:cs typeface="Calibri Light" panose="020F0302020204030204" pitchFamily="34" charset="0"/>
              </a:rPr>
              <a:t>Führigkeit</a:t>
            </a:r>
            <a:r>
              <a:rPr lang="en-US" sz="2100" kern="1200" dirty="0">
                <a:solidFill>
                  <a:srgbClr val="FFFFFF"/>
                </a:solidFill>
                <a:latin typeface="+mj-lt"/>
                <a:ea typeface="+mj-ea"/>
                <a:cs typeface="+mj-cs"/>
              </a:rPr>
              <a:t/>
            </a:r>
            <a:br>
              <a:rPr lang="en-US" sz="2100" kern="1200" dirty="0">
                <a:solidFill>
                  <a:srgbClr val="FFFFFF"/>
                </a:solidFill>
                <a:latin typeface="+mj-lt"/>
                <a:ea typeface="+mj-ea"/>
                <a:cs typeface="+mj-cs"/>
              </a:rPr>
            </a:br>
            <a:endParaRPr lang="en-US" sz="2100" kern="1200" dirty="0">
              <a:solidFill>
                <a:srgbClr val="FFFFFF"/>
              </a:solidFill>
              <a:latin typeface="+mj-lt"/>
              <a:ea typeface="+mj-ea"/>
              <a:cs typeface="+mj-cs"/>
            </a:endParaRPr>
          </a:p>
        </p:txBody>
      </p:sp>
      <p:sp>
        <p:nvSpPr>
          <p:cNvPr id="3" name="Foliennummernplatzhalter 2">
            <a:extLst>
              <a:ext uri="{FF2B5EF4-FFF2-40B4-BE49-F238E27FC236}">
                <a16:creationId xmlns="" xmlns:a16="http://schemas.microsoft.com/office/drawing/2014/main" id="{09E69AE4-3993-48EB-BA42-31DBFF8BD8B8}"/>
              </a:ext>
            </a:extLst>
          </p:cNvPr>
          <p:cNvSpPr>
            <a:spLocks noGrp="1"/>
          </p:cNvSpPr>
          <p:nvPr>
            <p:ph type="sldNum" sz="quarter" idx="12"/>
          </p:nvPr>
        </p:nvSpPr>
        <p:spPr/>
        <p:txBody>
          <a:bodyPr/>
          <a:lstStyle/>
          <a:p>
            <a:fld id="{00C799CA-03EC-4DE2-ABF5-33977A220F13}" type="slidenum">
              <a:rPr lang="de-CH" smtClean="0"/>
              <a:pPr/>
              <a:t>9</a:t>
            </a:fld>
            <a:endParaRPr lang="de-CH"/>
          </a:p>
        </p:txBody>
      </p:sp>
    </p:spTree>
    <p:extLst>
      <p:ext uri="{BB962C8B-B14F-4D97-AF65-F5344CB8AC3E}">
        <p14:creationId xmlns="" xmlns:p14="http://schemas.microsoft.com/office/powerpoint/2010/main" val="2081469023"/>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1609</Words>
  <Application>Microsoft Office PowerPoint</Application>
  <PresentationFormat>Benutzerdefiniert</PresentationFormat>
  <Paragraphs>270</Paragraphs>
  <Slides>59</Slides>
  <Notes>0</Notes>
  <HiddenSlides>0</HiddenSlides>
  <MMClips>0</MMClips>
  <ScaleCrop>false</ScaleCrop>
  <HeadingPairs>
    <vt:vector size="4" baseType="variant">
      <vt:variant>
        <vt:lpstr>Design</vt:lpstr>
      </vt:variant>
      <vt:variant>
        <vt:i4>1</vt:i4>
      </vt:variant>
      <vt:variant>
        <vt:lpstr>Folientitel</vt:lpstr>
      </vt:variant>
      <vt:variant>
        <vt:i4>59</vt:i4>
      </vt:variant>
    </vt:vector>
  </HeadingPairs>
  <TitlesOfParts>
    <vt:vector size="60" baseType="lpstr">
      <vt:lpstr>Facette</vt:lpstr>
      <vt:lpstr>Illustrierter FCI – Standard Nr. 45   BERNER SENNENHUND (Dürrbächler) </vt:lpstr>
      <vt:lpstr>  URSPRUNG: Schweiz     VERWENDUNG:  Ursprünglich Wach-, Treib- und Zughund auf den Bauernhöfen im Kanton Bern, heute auch Familien- und vielseitiger Arbeitshund </vt:lpstr>
      <vt:lpstr>Klassifikation FCI: Gruppe 2:                                Pinscher und Schnauzer,  Molossoide,  Schweizer Sennenhunde                             Sektion 3:                                Schweizer Sennenhunde ohne Arbeitsprüfung </vt:lpstr>
      <vt:lpstr>Folie 4</vt:lpstr>
      <vt:lpstr>Der optimale Familienhund</vt:lpstr>
      <vt:lpstr>ALLGEMEINES ERSCHEINUNGSBILD  Langhaariger, dreifarbiger, übermittelgrosser kräftiger und beweglicher Gebrauchshund mit stämmigen Gliedmassen, harmonisch und ausgewogen </vt:lpstr>
      <vt:lpstr>  WICHTIGE PROPORTIONEN  - Verhältnis der Widerristhöhe zur vom Buggelenk zum Sitzbeinhöcker    gemessenen Körperlänge ca. 9 : 10, eher kompakt als langgestreckt - Die Widerristhöhe verhält sich zur Brusttiefe im Idealfall wie 2 : 1 </vt:lpstr>
      <vt:lpstr>  </vt:lpstr>
      <vt:lpstr>VERHALTEN / CHARAKTER (WESEN)  Sicher, aufmerksam, wachsam und furchtlos in Alltagssituationen, gutmütig und anhänglich im Umgang mit vertrauten Personen, selbstsicher und friedlich gegenüber Fremden, mittleres Temperament, gute Führigkeit </vt:lpstr>
      <vt:lpstr>Folie 10</vt:lpstr>
      <vt:lpstr>Berner Sennenhunde im Einsatz als Therapie/Sozialhunde</vt:lpstr>
      <vt:lpstr>Folie 12</vt:lpstr>
      <vt:lpstr>KOPF Kräftig, Grösse harmonisch zur Gesamterscheinung, nicht zu wuchtig Oberkopf  Schädel: Im Profil und von vorn gesehen wenig gewölbt, wenig ausgebildete Mittelfurche Stopp: deutlich jedoch nicht zu stark ausgeprägt</vt:lpstr>
      <vt:lpstr> </vt:lpstr>
      <vt:lpstr>Nicht korrekt</vt:lpstr>
      <vt:lpstr>GESICHTSSCHÄDEL Nasenschwamm: schwarz Fang: kräftig, mittellang Nasenrücken: gerade Lefzen: anliegend, schwarz </vt:lpstr>
      <vt:lpstr> Nicht korrekt </vt:lpstr>
      <vt:lpstr>Folie 18</vt:lpstr>
      <vt:lpstr>Kiefer/Zähne Vollständiges, kräftiges Scherengebiss (M3 bleiben unberücksichtigt), Zangengebiss toleriert  </vt:lpstr>
      <vt:lpstr>Augen Dunkelbraun, mandelförmig, mit gut anliegenden Lidern,  nicht zu tiefliegend und nicht hervorstehend, loser Lidschluss ist fehlerhaft </vt:lpstr>
      <vt:lpstr> Nicht korrekt </vt:lpstr>
      <vt:lpstr>Folie 22</vt:lpstr>
      <vt:lpstr>Folie 23</vt:lpstr>
      <vt:lpstr> Nicht korrekt        tief angesetzte und nach aussen getragene Ohren        Scheitel ist nicht flach, sondern stark gewölbt</vt:lpstr>
      <vt:lpstr>HALS Kräftig, muskulös, mittellang</vt:lpstr>
      <vt:lpstr>Korrekt  Rückenlinie ist parallel zur Linie Schulterpunkt zum Sitzbeinhöcker</vt:lpstr>
      <vt:lpstr> Nicht korrekt       Die Rückenlinie bildet keine Parallele zur Linie vom Schulterpunkt        zum Sitzbeinhöcker        Kurzer Oberarm und Unterschenkel</vt:lpstr>
      <vt:lpstr>Brust Breit und tief, bis zu den Ellbogen reichend, mit ausgeprägter Vorbrust,  Rippenkorb möglichst lang, von breit ovalem Querschnitt  </vt:lpstr>
      <vt:lpstr>Folie 29</vt:lpstr>
      <vt:lpstr>Korrekt    Rippenkorb lang,     Lendenpartie kurz</vt:lpstr>
      <vt:lpstr>Untere Profillinie und Bauch</vt:lpstr>
      <vt:lpstr>Korrekt      im Stand Rute hängend</vt:lpstr>
      <vt:lpstr>Korrekt       In Bewegung leicht über       Rückenhöhe getragen</vt:lpstr>
      <vt:lpstr>Nicht korrekt     Hohe Rutenhaltung, den Rücken, aber noch nicht berührend</vt:lpstr>
      <vt:lpstr>GLIEDMASSEN</vt:lpstr>
      <vt:lpstr>Folie 36</vt:lpstr>
      <vt:lpstr> Nicht korrekt      Ellbogen eingedreht und schmal im Stand</vt:lpstr>
      <vt:lpstr>Schultern </vt:lpstr>
      <vt:lpstr>Korrekt     mit deutlicher Vorbrust     Schulter und Oberarm gleich lang</vt:lpstr>
      <vt:lpstr>Ellbogen Gut anliegend, weder ein- noch ausdrehend </vt:lpstr>
      <vt:lpstr>Nicht korrekt    Ellbogen unterstellt , schmal im Stand,    weich im Mittelfussgelenk</vt:lpstr>
      <vt:lpstr> Unterarm: Kräftig, gerade Vordermittelfuss: Von der Seite gesehen nahezu senkrecht stehend,  fest, von vorne gesehen in gerader Verlängerung des Unterarms</vt:lpstr>
      <vt:lpstr>HINTERHAND: Allgemeines: Stellung von hinten gesehen gerade und parallel, nicht zu eng</vt:lpstr>
      <vt:lpstr>Folie 44</vt:lpstr>
      <vt:lpstr>Korrekt      Hinterhand, deutlich gewinkelt </vt:lpstr>
      <vt:lpstr>Nicht korrekt     steil, lang im Oberschenkel,     kurzer Unterschenkel</vt:lpstr>
      <vt:lpstr> Nicht korrekt      Hinterhand zu weit hinten       atypisch!</vt:lpstr>
      <vt:lpstr>GANGWERK In allen Gangarten raumgreifender, gleichmässiger Bewegungsablauf, ausgreifender freier Vortritt und guter Schub aus der Hinterhand. Im Trab von vorn und von hinten gesehen geradlinige Gliedmassenführung </vt:lpstr>
      <vt:lpstr>  Korrekt: von der Seite mit Rutenhaltung auf Rückenhöhe </vt:lpstr>
      <vt:lpstr>HAARKLEID Haar: Lang und glänzend, schlicht oder leicht gewellt </vt:lpstr>
      <vt:lpstr>Nicht korrekt    Offene, behandelte Haartextur     nicht tiefschwarz   nicht natürlich  nicht erwünscht! </vt:lpstr>
      <vt:lpstr>Nicht korrekt     Haarkleid kurz </vt:lpstr>
      <vt:lpstr>Farbe: Tiefschwarze Grundfarbe, mit sattem, braunrotem Brand an den Backen, über den Augen, an allen vier Läufen und auf der Brust   Weisse Abzeichen wie folgt: Saubere weiss symmetrische Kopfzeichnung: Blesse, die sich gegen die Nase hin beidseitig zur weissen Fangzeichnung verbreitert. Die Blesse sollte nicht bis an die  Überaugenflecken und die weisse Fangzeichnung höchstens bis zu den Lefzenwinkeln reichen. Weisse, mässig breite, durchgehende Kehl- und Brustzeichnung  Erwünscht: Weisse Pfoten, weisse Rutenspitze  Toleriert: Kleiner weisser Nackenfleck, kleiner weisser Afterfleck </vt:lpstr>
      <vt:lpstr>Folie 54</vt:lpstr>
      <vt:lpstr>Folie 55</vt:lpstr>
      <vt:lpstr>Folie 56</vt:lpstr>
      <vt:lpstr>Folie 57</vt:lpstr>
      <vt:lpstr>Folie 58</vt:lpstr>
      <vt:lpstr>Folie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FEDERATION CYNOLOGIQUE INTERNATIONALE (AISBL) SECRETARIAT GENERAL; 13, Place Albert 1er B – 6530 Thuin (Belgique)</dc:title>
  <dc:creator>Marina Elisa Stöckhardt</dc:creator>
  <cp:lastModifiedBy>Admin</cp:lastModifiedBy>
  <cp:revision>206</cp:revision>
  <dcterms:created xsi:type="dcterms:W3CDTF">2020-01-16T12:11:03Z</dcterms:created>
  <dcterms:modified xsi:type="dcterms:W3CDTF">2020-02-18T08:08:50Z</dcterms:modified>
</cp:coreProperties>
</file>