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6"/>
  </p:notesMasterIdLst>
  <p:sldIdLst>
    <p:sldId id="256" r:id="rId2"/>
    <p:sldId id="374" r:id="rId3"/>
    <p:sldId id="379" r:id="rId4"/>
    <p:sldId id="373" r:id="rId5"/>
    <p:sldId id="376" r:id="rId6"/>
    <p:sldId id="378" r:id="rId7"/>
    <p:sldId id="258" r:id="rId8"/>
    <p:sldId id="259" r:id="rId9"/>
    <p:sldId id="260" r:id="rId10"/>
    <p:sldId id="261" r:id="rId11"/>
    <p:sldId id="380" r:id="rId12"/>
    <p:sldId id="381" r:id="rId13"/>
    <p:sldId id="382" r:id="rId14"/>
    <p:sldId id="383" r:id="rId15"/>
    <p:sldId id="384" r:id="rId16"/>
    <p:sldId id="385" r:id="rId17"/>
    <p:sldId id="386" r:id="rId18"/>
    <p:sldId id="387" r:id="rId19"/>
    <p:sldId id="388" r:id="rId20"/>
    <p:sldId id="389" r:id="rId21"/>
    <p:sldId id="390" r:id="rId22"/>
    <p:sldId id="391" r:id="rId23"/>
    <p:sldId id="392" r:id="rId24"/>
    <p:sldId id="393" r:id="rId25"/>
    <p:sldId id="394" r:id="rId26"/>
    <p:sldId id="395" r:id="rId27"/>
    <p:sldId id="396" r:id="rId28"/>
    <p:sldId id="397" r:id="rId29"/>
    <p:sldId id="375" r:id="rId30"/>
    <p:sldId id="264" r:id="rId31"/>
    <p:sldId id="265" r:id="rId32"/>
    <p:sldId id="266" r:id="rId33"/>
    <p:sldId id="267" r:id="rId34"/>
    <p:sldId id="268" r:id="rId35"/>
    <p:sldId id="271" r:id="rId36"/>
    <p:sldId id="272" r:id="rId37"/>
    <p:sldId id="273" r:id="rId38"/>
    <p:sldId id="430" r:id="rId39"/>
    <p:sldId id="431" r:id="rId40"/>
    <p:sldId id="274" r:id="rId41"/>
    <p:sldId id="275" r:id="rId42"/>
    <p:sldId id="276" r:id="rId43"/>
    <p:sldId id="277" r:id="rId44"/>
    <p:sldId id="278" r:id="rId45"/>
    <p:sldId id="279" r:id="rId46"/>
    <p:sldId id="280" r:id="rId47"/>
    <p:sldId id="281" r:id="rId48"/>
    <p:sldId id="282" r:id="rId49"/>
    <p:sldId id="283" r:id="rId50"/>
    <p:sldId id="284" r:id="rId51"/>
    <p:sldId id="285" r:id="rId52"/>
    <p:sldId id="286" r:id="rId53"/>
    <p:sldId id="349" r:id="rId54"/>
    <p:sldId id="287" r:id="rId55"/>
    <p:sldId id="363" r:id="rId56"/>
    <p:sldId id="288" r:id="rId57"/>
    <p:sldId id="301" r:id="rId58"/>
    <p:sldId id="289" r:id="rId59"/>
    <p:sldId id="364" r:id="rId60"/>
    <p:sldId id="348" r:id="rId61"/>
    <p:sldId id="398" r:id="rId62"/>
    <p:sldId id="292" r:id="rId63"/>
    <p:sldId id="399" r:id="rId64"/>
    <p:sldId id="293" r:id="rId65"/>
    <p:sldId id="294" r:id="rId66"/>
    <p:sldId id="295" r:id="rId67"/>
    <p:sldId id="296" r:id="rId68"/>
    <p:sldId id="400" r:id="rId69"/>
    <p:sldId id="350" r:id="rId70"/>
    <p:sldId id="365" r:id="rId71"/>
    <p:sldId id="401" r:id="rId72"/>
    <p:sldId id="366" r:id="rId73"/>
    <p:sldId id="402" r:id="rId74"/>
    <p:sldId id="367" r:id="rId75"/>
    <p:sldId id="403" r:id="rId76"/>
    <p:sldId id="368" r:id="rId77"/>
    <p:sldId id="404" r:id="rId78"/>
    <p:sldId id="351" r:id="rId79"/>
    <p:sldId id="405" r:id="rId80"/>
    <p:sldId id="352" r:id="rId81"/>
    <p:sldId id="406" r:id="rId82"/>
    <p:sldId id="303" r:id="rId83"/>
    <p:sldId id="407" r:id="rId84"/>
    <p:sldId id="304" r:id="rId85"/>
    <p:sldId id="305" r:id="rId86"/>
    <p:sldId id="408" r:id="rId87"/>
    <p:sldId id="410" r:id="rId88"/>
    <p:sldId id="306" r:id="rId89"/>
    <p:sldId id="307" r:id="rId90"/>
    <p:sldId id="308" r:id="rId91"/>
    <p:sldId id="309" r:id="rId92"/>
    <p:sldId id="310" r:id="rId93"/>
    <p:sldId id="409" r:id="rId94"/>
    <p:sldId id="311" r:id="rId95"/>
    <p:sldId id="312" r:id="rId96"/>
    <p:sldId id="313" r:id="rId97"/>
    <p:sldId id="411" r:id="rId98"/>
    <p:sldId id="314" r:id="rId99"/>
    <p:sldId id="412" r:id="rId100"/>
    <p:sldId id="315" r:id="rId101"/>
    <p:sldId id="413" r:id="rId102"/>
    <p:sldId id="316" r:id="rId103"/>
    <p:sldId id="414" r:id="rId104"/>
    <p:sldId id="353" r:id="rId105"/>
    <p:sldId id="317" r:id="rId106"/>
    <p:sldId id="318" r:id="rId107"/>
    <p:sldId id="319" r:id="rId108"/>
    <p:sldId id="320" r:id="rId109"/>
    <p:sldId id="415" r:id="rId110"/>
    <p:sldId id="321" r:id="rId111"/>
    <p:sldId id="416" r:id="rId112"/>
    <p:sldId id="355" r:id="rId113"/>
    <p:sldId id="322" r:id="rId114"/>
    <p:sldId id="417" r:id="rId115"/>
    <p:sldId id="323" r:id="rId116"/>
    <p:sldId id="325" r:id="rId117"/>
    <p:sldId id="326" r:id="rId118"/>
    <p:sldId id="327" r:id="rId119"/>
    <p:sldId id="356" r:id="rId120"/>
    <p:sldId id="418" r:id="rId121"/>
    <p:sldId id="329" r:id="rId122"/>
    <p:sldId id="357" r:id="rId123"/>
    <p:sldId id="420" r:id="rId124"/>
    <p:sldId id="330" r:id="rId125"/>
    <p:sldId id="332" r:id="rId126"/>
    <p:sldId id="333" r:id="rId127"/>
    <p:sldId id="419" r:id="rId128"/>
    <p:sldId id="358" r:id="rId129"/>
    <p:sldId id="334" r:id="rId130"/>
    <p:sldId id="335" r:id="rId131"/>
    <p:sldId id="338" r:id="rId132"/>
    <p:sldId id="421" r:id="rId133"/>
    <p:sldId id="359" r:id="rId134"/>
    <p:sldId id="360" r:id="rId135"/>
    <p:sldId id="422" r:id="rId136"/>
    <p:sldId id="423" r:id="rId137"/>
    <p:sldId id="361" r:id="rId138"/>
    <p:sldId id="424" r:id="rId139"/>
    <p:sldId id="340" r:id="rId140"/>
    <p:sldId id="336" r:id="rId141"/>
    <p:sldId id="337" r:id="rId142"/>
    <p:sldId id="341" r:id="rId143"/>
    <p:sldId id="425" r:id="rId144"/>
    <p:sldId id="342" r:id="rId145"/>
    <p:sldId id="343" r:id="rId146"/>
    <p:sldId id="344" r:id="rId147"/>
    <p:sldId id="426" r:id="rId148"/>
    <p:sldId id="427" r:id="rId149"/>
    <p:sldId id="362" r:id="rId150"/>
    <p:sldId id="428" r:id="rId151"/>
    <p:sldId id="371" r:id="rId152"/>
    <p:sldId id="372" r:id="rId153"/>
    <p:sldId id="429" r:id="rId154"/>
    <p:sldId id="345" r:id="rId15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589"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872"/>
    </p:cViewPr>
  </p:sorterViewPr>
  <p:notesViewPr>
    <p:cSldViewPr>
      <p:cViewPr varScale="1">
        <p:scale>
          <a:sx n="69" d="100"/>
          <a:sy n="69" d="100"/>
        </p:scale>
        <p:origin x="-33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theme" Target="theme/theme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EE5F3A-FAE6-4044-927D-81849E742408}" type="datetimeFigureOut">
              <a:rPr lang="de-DE" smtClean="0"/>
              <a:pPr/>
              <a:t>26.01.2018</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ABDAAD4-8728-4928-82E5-A3712DA36ADB}" type="slidenum">
              <a:rPr lang="de-DE" smtClean="0"/>
              <a:pPr/>
              <a:t>‹N°›</a:t>
            </a:fld>
            <a:endParaRPr lang="de-DE"/>
          </a:p>
        </p:txBody>
      </p:sp>
    </p:spTree>
    <p:extLst>
      <p:ext uri="{BB962C8B-B14F-4D97-AF65-F5344CB8AC3E}">
        <p14:creationId xmlns:p14="http://schemas.microsoft.com/office/powerpoint/2010/main" val="26472531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1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1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1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1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2</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3106" name="Folienbildplatzhalter 1"/>
          <p:cNvSpPr>
            <a:spLocks noGrp="1" noRot="1" noChangeAspect="1" noTextEdit="1"/>
          </p:cNvSpPr>
          <p:nvPr>
            <p:ph type="sldImg"/>
          </p:nvPr>
        </p:nvSpPr>
        <p:spPr bwMode="auto">
          <a:noFill/>
          <a:ln>
            <a:solidFill>
              <a:srgbClr val="000000"/>
            </a:solidFill>
            <a:miter lim="800000"/>
            <a:headEnd/>
            <a:tailEnd/>
          </a:ln>
        </p:spPr>
      </p:sp>
      <p:sp>
        <p:nvSpPr>
          <p:cNvPr id="303107" name="Notizenplatzhalter 2"/>
          <p:cNvSpPr>
            <a:spLocks noGrp="1"/>
          </p:cNvSpPr>
          <p:nvPr>
            <p:ph type="body" idx="1"/>
          </p:nvPr>
        </p:nvSpPr>
        <p:spPr bwMode="auto">
          <a:noFill/>
        </p:spPr>
        <p:txBody>
          <a:bodyPr/>
          <a:lstStyle/>
          <a:p>
            <a:r>
              <a:rPr lang="de-DE" smtClean="0">
                <a:ea typeface="ＭＳ Ｐゴシック" pitchFamily="34" charset="-128"/>
              </a:rPr>
              <a:t>Hier nochmals die Pflichtentwertungen –immer jedoch von - bis,</a:t>
            </a:r>
          </a:p>
        </p:txBody>
      </p:sp>
      <p:sp>
        <p:nvSpPr>
          <p:cNvPr id="303108" name="Foliennummernplatzhalter 3"/>
          <p:cNvSpPr>
            <a:spLocks noGrp="1"/>
          </p:cNvSpPr>
          <p:nvPr>
            <p:ph type="sldNum" sz="quarter" idx="5"/>
          </p:nvPr>
        </p:nvSpPr>
        <p:spPr bwMode="auto">
          <a:noFill/>
          <a:ln>
            <a:miter lim="800000"/>
            <a:headEnd/>
            <a:tailEnd/>
          </a:ln>
        </p:spPr>
        <p:txBody>
          <a:bodyPr/>
          <a:lstStyle/>
          <a:p>
            <a:fld id="{96ED0FE1-0FC7-46F6-8B82-C18BACC45411}" type="slidenum">
              <a:rPr lang="de-DE" smtClean="0"/>
              <a:pPr/>
              <a:t>57</a:t>
            </a:fld>
            <a:endParaRPr lang="de-DE"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Folienbildplatzhalter 1"/>
          <p:cNvSpPr>
            <a:spLocks noGrp="1" noRot="1" noChangeAspect="1" noTextEdit="1"/>
          </p:cNvSpPr>
          <p:nvPr>
            <p:ph type="sldImg"/>
          </p:nvPr>
        </p:nvSpPr>
        <p:spPr bwMode="auto">
          <a:noFill/>
          <a:ln>
            <a:solidFill>
              <a:srgbClr val="000000"/>
            </a:solidFill>
            <a:miter lim="800000"/>
            <a:headEnd/>
            <a:tailEnd/>
          </a:ln>
        </p:spPr>
      </p:sp>
      <p:sp>
        <p:nvSpPr>
          <p:cNvPr id="300035" name="Notizenplatzhalter 2"/>
          <p:cNvSpPr>
            <a:spLocks noGrp="1"/>
          </p:cNvSpPr>
          <p:nvPr>
            <p:ph type="body" idx="1"/>
          </p:nvPr>
        </p:nvSpPr>
        <p:spPr bwMode="auto">
          <a:noFill/>
        </p:spPr>
        <p:txBody>
          <a:bodyPr/>
          <a:lstStyle/>
          <a:p>
            <a:r>
              <a:rPr lang="de-DE" dirty="0" smtClean="0">
                <a:ea typeface="ＭＳ Ｐゴシック" pitchFamily="34" charset="-128"/>
              </a:rPr>
              <a:t>Sehr unzureichende, auffallende Nachlässigkeiten der LR obwohl die PO dies vorschreibt (auf Bilder und Videos im Internet usw. erkennbare Nachlässigkeiten), </a:t>
            </a:r>
            <a:r>
              <a:rPr lang="en-US" dirty="0" err="1" smtClean="0">
                <a:ea typeface="ＭＳ Ｐゴシック" pitchFamily="34" charset="-128"/>
              </a:rPr>
              <a:t>kein</a:t>
            </a:r>
            <a:r>
              <a:rPr lang="en-US" dirty="0" smtClean="0">
                <a:ea typeface="ＭＳ Ｐゴシック" pitchFamily="34" charset="-128"/>
              </a:rPr>
              <a:t> </a:t>
            </a:r>
            <a:r>
              <a:rPr lang="en-US" dirty="0" err="1" smtClean="0">
                <a:ea typeface="ＭＳ Ｐゴシック" pitchFamily="34" charset="-128"/>
              </a:rPr>
              <a:t>Fluchtpunkt</a:t>
            </a:r>
            <a:r>
              <a:rPr lang="en-US" dirty="0" smtClean="0">
                <a:ea typeface="ＭＳ Ｐゴシック" pitchFamily="34" charset="-128"/>
              </a:rPr>
              <a:t> </a:t>
            </a:r>
            <a:r>
              <a:rPr lang="en-US" dirty="0" err="1" smtClean="0">
                <a:ea typeface="ＭＳ Ｐゴシック" pitchFamily="34" charset="-128"/>
              </a:rPr>
              <a:t>für</a:t>
            </a:r>
            <a:r>
              <a:rPr lang="en-US" dirty="0" smtClean="0">
                <a:ea typeface="ＭＳ Ｐゴシック" pitchFamily="34" charset="-128"/>
              </a:rPr>
              <a:t> den </a:t>
            </a:r>
            <a:r>
              <a:rPr lang="en-US" dirty="0" err="1" smtClean="0">
                <a:ea typeface="ＭＳ Ｐゴシック" pitchFamily="34" charset="-128"/>
              </a:rPr>
              <a:t>Helfer</a:t>
            </a:r>
            <a:r>
              <a:rPr lang="en-US" dirty="0" smtClean="0">
                <a:ea typeface="ＭＳ Ｐゴシック" pitchFamily="34" charset="-128"/>
              </a:rPr>
              <a:t> </a:t>
            </a:r>
            <a:r>
              <a:rPr lang="en-US" dirty="0" err="1" smtClean="0">
                <a:ea typeface="ＭＳ Ｐゴシック" pitchFamily="34" charset="-128"/>
              </a:rPr>
              <a:t>usw</a:t>
            </a:r>
            <a:r>
              <a:rPr lang="en-US" dirty="0" smtClean="0">
                <a:ea typeface="ＭＳ Ｐゴシック" pitchFamily="34" charset="-128"/>
              </a:rPr>
              <a:t>. Die </a:t>
            </a:r>
            <a:r>
              <a:rPr lang="en-US" dirty="0" err="1" smtClean="0">
                <a:ea typeface="ＭＳ Ｐゴシック" pitchFamily="34" charset="-128"/>
              </a:rPr>
              <a:t>Markierungen</a:t>
            </a:r>
            <a:r>
              <a:rPr lang="en-US" dirty="0" smtClean="0">
                <a:ea typeface="ＭＳ Ｐゴシック" pitchFamily="34" charset="-128"/>
              </a:rPr>
              <a:t> </a:t>
            </a:r>
            <a:r>
              <a:rPr lang="en-US" dirty="0" err="1" smtClean="0">
                <a:ea typeface="ＭＳ Ｐゴシック" pitchFamily="34" charset="-128"/>
              </a:rPr>
              <a:t>sind</a:t>
            </a:r>
            <a:r>
              <a:rPr lang="en-US" dirty="0" smtClean="0">
                <a:ea typeface="ＭＳ Ｐゴシック" pitchFamily="34" charset="-128"/>
              </a:rPr>
              <a:t> </a:t>
            </a:r>
            <a:r>
              <a:rPr lang="en-US" dirty="0" err="1" smtClean="0">
                <a:ea typeface="ＭＳ Ｐゴシック" pitchFamily="34" charset="-128"/>
              </a:rPr>
              <a:t>für</a:t>
            </a:r>
            <a:r>
              <a:rPr lang="en-US" dirty="0" smtClean="0">
                <a:ea typeface="ＭＳ Ｐゴシック" pitchFamily="34" charset="-128"/>
              </a:rPr>
              <a:t> den </a:t>
            </a:r>
            <a:r>
              <a:rPr lang="en-US" dirty="0" err="1" smtClean="0">
                <a:ea typeface="ＭＳ Ｐゴシック" pitchFamily="34" charset="-128"/>
              </a:rPr>
              <a:t>Helfer</a:t>
            </a:r>
            <a:r>
              <a:rPr lang="en-US" dirty="0" smtClean="0">
                <a:ea typeface="ＭＳ Ｐゴシック" pitchFamily="34" charset="-128"/>
              </a:rPr>
              <a:t>, den LR und </a:t>
            </a:r>
            <a:r>
              <a:rPr lang="en-US" dirty="0" err="1" smtClean="0">
                <a:ea typeface="ＭＳ Ｐゴシック" pitchFamily="34" charset="-128"/>
              </a:rPr>
              <a:t>auch</a:t>
            </a:r>
            <a:r>
              <a:rPr lang="en-US" dirty="0" smtClean="0">
                <a:ea typeface="ＭＳ Ｐゴシック" pitchFamily="34" charset="-128"/>
              </a:rPr>
              <a:t> </a:t>
            </a:r>
            <a:r>
              <a:rPr lang="en-US" dirty="0" err="1" smtClean="0">
                <a:ea typeface="ＭＳ Ｐゴシック" pitchFamily="34" charset="-128"/>
              </a:rPr>
              <a:t>für</a:t>
            </a:r>
            <a:r>
              <a:rPr lang="en-US" dirty="0" smtClean="0">
                <a:ea typeface="ＭＳ Ｐゴシック" pitchFamily="34" charset="-128"/>
              </a:rPr>
              <a:t> den HF </a:t>
            </a:r>
            <a:r>
              <a:rPr lang="en-US" dirty="0" err="1" smtClean="0">
                <a:ea typeface="ＭＳ Ｐゴシック" pitchFamily="34" charset="-128"/>
              </a:rPr>
              <a:t>sehr</a:t>
            </a:r>
            <a:r>
              <a:rPr lang="en-US" dirty="0" smtClean="0">
                <a:ea typeface="ＭＳ Ｐゴシック" pitchFamily="34" charset="-128"/>
              </a:rPr>
              <a:t> </a:t>
            </a:r>
            <a:r>
              <a:rPr lang="en-US" dirty="0" err="1" smtClean="0">
                <a:ea typeface="ＭＳ Ｐゴシック" pitchFamily="34" charset="-128"/>
              </a:rPr>
              <a:t>wichtig</a:t>
            </a:r>
            <a:r>
              <a:rPr lang="en-US" dirty="0" smtClean="0">
                <a:ea typeface="ＭＳ Ｐゴシック" pitchFamily="34" charset="-128"/>
              </a:rPr>
              <a:t> und </a:t>
            </a:r>
            <a:r>
              <a:rPr lang="en-US" dirty="0" err="1" smtClean="0">
                <a:ea typeface="ＭＳ Ｐゴシック" pitchFamily="34" charset="-128"/>
              </a:rPr>
              <a:t>bieten</a:t>
            </a:r>
            <a:r>
              <a:rPr lang="en-US" dirty="0" smtClean="0">
                <a:ea typeface="ＭＳ Ｐゴシック" pitchFamily="34" charset="-128"/>
              </a:rPr>
              <a:t> </a:t>
            </a:r>
            <a:r>
              <a:rPr lang="en-US" dirty="0" err="1" smtClean="0">
                <a:ea typeface="ＭＳ Ｐゴシック" pitchFamily="34" charset="-128"/>
              </a:rPr>
              <a:t>darüber</a:t>
            </a:r>
            <a:r>
              <a:rPr lang="en-US" dirty="0" smtClean="0">
                <a:ea typeface="ＭＳ Ｐゴシック" pitchFamily="34" charset="-128"/>
              </a:rPr>
              <a:t> </a:t>
            </a:r>
            <a:r>
              <a:rPr lang="en-US" dirty="0" err="1" smtClean="0">
                <a:ea typeface="ＭＳ Ｐゴシック" pitchFamily="34" charset="-128"/>
              </a:rPr>
              <a:t>hinaus</a:t>
            </a:r>
            <a:r>
              <a:rPr lang="en-US" dirty="0" smtClean="0">
                <a:ea typeface="ＭＳ Ｐゴシック" pitchFamily="34" charset="-128"/>
              </a:rPr>
              <a:t> </a:t>
            </a:r>
            <a:r>
              <a:rPr lang="en-US" dirty="0" err="1" smtClean="0">
                <a:ea typeface="ＭＳ Ｐゴシック" pitchFamily="34" charset="-128"/>
              </a:rPr>
              <a:t>gleichbleibende</a:t>
            </a:r>
            <a:r>
              <a:rPr lang="en-US" dirty="0" smtClean="0">
                <a:ea typeface="ＭＳ Ｐゴシック" pitchFamily="34" charset="-128"/>
              </a:rPr>
              <a:t> </a:t>
            </a:r>
            <a:r>
              <a:rPr lang="en-US" dirty="0" err="1" smtClean="0">
                <a:ea typeface="ＭＳ Ｐゴシック" pitchFamily="34" charset="-128"/>
              </a:rPr>
              <a:t>Abläufe</a:t>
            </a:r>
            <a:r>
              <a:rPr lang="en-US" dirty="0" smtClean="0">
                <a:ea typeface="ＭＳ Ｐゴシック" pitchFamily="34" charset="-128"/>
              </a:rPr>
              <a:t> </a:t>
            </a:r>
            <a:r>
              <a:rPr lang="en-US" dirty="0" err="1" smtClean="0">
                <a:ea typeface="ＭＳ Ｐゴシック" pitchFamily="34" charset="-128"/>
              </a:rPr>
              <a:t>während</a:t>
            </a:r>
            <a:r>
              <a:rPr lang="en-US" dirty="0" smtClean="0">
                <a:ea typeface="ＭＳ Ｐゴシック" pitchFamily="34" charset="-128"/>
              </a:rPr>
              <a:t> </a:t>
            </a:r>
            <a:r>
              <a:rPr lang="en-US" dirty="0" err="1" smtClean="0">
                <a:ea typeface="ＭＳ Ｐゴシック" pitchFamily="34" charset="-128"/>
              </a:rPr>
              <a:t>einer</a:t>
            </a:r>
            <a:r>
              <a:rPr lang="en-US" dirty="0" smtClean="0">
                <a:ea typeface="ＭＳ Ｐゴシック" pitchFamily="34" charset="-128"/>
              </a:rPr>
              <a:t> </a:t>
            </a:r>
            <a:r>
              <a:rPr lang="en-US" dirty="0" err="1" smtClean="0">
                <a:ea typeface="ＭＳ Ｐゴシック" pitchFamily="34" charset="-128"/>
              </a:rPr>
              <a:t>Prüfung</a:t>
            </a:r>
            <a:endParaRPr lang="de-DE" dirty="0" smtClean="0">
              <a:ea typeface="ＭＳ Ｐゴシック" pitchFamily="34" charset="-128"/>
            </a:endParaRPr>
          </a:p>
        </p:txBody>
      </p:sp>
      <p:sp>
        <p:nvSpPr>
          <p:cNvPr id="300036" name="Foliennummernplatzhalter 3"/>
          <p:cNvSpPr>
            <a:spLocks noGrp="1"/>
          </p:cNvSpPr>
          <p:nvPr>
            <p:ph type="sldNum" sz="quarter" idx="5"/>
          </p:nvPr>
        </p:nvSpPr>
        <p:spPr bwMode="auto">
          <a:noFill/>
          <a:ln>
            <a:miter lim="800000"/>
            <a:headEnd/>
            <a:tailEnd/>
          </a:ln>
        </p:spPr>
        <p:txBody>
          <a:bodyPr/>
          <a:lstStyle/>
          <a:p>
            <a:fld id="{E9B8E227-3AA6-44CF-A997-0BE8EACC221B}" type="slidenum">
              <a:rPr lang="de-DE" smtClean="0"/>
              <a:pPr/>
              <a:t>67</a:t>
            </a:fld>
            <a:endParaRPr lang="de-DE"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Folienbildplatzhalter 1"/>
          <p:cNvSpPr>
            <a:spLocks noGrp="1" noRot="1" noChangeAspect="1" noTextEdit="1"/>
          </p:cNvSpPr>
          <p:nvPr>
            <p:ph type="sldImg"/>
          </p:nvPr>
        </p:nvSpPr>
        <p:spPr bwMode="auto">
          <a:noFill/>
          <a:ln>
            <a:solidFill>
              <a:srgbClr val="000000"/>
            </a:solidFill>
            <a:miter lim="800000"/>
            <a:headEnd/>
            <a:tailEnd/>
          </a:ln>
        </p:spPr>
      </p:sp>
      <p:sp>
        <p:nvSpPr>
          <p:cNvPr id="304131" name="Notizenplatzhalter 2"/>
          <p:cNvSpPr>
            <a:spLocks noGrp="1"/>
          </p:cNvSpPr>
          <p:nvPr>
            <p:ph type="body" idx="1"/>
          </p:nvPr>
        </p:nvSpPr>
        <p:spPr bwMode="auto">
          <a:noFill/>
        </p:spPr>
        <p:txBody>
          <a:bodyPr/>
          <a:lstStyle/>
          <a:p>
            <a:r>
              <a:rPr lang="de-DE" smtClean="0">
                <a:ea typeface="ＭＳ Ｐゴシック" pitchFamily="34" charset="-128"/>
              </a:rPr>
              <a:t>Grundstellung beachten – Hund soll sich direkt einsetzen lassen. Entwertungen entsprechend Auflistung in der Tabelle –Übersicht. Um ein Vorzüglich zu erhalten müssen alle Anforderungen im akzeptablen Bereich liegen.</a:t>
            </a:r>
          </a:p>
        </p:txBody>
      </p:sp>
      <p:sp>
        <p:nvSpPr>
          <p:cNvPr id="304132" name="Foliennummernplatzhalter 3"/>
          <p:cNvSpPr>
            <a:spLocks noGrp="1"/>
          </p:cNvSpPr>
          <p:nvPr>
            <p:ph type="sldNum" sz="quarter" idx="5"/>
          </p:nvPr>
        </p:nvSpPr>
        <p:spPr bwMode="auto">
          <a:noFill/>
          <a:ln>
            <a:miter lim="800000"/>
            <a:headEnd/>
            <a:tailEnd/>
          </a:ln>
        </p:spPr>
        <p:txBody>
          <a:bodyPr/>
          <a:lstStyle/>
          <a:p>
            <a:fld id="{2DAD4547-29DE-4F88-BFC0-098CAE112507}" type="slidenum">
              <a:rPr lang="de-DE" smtClean="0"/>
              <a:pPr/>
              <a:t>94</a:t>
            </a:fld>
            <a:endParaRPr 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Energisches Verbellen, extrem forderndes Verbellen kommt zumeist aus dem Jagdverhalten. Jagdverhalten ist eine riesige Antriebsfeder (Nahrungserwerb, Ball hetzen)</a:t>
            </a:r>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95</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154" name="Folienbildplatzhalter 1"/>
          <p:cNvSpPr>
            <a:spLocks noGrp="1" noRot="1" noChangeAspect="1" noTextEdit="1"/>
          </p:cNvSpPr>
          <p:nvPr>
            <p:ph type="sldImg"/>
          </p:nvPr>
        </p:nvSpPr>
        <p:spPr bwMode="auto">
          <a:noFill/>
          <a:ln>
            <a:solidFill>
              <a:srgbClr val="000000"/>
            </a:solidFill>
            <a:miter lim="800000"/>
            <a:headEnd/>
            <a:tailEnd/>
          </a:ln>
        </p:spPr>
      </p:sp>
      <p:sp>
        <p:nvSpPr>
          <p:cNvPr id="305155" name="Notizenplatzhalter 2"/>
          <p:cNvSpPr>
            <a:spLocks noGrp="1"/>
          </p:cNvSpPr>
          <p:nvPr>
            <p:ph type="body" idx="1"/>
          </p:nvPr>
        </p:nvSpPr>
        <p:spPr bwMode="auto">
          <a:noFill/>
        </p:spPr>
        <p:txBody>
          <a:bodyPr/>
          <a:lstStyle/>
          <a:p>
            <a:r>
              <a:rPr lang="de-DE" dirty="0" smtClean="0">
                <a:ea typeface="ＭＳ Ｐゴシック" pitchFamily="34" charset="-128"/>
              </a:rPr>
              <a:t>Beim „Stellen</a:t>
            </a:r>
            <a:r>
              <a:rPr lang="ja-JP" altLang="de-DE" smtClean="0">
                <a:ea typeface="ＭＳ Ｐゴシック" pitchFamily="34" charset="-128"/>
              </a:rPr>
              <a:t>“</a:t>
            </a:r>
            <a:r>
              <a:rPr lang="de-DE" altLang="ja-JP" dirty="0" smtClean="0">
                <a:ea typeface="ＭＳ Ｐゴシック" pitchFamily="34" charset="-128"/>
              </a:rPr>
              <a:t> vermittelt der Hund dem Helfer, dass er sich von dieser Stelle nicht mehr entfernen kann.</a:t>
            </a:r>
          </a:p>
          <a:p>
            <a:r>
              <a:rPr lang="de-DE" dirty="0" smtClean="0">
                <a:ea typeface="ＭＳ Ｐゴシック" pitchFamily="34" charset="-128"/>
              </a:rPr>
              <a:t>Beim „Verbellen</a:t>
            </a:r>
            <a:r>
              <a:rPr lang="ja-JP" altLang="de-DE" smtClean="0">
                <a:ea typeface="ＭＳ Ｐゴシック" pitchFamily="34" charset="-128"/>
              </a:rPr>
              <a:t>“</a:t>
            </a:r>
            <a:r>
              <a:rPr lang="de-DE" altLang="ja-JP" dirty="0" smtClean="0">
                <a:ea typeface="ＭＳ Ｐゴシック" pitchFamily="34" charset="-128"/>
              </a:rPr>
              <a:t> bedeutet, dass der Hund dem HF anzeigt, hier befindet sich die gesuchte Person /Helfer). Unterschiedliche Charakteren bei den Hunden. Ein dominanter Hund wird sich </a:t>
            </a:r>
            <a:r>
              <a:rPr lang="de-DE" altLang="ja-JP" dirty="0" err="1" smtClean="0">
                <a:ea typeface="ＭＳ Ｐゴシック" pitchFamily="34" charset="-128"/>
              </a:rPr>
              <a:t>anderst</a:t>
            </a:r>
            <a:r>
              <a:rPr lang="de-DE" altLang="ja-JP" dirty="0" smtClean="0">
                <a:ea typeface="ＭＳ Ｐゴシック" pitchFamily="34" charset="-128"/>
              </a:rPr>
              <a:t> verhalten als ein Hund der im Beutebereich arbeitet z.B. durch andere Verbellfrequenz, andere Stimmungslage usw. In der Übersicht wird für die Höchstbewertung alles gefordert-lediglich beim Abrufen und in der Grundstellung ist der akzeptable Bereich gefordert. </a:t>
            </a:r>
            <a:endParaRPr lang="de-DE" dirty="0" smtClean="0">
              <a:ea typeface="ＭＳ Ｐゴシック" pitchFamily="34" charset="-128"/>
            </a:endParaRPr>
          </a:p>
        </p:txBody>
      </p:sp>
      <p:sp>
        <p:nvSpPr>
          <p:cNvPr id="305156" name="Foliennummernplatzhalter 3"/>
          <p:cNvSpPr>
            <a:spLocks noGrp="1"/>
          </p:cNvSpPr>
          <p:nvPr>
            <p:ph type="sldNum" sz="quarter" idx="5"/>
          </p:nvPr>
        </p:nvSpPr>
        <p:spPr bwMode="auto">
          <a:noFill/>
          <a:ln>
            <a:miter lim="800000"/>
            <a:headEnd/>
            <a:tailEnd/>
          </a:ln>
        </p:spPr>
        <p:txBody>
          <a:bodyPr/>
          <a:lstStyle/>
          <a:p>
            <a:fld id="{53404A1E-49DB-4563-88F9-3F26C8C76BCE}" type="slidenum">
              <a:rPr lang="de-DE" smtClean="0"/>
              <a:pPr/>
              <a:t>107</a:t>
            </a:fld>
            <a:endParaRPr 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Folienbildplatzhalter 1"/>
          <p:cNvSpPr>
            <a:spLocks noGrp="1" noRot="1" noChangeAspect="1" noTextEdit="1"/>
          </p:cNvSpPr>
          <p:nvPr>
            <p:ph type="sldImg"/>
          </p:nvPr>
        </p:nvSpPr>
        <p:spPr bwMode="auto">
          <a:noFill/>
          <a:ln>
            <a:solidFill>
              <a:srgbClr val="000000"/>
            </a:solidFill>
            <a:miter lim="800000"/>
            <a:headEnd/>
            <a:tailEnd/>
          </a:ln>
        </p:spPr>
      </p:sp>
      <p:sp>
        <p:nvSpPr>
          <p:cNvPr id="306179"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06180" name="Foliennummernplatzhalter 3"/>
          <p:cNvSpPr>
            <a:spLocks noGrp="1"/>
          </p:cNvSpPr>
          <p:nvPr>
            <p:ph type="sldNum" sz="quarter" idx="5"/>
          </p:nvPr>
        </p:nvSpPr>
        <p:spPr bwMode="auto">
          <a:noFill/>
          <a:ln>
            <a:miter lim="800000"/>
            <a:headEnd/>
            <a:tailEnd/>
          </a:ln>
        </p:spPr>
        <p:txBody>
          <a:bodyPr/>
          <a:lstStyle/>
          <a:p>
            <a:fld id="{7B9CA949-F86A-45ED-B4ED-BAA0968018D6}" type="slidenum">
              <a:rPr lang="de-DE" smtClean="0"/>
              <a:pPr/>
              <a:t>115</a:t>
            </a:fld>
            <a:endParaRPr lang="de-DE"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Folienbildplatzhalter 1"/>
          <p:cNvSpPr>
            <a:spLocks noGrp="1" noRot="1" noChangeAspect="1" noTextEdit="1"/>
          </p:cNvSpPr>
          <p:nvPr>
            <p:ph type="sldImg"/>
          </p:nvPr>
        </p:nvSpPr>
        <p:spPr bwMode="auto">
          <a:noFill/>
          <a:ln>
            <a:solidFill>
              <a:srgbClr val="000000"/>
            </a:solidFill>
            <a:miter lim="800000"/>
            <a:headEnd/>
            <a:tailEnd/>
          </a:ln>
        </p:spPr>
      </p:sp>
      <p:sp>
        <p:nvSpPr>
          <p:cNvPr id="308227" name="Notizenplatzhalter 2"/>
          <p:cNvSpPr>
            <a:spLocks noGrp="1"/>
          </p:cNvSpPr>
          <p:nvPr>
            <p:ph type="body" idx="1"/>
          </p:nvPr>
        </p:nvSpPr>
        <p:spPr bwMode="auto">
          <a:noFill/>
        </p:spPr>
        <p:txBody>
          <a:bodyPr/>
          <a:lstStyle/>
          <a:p>
            <a:r>
              <a:rPr lang="de-DE" smtClean="0">
                <a:ea typeface="ＭＳ Ｐゴシック" pitchFamily="34" charset="-128"/>
              </a:rPr>
              <a:t>Hier ist es m.E. sehr wichtig, dass die angegebene Markierung bis wohin die Flucht vereitelt werden muss lediglich eine Markierung für den LR ist und nicht Zielpunkt für den Helfer. Die Flucht kann nach Ermessen des LR vorher oder nach dem Punkt beendet werden.</a:t>
            </a:r>
          </a:p>
        </p:txBody>
      </p:sp>
      <p:sp>
        <p:nvSpPr>
          <p:cNvPr id="308228" name="Foliennummernplatzhalter 3"/>
          <p:cNvSpPr>
            <a:spLocks noGrp="1"/>
          </p:cNvSpPr>
          <p:nvPr>
            <p:ph type="sldNum" sz="quarter" idx="5"/>
          </p:nvPr>
        </p:nvSpPr>
        <p:spPr bwMode="auto">
          <a:noFill/>
          <a:ln>
            <a:miter lim="800000"/>
            <a:headEnd/>
            <a:tailEnd/>
          </a:ln>
        </p:spPr>
        <p:txBody>
          <a:bodyPr/>
          <a:lstStyle/>
          <a:p>
            <a:fld id="{B6700C3F-3DE4-4C57-BA83-7A4905FB5053}" type="slidenum">
              <a:rPr lang="de-DE" smtClean="0"/>
              <a:pPr/>
              <a:t>116</a:t>
            </a:fld>
            <a:endParaRPr 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9250" name="Folienbildplatzhalter 1"/>
          <p:cNvSpPr>
            <a:spLocks noGrp="1" noRot="1" noChangeAspect="1" noTextEdit="1"/>
          </p:cNvSpPr>
          <p:nvPr>
            <p:ph type="sldImg"/>
          </p:nvPr>
        </p:nvSpPr>
        <p:spPr bwMode="auto">
          <a:noFill/>
          <a:ln>
            <a:solidFill>
              <a:srgbClr val="000000"/>
            </a:solidFill>
            <a:miter lim="800000"/>
            <a:headEnd/>
            <a:tailEnd/>
          </a:ln>
        </p:spPr>
      </p:sp>
      <p:sp>
        <p:nvSpPr>
          <p:cNvPr id="309251" name="Notizenplatzhalter 2"/>
          <p:cNvSpPr>
            <a:spLocks noGrp="1"/>
          </p:cNvSpPr>
          <p:nvPr>
            <p:ph type="body" idx="1"/>
          </p:nvPr>
        </p:nvSpPr>
        <p:spPr bwMode="auto">
          <a:noFill/>
        </p:spPr>
        <p:txBody>
          <a:bodyPr/>
          <a:lstStyle/>
          <a:p>
            <a:r>
              <a:rPr lang="de-DE" smtClean="0">
                <a:ea typeface="ＭＳ Ｐゴシック" pitchFamily="34" charset="-128"/>
              </a:rPr>
              <a:t>Bei den Verteidigungsübungen ist eigentlich immer derselbe Ablauf in der Chronologie (Eröffnung, Belastung, Übergangsphase usw. (auch bei den Besprechungen immer in diesem Rahmen bewegen).</a:t>
            </a:r>
          </a:p>
        </p:txBody>
      </p:sp>
      <p:sp>
        <p:nvSpPr>
          <p:cNvPr id="309252" name="Foliennummernplatzhalter 3"/>
          <p:cNvSpPr>
            <a:spLocks noGrp="1"/>
          </p:cNvSpPr>
          <p:nvPr>
            <p:ph type="sldNum" sz="quarter" idx="5"/>
          </p:nvPr>
        </p:nvSpPr>
        <p:spPr bwMode="auto">
          <a:noFill/>
          <a:ln>
            <a:miter lim="800000"/>
            <a:headEnd/>
            <a:tailEnd/>
          </a:ln>
        </p:spPr>
        <p:txBody>
          <a:bodyPr/>
          <a:lstStyle/>
          <a:p>
            <a:fld id="{0CC1F831-22BA-4377-B34E-53F82AB4CE31}" type="slidenum">
              <a:rPr lang="de-DE" smtClean="0"/>
              <a:pPr/>
              <a:t>118</a:t>
            </a:fld>
            <a:endParaRPr lang="de-DE"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1298" name="Folienbildplatzhalter 1"/>
          <p:cNvSpPr>
            <a:spLocks noGrp="1" noRot="1" noChangeAspect="1" noTextEdit="1"/>
          </p:cNvSpPr>
          <p:nvPr>
            <p:ph type="sldImg"/>
          </p:nvPr>
        </p:nvSpPr>
        <p:spPr bwMode="auto">
          <a:noFill/>
          <a:ln>
            <a:solidFill>
              <a:srgbClr val="000000"/>
            </a:solidFill>
            <a:miter lim="800000"/>
            <a:headEnd/>
            <a:tailEnd/>
          </a:ln>
        </p:spPr>
      </p:sp>
      <p:sp>
        <p:nvSpPr>
          <p:cNvPr id="311299" name="Notizenplatzhalter 2"/>
          <p:cNvSpPr>
            <a:spLocks noGrp="1"/>
          </p:cNvSpPr>
          <p:nvPr>
            <p:ph type="body" idx="1"/>
          </p:nvPr>
        </p:nvSpPr>
        <p:spPr bwMode="auto">
          <a:noFill/>
        </p:spPr>
        <p:txBody>
          <a:bodyPr/>
          <a:lstStyle/>
          <a:p>
            <a:r>
              <a:rPr lang="de-DE" smtClean="0">
                <a:ea typeface="ＭＳ Ｐゴシック" pitchFamily="34" charset="-128"/>
              </a:rPr>
              <a:t>Auch hier wieder die grundsätzliche Forderung bei dieser Übung</a:t>
            </a:r>
          </a:p>
        </p:txBody>
      </p:sp>
      <p:sp>
        <p:nvSpPr>
          <p:cNvPr id="311300" name="Foliennummernplatzhalter 3"/>
          <p:cNvSpPr>
            <a:spLocks noGrp="1"/>
          </p:cNvSpPr>
          <p:nvPr>
            <p:ph type="sldNum" sz="quarter" idx="5"/>
          </p:nvPr>
        </p:nvSpPr>
        <p:spPr bwMode="auto">
          <a:noFill/>
          <a:ln>
            <a:miter lim="800000"/>
            <a:headEnd/>
            <a:tailEnd/>
          </a:ln>
        </p:spPr>
        <p:txBody>
          <a:bodyPr/>
          <a:lstStyle/>
          <a:p>
            <a:fld id="{33500339-2DE5-428E-BDEB-23CA7AB23883}" type="slidenum">
              <a:rPr lang="de-DE" smtClean="0"/>
              <a:pPr/>
              <a:t>124</a:t>
            </a:fld>
            <a:endParaRPr 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346" name="Folienbildplatzhalter 1"/>
          <p:cNvSpPr>
            <a:spLocks noGrp="1" noRot="1" noChangeAspect="1" noTextEdit="1"/>
          </p:cNvSpPr>
          <p:nvPr>
            <p:ph type="sldImg"/>
          </p:nvPr>
        </p:nvSpPr>
        <p:spPr bwMode="auto">
          <a:noFill/>
          <a:ln>
            <a:solidFill>
              <a:srgbClr val="000000"/>
            </a:solidFill>
            <a:miter lim="800000"/>
            <a:headEnd/>
            <a:tailEnd/>
          </a:ln>
        </p:spPr>
      </p:sp>
      <p:sp>
        <p:nvSpPr>
          <p:cNvPr id="313347"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13348" name="Foliennummernplatzhalter 3"/>
          <p:cNvSpPr>
            <a:spLocks noGrp="1"/>
          </p:cNvSpPr>
          <p:nvPr>
            <p:ph type="sldNum" sz="quarter" idx="5"/>
          </p:nvPr>
        </p:nvSpPr>
        <p:spPr bwMode="auto">
          <a:noFill/>
          <a:ln>
            <a:miter lim="800000"/>
            <a:headEnd/>
            <a:tailEnd/>
          </a:ln>
        </p:spPr>
        <p:txBody>
          <a:bodyPr/>
          <a:lstStyle/>
          <a:p>
            <a:fld id="{3828948E-804D-43BD-8127-E81ADEC4FD98}" type="slidenum">
              <a:rPr lang="de-DE" smtClean="0"/>
              <a:pPr/>
              <a:t>125</a:t>
            </a:fld>
            <a:endParaRPr lang="de-DE"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3</a:t>
            </a:fld>
            <a:endParaRPr lang="de-DE"/>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Folienbildplatzhalter 1"/>
          <p:cNvSpPr>
            <a:spLocks noGrp="1" noRot="1" noChangeAspect="1" noTextEdit="1"/>
          </p:cNvSpPr>
          <p:nvPr>
            <p:ph type="sldImg"/>
          </p:nvPr>
        </p:nvSpPr>
        <p:spPr bwMode="auto">
          <a:noFill/>
          <a:ln>
            <a:solidFill>
              <a:srgbClr val="000000"/>
            </a:solidFill>
            <a:miter lim="800000"/>
            <a:headEnd/>
            <a:tailEnd/>
          </a:ln>
        </p:spPr>
      </p:sp>
      <p:sp>
        <p:nvSpPr>
          <p:cNvPr id="314371"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14372" name="Foliennummernplatzhalter 3"/>
          <p:cNvSpPr>
            <a:spLocks noGrp="1"/>
          </p:cNvSpPr>
          <p:nvPr>
            <p:ph type="sldNum" sz="quarter" idx="5"/>
          </p:nvPr>
        </p:nvSpPr>
        <p:spPr bwMode="auto">
          <a:noFill/>
          <a:ln>
            <a:miter lim="800000"/>
            <a:headEnd/>
            <a:tailEnd/>
          </a:ln>
        </p:spPr>
        <p:txBody>
          <a:bodyPr/>
          <a:lstStyle/>
          <a:p>
            <a:fld id="{AF82B204-6016-4F2D-8535-3FFF32EFF23F}" type="slidenum">
              <a:rPr lang="de-DE" smtClean="0"/>
              <a:pPr/>
              <a:t>129</a:t>
            </a:fld>
            <a:endParaRPr 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5394" name="Folienbildplatzhalter 1"/>
          <p:cNvSpPr>
            <a:spLocks noGrp="1" noRot="1" noChangeAspect="1" noTextEdit="1"/>
          </p:cNvSpPr>
          <p:nvPr>
            <p:ph type="sldImg"/>
          </p:nvPr>
        </p:nvSpPr>
        <p:spPr bwMode="auto">
          <a:noFill/>
          <a:ln>
            <a:solidFill>
              <a:srgbClr val="000000"/>
            </a:solidFill>
            <a:miter lim="800000"/>
            <a:headEnd/>
            <a:tailEnd/>
          </a:ln>
        </p:spPr>
      </p:sp>
      <p:sp>
        <p:nvSpPr>
          <p:cNvPr id="315395" name="Notizenplatzhalter 2"/>
          <p:cNvSpPr>
            <a:spLocks noGrp="1"/>
          </p:cNvSpPr>
          <p:nvPr>
            <p:ph type="body" idx="1"/>
          </p:nvPr>
        </p:nvSpPr>
        <p:spPr bwMode="auto">
          <a:noFill/>
        </p:spPr>
        <p:txBody>
          <a:bodyPr/>
          <a:lstStyle/>
          <a:p>
            <a:r>
              <a:rPr lang="de-DE" smtClean="0">
                <a:ea typeface="ＭＳ Ｐゴシック" pitchFamily="34" charset="-128"/>
              </a:rPr>
              <a:t>Grundstellungen zu Beginn und zum Abschluss des Seitentransportes</a:t>
            </a:r>
          </a:p>
        </p:txBody>
      </p:sp>
      <p:sp>
        <p:nvSpPr>
          <p:cNvPr id="315396" name="Foliennummernplatzhalter 3"/>
          <p:cNvSpPr>
            <a:spLocks noGrp="1"/>
          </p:cNvSpPr>
          <p:nvPr>
            <p:ph type="sldNum" sz="quarter" idx="5"/>
          </p:nvPr>
        </p:nvSpPr>
        <p:spPr bwMode="auto">
          <a:noFill/>
          <a:ln>
            <a:miter lim="800000"/>
            <a:headEnd/>
            <a:tailEnd/>
          </a:ln>
        </p:spPr>
        <p:txBody>
          <a:bodyPr/>
          <a:lstStyle/>
          <a:p>
            <a:fld id="{8F6904F2-5D3B-4FA0-8023-A85F06BFDBA7}" type="slidenum">
              <a:rPr lang="de-DE" smtClean="0"/>
              <a:pPr/>
              <a:t>130</a:t>
            </a:fld>
            <a:endParaRPr lang="de-DE"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9490" name="Folienbildplatzhalter 1"/>
          <p:cNvSpPr>
            <a:spLocks noGrp="1" noRot="1" noChangeAspect="1" noTextEdit="1"/>
          </p:cNvSpPr>
          <p:nvPr>
            <p:ph type="sldImg"/>
          </p:nvPr>
        </p:nvSpPr>
        <p:spPr bwMode="auto">
          <a:noFill/>
          <a:ln>
            <a:solidFill>
              <a:srgbClr val="000000"/>
            </a:solidFill>
            <a:miter lim="800000"/>
            <a:headEnd/>
            <a:tailEnd/>
          </a:ln>
        </p:spPr>
      </p:sp>
      <p:sp>
        <p:nvSpPr>
          <p:cNvPr id="319491"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19492" name="Foliennummernplatzhalter 3"/>
          <p:cNvSpPr>
            <a:spLocks noGrp="1"/>
          </p:cNvSpPr>
          <p:nvPr>
            <p:ph type="sldNum" sz="quarter" idx="5"/>
          </p:nvPr>
        </p:nvSpPr>
        <p:spPr bwMode="auto">
          <a:noFill/>
          <a:ln>
            <a:miter lim="800000"/>
            <a:headEnd/>
            <a:tailEnd/>
          </a:ln>
        </p:spPr>
        <p:txBody>
          <a:bodyPr/>
          <a:lstStyle/>
          <a:p>
            <a:fld id="{066042CB-6C59-4C4E-BC50-F4A9C46847F9}" type="slidenum">
              <a:rPr lang="de-DE" smtClean="0"/>
              <a:pPr/>
              <a:t>139</a:t>
            </a:fld>
            <a:endParaRPr lang="de-DE"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Folienbildplatzhalter 1"/>
          <p:cNvSpPr>
            <a:spLocks noGrp="1" noRot="1" noChangeAspect="1" noTextEdit="1"/>
          </p:cNvSpPr>
          <p:nvPr>
            <p:ph type="sldImg"/>
          </p:nvPr>
        </p:nvSpPr>
        <p:spPr bwMode="auto">
          <a:noFill/>
          <a:ln>
            <a:solidFill>
              <a:srgbClr val="000000"/>
            </a:solidFill>
            <a:miter lim="800000"/>
            <a:headEnd/>
            <a:tailEnd/>
          </a:ln>
        </p:spPr>
      </p:sp>
      <p:sp>
        <p:nvSpPr>
          <p:cNvPr id="316419"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16420" name="Foliennummernplatzhalter 3"/>
          <p:cNvSpPr>
            <a:spLocks noGrp="1"/>
          </p:cNvSpPr>
          <p:nvPr>
            <p:ph type="sldNum" sz="quarter" idx="5"/>
          </p:nvPr>
        </p:nvSpPr>
        <p:spPr bwMode="auto">
          <a:noFill/>
          <a:ln>
            <a:miter lim="800000"/>
            <a:headEnd/>
            <a:tailEnd/>
          </a:ln>
        </p:spPr>
        <p:txBody>
          <a:bodyPr/>
          <a:lstStyle/>
          <a:p>
            <a:fld id="{4F9B8D9E-212E-4508-8FD9-65AEB3A6AD41}" type="slidenum">
              <a:rPr lang="de-DE" smtClean="0"/>
              <a:pPr/>
              <a:t>140</a:t>
            </a:fld>
            <a:endParaRPr lang="de-DE"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42" name="Folienbildplatzhalter 1"/>
          <p:cNvSpPr>
            <a:spLocks noGrp="1" noRot="1" noChangeAspect="1" noTextEdit="1"/>
          </p:cNvSpPr>
          <p:nvPr>
            <p:ph type="sldImg"/>
          </p:nvPr>
        </p:nvSpPr>
        <p:spPr bwMode="auto">
          <a:noFill/>
          <a:ln>
            <a:solidFill>
              <a:srgbClr val="000000"/>
            </a:solidFill>
            <a:miter lim="800000"/>
            <a:headEnd/>
            <a:tailEnd/>
          </a:ln>
        </p:spPr>
      </p:sp>
      <p:sp>
        <p:nvSpPr>
          <p:cNvPr id="317443"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17444" name="Foliennummernplatzhalter 3"/>
          <p:cNvSpPr>
            <a:spLocks noGrp="1"/>
          </p:cNvSpPr>
          <p:nvPr>
            <p:ph type="sldNum" sz="quarter" idx="5"/>
          </p:nvPr>
        </p:nvSpPr>
        <p:spPr bwMode="auto">
          <a:noFill/>
          <a:ln>
            <a:miter lim="800000"/>
            <a:headEnd/>
            <a:tailEnd/>
          </a:ln>
        </p:spPr>
        <p:txBody>
          <a:bodyPr/>
          <a:lstStyle/>
          <a:p>
            <a:fld id="{13B62C4D-761F-4833-805B-7E131F6D87BF}" type="slidenum">
              <a:rPr lang="de-DE" smtClean="0"/>
              <a:pPr/>
              <a:t>141</a:t>
            </a:fld>
            <a:endParaRPr lang="de-DE"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Folienbildplatzhalter 1"/>
          <p:cNvSpPr>
            <a:spLocks noGrp="1" noRot="1" noChangeAspect="1" noTextEdit="1"/>
          </p:cNvSpPr>
          <p:nvPr>
            <p:ph type="sldImg"/>
          </p:nvPr>
        </p:nvSpPr>
        <p:spPr bwMode="auto">
          <a:noFill/>
          <a:ln>
            <a:solidFill>
              <a:srgbClr val="000000"/>
            </a:solidFill>
            <a:miter lim="800000"/>
            <a:headEnd/>
            <a:tailEnd/>
          </a:ln>
        </p:spPr>
      </p:sp>
      <p:sp>
        <p:nvSpPr>
          <p:cNvPr id="320515"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20516" name="Foliennummernplatzhalter 3"/>
          <p:cNvSpPr>
            <a:spLocks noGrp="1"/>
          </p:cNvSpPr>
          <p:nvPr>
            <p:ph type="sldNum" sz="quarter" idx="5"/>
          </p:nvPr>
        </p:nvSpPr>
        <p:spPr bwMode="auto">
          <a:noFill/>
          <a:ln>
            <a:miter lim="800000"/>
            <a:headEnd/>
            <a:tailEnd/>
          </a:ln>
        </p:spPr>
        <p:txBody>
          <a:bodyPr/>
          <a:lstStyle/>
          <a:p>
            <a:fld id="{7174BDA4-6858-4109-801A-00082C06E0F9}" type="slidenum">
              <a:rPr lang="de-DE" smtClean="0"/>
              <a:pPr/>
              <a:t>144</a:t>
            </a:fld>
            <a:endParaRPr lang="de-DE"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538" name="Folienbildplatzhalter 1"/>
          <p:cNvSpPr>
            <a:spLocks noGrp="1" noRot="1" noChangeAspect="1" noTextEdit="1"/>
          </p:cNvSpPr>
          <p:nvPr>
            <p:ph type="sldImg"/>
          </p:nvPr>
        </p:nvSpPr>
        <p:spPr bwMode="auto">
          <a:noFill/>
          <a:ln>
            <a:solidFill>
              <a:srgbClr val="000000"/>
            </a:solidFill>
            <a:miter lim="800000"/>
            <a:headEnd/>
            <a:tailEnd/>
          </a:ln>
        </p:spPr>
      </p:sp>
      <p:sp>
        <p:nvSpPr>
          <p:cNvPr id="321539"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321540" name="Foliennummernplatzhalter 3"/>
          <p:cNvSpPr>
            <a:spLocks noGrp="1"/>
          </p:cNvSpPr>
          <p:nvPr>
            <p:ph type="sldNum" sz="quarter" idx="5"/>
          </p:nvPr>
        </p:nvSpPr>
        <p:spPr bwMode="auto">
          <a:noFill/>
          <a:ln>
            <a:miter lim="800000"/>
            <a:headEnd/>
            <a:tailEnd/>
          </a:ln>
        </p:spPr>
        <p:txBody>
          <a:bodyPr/>
          <a:lstStyle/>
          <a:p>
            <a:fld id="{EAEA9019-298D-45C6-A57C-24AAD194A085}" type="slidenum">
              <a:rPr lang="de-DE" smtClean="0"/>
              <a:pPr/>
              <a:t>145</a:t>
            </a:fld>
            <a:endParaRPr lang="de-DE"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Folienbildplatzhalter 1"/>
          <p:cNvSpPr>
            <a:spLocks noGrp="1" noRot="1" noChangeAspect="1" noTextEdit="1"/>
          </p:cNvSpPr>
          <p:nvPr>
            <p:ph type="sldImg"/>
          </p:nvPr>
        </p:nvSpPr>
        <p:spPr bwMode="auto">
          <a:noFill/>
          <a:ln>
            <a:solidFill>
              <a:srgbClr val="000000"/>
            </a:solidFill>
            <a:miter lim="800000"/>
            <a:headEnd/>
            <a:tailEnd/>
          </a:ln>
        </p:spPr>
      </p:sp>
      <p:sp>
        <p:nvSpPr>
          <p:cNvPr id="285699" name="Notizenplatzhalter 2"/>
          <p:cNvSpPr>
            <a:spLocks noGrp="1"/>
          </p:cNvSpPr>
          <p:nvPr>
            <p:ph type="body" idx="1"/>
          </p:nvPr>
        </p:nvSpPr>
        <p:spPr bwMode="auto">
          <a:noFill/>
        </p:spPr>
        <p:txBody>
          <a:bodyPr/>
          <a:lstStyle/>
          <a:p>
            <a:endParaRPr lang="de-DE" smtClean="0">
              <a:ea typeface="ＭＳ Ｐゴシック" pitchFamily="34" charset="-128"/>
            </a:endParaRPr>
          </a:p>
        </p:txBody>
      </p:sp>
      <p:sp>
        <p:nvSpPr>
          <p:cNvPr id="285700" name="Foliennummernplatzhalter 3"/>
          <p:cNvSpPr>
            <a:spLocks noGrp="1"/>
          </p:cNvSpPr>
          <p:nvPr>
            <p:ph type="sldNum" sz="quarter" idx="5"/>
          </p:nvPr>
        </p:nvSpPr>
        <p:spPr bwMode="auto">
          <a:noFill/>
          <a:ln>
            <a:miter lim="800000"/>
            <a:headEnd/>
            <a:tailEnd/>
          </a:ln>
        </p:spPr>
        <p:txBody>
          <a:bodyPr/>
          <a:lstStyle/>
          <a:p>
            <a:fld id="{4732B00B-235D-4102-A392-3E0C833DBC28}" type="slidenum">
              <a:rPr lang="de-DE" smtClean="0"/>
              <a:pPr/>
              <a:t>9</a:t>
            </a:fld>
            <a:endParaRPr 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2" name="Rectangle 7"/>
          <p:cNvSpPr>
            <a:spLocks noGrp="1" noChangeArrowheads="1"/>
          </p:cNvSpPr>
          <p:nvPr>
            <p:ph type="sldNum" sz="quarter" idx="5"/>
          </p:nvPr>
        </p:nvSpPr>
        <p:spPr bwMode="auto">
          <a:noFill/>
          <a:ln>
            <a:miter lim="800000"/>
            <a:headEnd/>
            <a:tailEnd/>
          </a:ln>
        </p:spPr>
        <p:txBody>
          <a:bodyPr/>
          <a:lstStyle/>
          <a:p>
            <a:fld id="{BDD6641F-F300-43A8-816B-8B529676D16B}" type="slidenum">
              <a:rPr lang="de-DE" smtClean="0">
                <a:ea typeface="MS PGothic" pitchFamily="34" charset="-128"/>
              </a:rPr>
              <a:pPr/>
              <a:t>20</a:t>
            </a:fld>
            <a:endParaRPr lang="de-DE" smtClean="0">
              <a:ea typeface="MS PGothic" pitchFamily="34" charset="-128"/>
            </a:endParaRPr>
          </a:p>
        </p:txBody>
      </p:sp>
      <p:sp>
        <p:nvSpPr>
          <p:cNvPr id="286723"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286724" name="Rectangle 3"/>
          <p:cNvSpPr>
            <a:spLocks noGrp="1" noChangeArrowheads="1"/>
          </p:cNvSpPr>
          <p:nvPr>
            <p:ph type="body" idx="1"/>
          </p:nvPr>
        </p:nvSpPr>
        <p:spPr bwMode="auto">
          <a:solidFill>
            <a:srgbClr val="FFFFFF"/>
          </a:solidFill>
          <a:ln>
            <a:solidFill>
              <a:srgbClr val="000000"/>
            </a:solidFill>
            <a:miter lim="800000"/>
            <a:headEnd/>
            <a:tailEnd/>
          </a:ln>
        </p:spPr>
        <p:txBody>
          <a:bodyPr/>
          <a:lstStyle/>
          <a:p>
            <a:pPr eaLnBrk="1" hangingPunct="1">
              <a:spcBef>
                <a:spcPct val="0"/>
              </a:spcBef>
            </a:pPr>
            <a:r>
              <a:rPr lang="de-DE" smtClean="0"/>
              <a:t>Sender ist jemand, der das Zeichen gibt, das Verhalten zu ändern.</a:t>
            </a:r>
          </a:p>
          <a:p>
            <a:pPr eaLnBrk="1" hangingPunct="1">
              <a:spcBef>
                <a:spcPct val="0"/>
              </a:spcBef>
            </a:pPr>
            <a:r>
              <a:rPr lang="de-DE" smtClean="0"/>
              <a:t>Sllllllignale sind Informationsträger in der Kommunikation.</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Stress ist nur dann Stress, wenn der Hund keinen Lösungsweg weiß. Ein bisschen Frust/Stress ist eine Superantriebsfeder für Verhalten. Hund möchte etwas haben und muss herumexperimentieren, wie er es erreicht.</a:t>
            </a:r>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23</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Stress ist nur Stress ohne Lösungsweg. Ein bisschen Stress ist eine Superantriebsfeder für Verhalten.</a:t>
            </a:r>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28</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Trieb Technik Koordination     Triebstärke, Nervenstärke, Fitness, </a:t>
            </a:r>
            <a:r>
              <a:rPr lang="de-DE" dirty="0" err="1" smtClean="0"/>
              <a:t>Physiol</a:t>
            </a:r>
            <a:r>
              <a:rPr lang="de-DE" dirty="0" smtClean="0"/>
              <a:t>. Voraussetzungen, Intelligenz, Güte der Ausbildung. Belastbar sein </a:t>
            </a:r>
            <a:r>
              <a:rPr lang="de-DE" smtClean="0"/>
              <a:t>bedeutet alltagstauglich zu sein.</a:t>
            </a:r>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42</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Folienbildplatzhalter 1"/>
          <p:cNvSpPr>
            <a:spLocks noGrp="1" noRot="1" noChangeAspect="1" noTextEdit="1"/>
          </p:cNvSpPr>
          <p:nvPr>
            <p:ph type="sldImg"/>
          </p:nvPr>
        </p:nvSpPr>
        <p:spPr bwMode="auto">
          <a:noFill/>
          <a:ln>
            <a:solidFill>
              <a:srgbClr val="000000"/>
            </a:solidFill>
            <a:miter lim="800000"/>
            <a:headEnd/>
            <a:tailEnd/>
          </a:ln>
        </p:spPr>
      </p:sp>
      <p:sp>
        <p:nvSpPr>
          <p:cNvPr id="297987" name="Notizenplatzhalter 2"/>
          <p:cNvSpPr>
            <a:spLocks noGrp="1"/>
          </p:cNvSpPr>
          <p:nvPr>
            <p:ph type="body" idx="1"/>
          </p:nvPr>
        </p:nvSpPr>
        <p:spPr bwMode="auto">
          <a:noFill/>
        </p:spPr>
        <p:txBody>
          <a:bodyPr/>
          <a:lstStyle/>
          <a:p>
            <a:r>
              <a:rPr lang="de-DE" smtClean="0">
                <a:ea typeface="ＭＳ Ｐゴシック" pitchFamily="34" charset="-128"/>
              </a:rPr>
              <a:t>Wichtige Einflussgrößen für die Bewertung sind die Griffe</a:t>
            </a:r>
          </a:p>
        </p:txBody>
      </p:sp>
      <p:sp>
        <p:nvSpPr>
          <p:cNvPr id="297988" name="Foliennummernplatzhalter 3"/>
          <p:cNvSpPr>
            <a:spLocks noGrp="1"/>
          </p:cNvSpPr>
          <p:nvPr>
            <p:ph type="sldNum" sz="quarter" idx="5"/>
          </p:nvPr>
        </p:nvSpPr>
        <p:spPr bwMode="auto">
          <a:noFill/>
          <a:ln>
            <a:miter lim="800000"/>
            <a:headEnd/>
            <a:tailEnd/>
          </a:ln>
        </p:spPr>
        <p:txBody>
          <a:bodyPr/>
          <a:lstStyle/>
          <a:p>
            <a:fld id="{2BA1FC51-B467-4A31-9D61-ACCE763DB895}" type="slidenum">
              <a:rPr lang="de-DE" smtClean="0"/>
              <a:pPr/>
              <a:t>43</a:t>
            </a:fld>
            <a:endParaRPr 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8ABDAAD4-8728-4928-82E5-A3712DA36ADB}" type="slidenum">
              <a:rPr lang="de-DE" smtClean="0"/>
              <a:pPr/>
              <a:t>52</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53C66E89-79D2-4032-A994-0F8CC4459694}" type="datetime1">
              <a:rPr lang="de-DE" smtClean="0"/>
              <a:pPr/>
              <a:t>26.01.2018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
        <p:nvSpPr>
          <p:cNvPr id="6" name="Foliennummernplatzhalter 5"/>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AC1B2E97-AA4F-4DD3-8C11-5663F8D5002D}" type="datetime1">
              <a:rPr lang="de-DE" smtClean="0"/>
              <a:pPr/>
              <a:t>26.01.2018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
        <p:nvSpPr>
          <p:cNvPr id="6" name="Foliennummernplatzhalter 5"/>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75A8B989-73BD-41CD-B649-E53E15DF2BB4}" type="datetime1">
              <a:rPr lang="de-DE" smtClean="0"/>
              <a:pPr/>
              <a:t>26.01.2018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
        <p:nvSpPr>
          <p:cNvPr id="6" name="Foliennummernplatzhalter 5"/>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cSld name="Titel und vier Inhalte">
    <p:spTree>
      <p:nvGrpSpPr>
        <p:cNvPr id="1" name=""/>
        <p:cNvGrpSpPr/>
        <p:nvPr/>
      </p:nvGrpSpPr>
      <p:grpSpPr>
        <a:xfrm>
          <a:off x="0" y="0"/>
          <a:ext cx="0" cy="0"/>
          <a:chOff x="0" y="0"/>
          <a:chExt cx="0" cy="0"/>
        </a:xfrm>
      </p:grpSpPr>
      <p:sp>
        <p:nvSpPr>
          <p:cNvPr id="2" name="Titel 1"/>
          <p:cNvSpPr>
            <a:spLocks noGrp="1"/>
          </p:cNvSpPr>
          <p:nvPr>
            <p:ph type="title" sz="quarter"/>
          </p:nvPr>
        </p:nvSpPr>
        <p:spPr>
          <a:xfrm>
            <a:off x="457200" y="274638"/>
            <a:ext cx="8229600" cy="1143000"/>
          </a:xfrm>
        </p:spPr>
        <p:txBody>
          <a:bodyPr/>
          <a:lstStyle/>
          <a:p>
            <a:r>
              <a:rPr lang="de-DE" smtClean="0"/>
              <a:t>Titelmasterformat durch Klicken bearbeiten</a:t>
            </a:r>
            <a:endParaRPr lang="de-DE"/>
          </a:p>
        </p:txBody>
      </p:sp>
      <p:sp>
        <p:nvSpPr>
          <p:cNvPr id="3" name="Inhaltsplatzhalter 2"/>
          <p:cNvSpPr>
            <a:spLocks noGrp="1"/>
          </p:cNvSpPr>
          <p:nvPr>
            <p:ph sz="quarter" idx="1"/>
          </p:nvPr>
        </p:nvSpPr>
        <p:spPr>
          <a:xfrm>
            <a:off x="457200" y="1600200"/>
            <a:ext cx="4038600" cy="21859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quarter" idx="2"/>
          </p:nvPr>
        </p:nvSpPr>
        <p:spPr>
          <a:xfrm>
            <a:off x="4648200" y="1600200"/>
            <a:ext cx="4038600" cy="2185988"/>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Inhaltsplatzhalter 4"/>
          <p:cNvSpPr>
            <a:spLocks noGrp="1"/>
          </p:cNvSpPr>
          <p:nvPr>
            <p:ph sz="quarter" idx="3"/>
          </p:nvPr>
        </p:nvSpPr>
        <p:spPr>
          <a:xfrm>
            <a:off x="457200" y="3938588"/>
            <a:ext cx="4038600" cy="21875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Inhaltsplatzhalter 5"/>
          <p:cNvSpPr>
            <a:spLocks noGrp="1"/>
          </p:cNvSpPr>
          <p:nvPr>
            <p:ph sz="quarter" idx="4"/>
          </p:nvPr>
        </p:nvSpPr>
        <p:spPr>
          <a:xfrm>
            <a:off x="4648200" y="3938588"/>
            <a:ext cx="4038600" cy="2187575"/>
          </a:xfrm>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Rectangle 4"/>
          <p:cNvSpPr>
            <a:spLocks noGrp="1" noChangeArrowheads="1"/>
          </p:cNvSpPr>
          <p:nvPr>
            <p:ph type="dt" sz="half" idx="10"/>
          </p:nvPr>
        </p:nvSpPr>
        <p:spPr/>
        <p:txBody>
          <a:bodyPr rtlCol="0"/>
          <a:lstStyle>
            <a:lvl1pPr fontAlgn="auto">
              <a:spcBef>
                <a:spcPts val="0"/>
              </a:spcBef>
              <a:spcAft>
                <a:spcPts val="0"/>
              </a:spcAft>
              <a:defRPr>
                <a:solidFill>
                  <a:schemeClr val="tx1">
                    <a:tint val="75000"/>
                  </a:schemeClr>
                </a:solidFill>
                <a:latin typeface="+mn-lt"/>
                <a:ea typeface="+mn-ea"/>
                <a:cs typeface="+mn-cs"/>
              </a:defRPr>
            </a:lvl1pPr>
          </a:lstStyle>
          <a:p>
            <a:pPr>
              <a:defRPr/>
            </a:pPr>
            <a:fld id="{CF8AFCB4-1B2F-4B37-A30A-AA7541E96B98}" type="datetime1">
              <a:rPr lang="de-DE" smtClean="0"/>
              <a:pPr>
                <a:defRPr/>
              </a:pPr>
              <a:t>26.01.2018</a:t>
            </a:fld>
            <a:endParaRPr lang="de-DE"/>
          </a:p>
        </p:txBody>
      </p:sp>
      <p:sp>
        <p:nvSpPr>
          <p:cNvPr id="8" name="Rectangle 5"/>
          <p:cNvSpPr>
            <a:spLocks noGrp="1" noChangeArrowheads="1"/>
          </p:cNvSpPr>
          <p:nvPr>
            <p:ph type="ftr" sz="quarter" idx="11"/>
          </p:nvPr>
        </p:nvSpPr>
        <p:spPr/>
        <p:txBody>
          <a:bodyPr/>
          <a:lstStyle>
            <a:lvl1pPr>
              <a:defRPr/>
            </a:lvl1pPr>
          </a:lstStyle>
          <a:p>
            <a:pPr>
              <a:defRPr/>
            </a:pPr>
            <a:r>
              <a:rPr lang="de-DE" smtClean="0"/>
              <a:t>Diegel</a:t>
            </a:r>
            <a:endParaRPr lang="de-DE"/>
          </a:p>
        </p:txBody>
      </p:sp>
      <p:sp>
        <p:nvSpPr>
          <p:cNvPr id="9" name="Rectangle 6"/>
          <p:cNvSpPr>
            <a:spLocks noGrp="1" noChangeArrowheads="1"/>
          </p:cNvSpPr>
          <p:nvPr>
            <p:ph type="sldNum" sz="quarter" idx="12"/>
          </p:nvPr>
        </p:nvSpPr>
        <p:spPr/>
        <p:txBody>
          <a:bodyPr/>
          <a:lstStyle>
            <a:lvl1pPr>
              <a:defRPr/>
            </a:lvl1pPr>
          </a:lstStyle>
          <a:p>
            <a:pPr>
              <a:defRPr/>
            </a:pPr>
            <a:fld id="{C442A147-C397-4E53-95AB-7AA7BE857689}" type="slidenum">
              <a:rPr lang="de-DE"/>
              <a:pPr>
                <a:defRPr/>
              </a:pPr>
              <a:t>‹N°›</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E19DDC57-B9B5-448D-83F0-2AC71BB3AFCB}" type="datetime1">
              <a:rPr lang="de-DE" smtClean="0"/>
              <a:pPr/>
              <a:t>26.01.2018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
        <p:nvSpPr>
          <p:cNvPr id="6" name="Foliennummernplatzhalter 5"/>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D74BB883-C657-419E-9F5C-6B889F8561E1}" type="datetime1">
              <a:rPr lang="de-DE" smtClean="0"/>
              <a:pPr/>
              <a:t>26.01.2018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
        <p:nvSpPr>
          <p:cNvPr id="6" name="Foliennummernplatzhalter 5"/>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A0F2D9F9-7D70-4F7D-B6C2-B65C3058CBA8}" type="datetime1">
              <a:rPr lang="de-DE" smtClean="0"/>
              <a:pPr/>
              <a:t>26.01.2018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
        <p:nvSpPr>
          <p:cNvPr id="7" name="Foliennummernplatzhalter 6"/>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23E79005-FDFC-460B-BCD9-EB37DA2EA5D5}" type="datetime1">
              <a:rPr lang="de-DE" smtClean="0"/>
              <a:pPr/>
              <a:t>26.01.2018</a:t>
            </a:fld>
            <a:endParaRPr lang="de-DE"/>
          </a:p>
        </p:txBody>
      </p:sp>
      <p:sp>
        <p:nvSpPr>
          <p:cNvPr id="8" name="Fußzeilenplatzhalter 7"/>
          <p:cNvSpPr>
            <a:spLocks noGrp="1"/>
          </p:cNvSpPr>
          <p:nvPr>
            <p:ph type="ftr" sz="quarter" idx="11"/>
          </p:nvPr>
        </p:nvSpPr>
        <p:spPr/>
        <p:txBody>
          <a:bodyPr/>
          <a:lstStyle/>
          <a:p>
            <a:r>
              <a:rPr lang="de-DE" smtClean="0"/>
              <a:t>Diegel</a:t>
            </a:r>
            <a:endParaRPr lang="de-DE"/>
          </a:p>
        </p:txBody>
      </p:sp>
      <p:sp>
        <p:nvSpPr>
          <p:cNvPr id="9" name="Foliennummernplatzhalter 8"/>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5860124F-4A6C-441E-8254-BDA9C9BBEA45}" type="datetime1">
              <a:rPr lang="de-DE" smtClean="0"/>
              <a:pPr/>
              <a:t>26.01.2018</a:t>
            </a:fld>
            <a:endParaRPr lang="de-DE"/>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D7AD35DD-A11E-43F4-A237-8230DD11969E}" type="datetime1">
              <a:rPr lang="de-DE" smtClean="0"/>
              <a:pPr/>
              <a:t>26.01.2018</a:t>
            </a:fld>
            <a:endParaRPr lang="de-DE"/>
          </a:p>
        </p:txBody>
      </p:sp>
      <p:sp>
        <p:nvSpPr>
          <p:cNvPr id="3" name="Fußzeilenplatzhalter 2"/>
          <p:cNvSpPr>
            <a:spLocks noGrp="1"/>
          </p:cNvSpPr>
          <p:nvPr>
            <p:ph type="ftr" sz="quarter" idx="11"/>
          </p:nvPr>
        </p:nvSpPr>
        <p:spPr/>
        <p:txBody>
          <a:bodyPr/>
          <a:lstStyle/>
          <a:p>
            <a:r>
              <a:rPr lang="de-DE" smtClean="0"/>
              <a:t>Diegel</a:t>
            </a:r>
            <a:endParaRPr lang="de-DE"/>
          </a:p>
        </p:txBody>
      </p:sp>
      <p:sp>
        <p:nvSpPr>
          <p:cNvPr id="4" name="Foliennummernplatzhalter 3"/>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9058E353-703A-496C-AE6F-A4C1251DA90D}" type="datetime1">
              <a:rPr lang="de-DE" smtClean="0"/>
              <a:pPr/>
              <a:t>26.01.2018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
        <p:nvSpPr>
          <p:cNvPr id="7" name="Foliennummernplatzhalter 6"/>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863558C6-E327-40DF-A7B6-D6B8A6CF96B7}" type="datetime1">
              <a:rPr lang="de-DE" smtClean="0"/>
              <a:pPr/>
              <a:t>26.01.2018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
        <p:nvSpPr>
          <p:cNvPr id="7" name="Foliennummernplatzhalter 6"/>
          <p:cNvSpPr>
            <a:spLocks noGrp="1"/>
          </p:cNvSpPr>
          <p:nvPr>
            <p:ph type="sldNum" sz="quarter" idx="12"/>
          </p:nvPr>
        </p:nvSpPr>
        <p:spPr/>
        <p:txBody>
          <a:bodyPr/>
          <a:lstStyle/>
          <a:p>
            <a:fld id="{42060E1C-7F94-48ED-A1E2-7080F3AD8941}" type="slidenum">
              <a:rPr lang="de-DE" smtClean="0"/>
              <a:pPr/>
              <a:t>‹N°›</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7494DC-A4FD-462B-A009-C91304922D63}" type="datetime1">
              <a:rPr lang="de-DE" smtClean="0"/>
              <a:pPr/>
              <a:t>26.01.2018</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Diegel</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060E1C-7F94-48ED-A1E2-7080F3AD8941}" type="slidenum">
              <a:rPr lang="de-DE" smtClean="0"/>
              <a:pPr/>
              <a:t>‹N°›</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4.xml"/></Relationships>
</file>

<file path=ppt/slides/_rels/slide10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4.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4.jpeg"/><Relationship Id="rId4" Type="http://schemas.openxmlformats.org/officeDocument/2006/relationships/image" Target="../media/image3.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8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9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p:cNvSpPr>
            <a:spLocks noGrp="1"/>
          </p:cNvSpPr>
          <p:nvPr>
            <p:ph type="subTitle" idx="1"/>
          </p:nvPr>
        </p:nvSpPr>
        <p:spPr>
          <a:xfrm>
            <a:off x="1371600" y="2708920"/>
            <a:ext cx="6400800" cy="2929880"/>
          </a:xfrm>
        </p:spPr>
        <p:txBody>
          <a:bodyPr/>
          <a:lstStyle/>
          <a:p>
            <a:r>
              <a:rPr lang="de-DE" sz="4000" dirty="0" smtClean="0">
                <a:solidFill>
                  <a:schemeClr val="tx1"/>
                </a:solidFill>
              </a:rPr>
              <a:t>Abteilung C</a:t>
            </a:r>
          </a:p>
          <a:p>
            <a:r>
              <a:rPr lang="de-DE" sz="4000" dirty="0" smtClean="0">
                <a:solidFill>
                  <a:schemeClr val="tx1"/>
                </a:solidFill>
              </a:rPr>
              <a:t>Referent: Günther Diegel</a:t>
            </a:r>
          </a:p>
          <a:p>
            <a:endParaRPr lang="de-DE" b="1" dirty="0"/>
          </a:p>
        </p:txBody>
      </p:sp>
      <p:sp>
        <p:nvSpPr>
          <p:cNvPr id="4" name="Titel 3"/>
          <p:cNvSpPr>
            <a:spLocks noGrp="1"/>
          </p:cNvSpPr>
          <p:nvPr>
            <p:ph type="ctrTitle"/>
          </p:nvPr>
        </p:nvSpPr>
        <p:spPr>
          <a:xfrm>
            <a:off x="685800" y="188641"/>
            <a:ext cx="7772400" cy="1800199"/>
          </a:xfrm>
        </p:spPr>
        <p:txBody>
          <a:bodyPr>
            <a:normAutofit/>
          </a:bodyPr>
          <a:lstStyle/>
          <a:p>
            <a:r>
              <a:rPr lang="de-DE" sz="4000" dirty="0" smtClean="0"/>
              <a:t>FCI IGP Richterseminar 2018</a:t>
            </a:r>
            <a:br>
              <a:rPr lang="de-DE" sz="4000" dirty="0" smtClean="0"/>
            </a:br>
            <a:r>
              <a:rPr lang="de-DE" sz="4000" dirty="0" smtClean="0"/>
              <a:t>Nova Gorica, Slowenien</a:t>
            </a:r>
            <a:endParaRPr lang="de-DE" sz="4000" dirty="0"/>
          </a:p>
        </p:txBody>
      </p:sp>
      <p:sp>
        <p:nvSpPr>
          <p:cNvPr id="5" name="Foliennummernplatzhalter 4"/>
          <p:cNvSpPr>
            <a:spLocks noGrp="1"/>
          </p:cNvSpPr>
          <p:nvPr>
            <p:ph type="sldNum" sz="quarter" idx="12"/>
          </p:nvPr>
        </p:nvSpPr>
        <p:spPr/>
        <p:txBody>
          <a:bodyPr/>
          <a:lstStyle/>
          <a:p>
            <a:r>
              <a:rPr lang="de-DE" dirty="0" smtClean="0"/>
              <a:t>Diegel    1</a:t>
            </a:r>
            <a:endParaRPr lang="de-DE" dirty="0"/>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457200" y="274638"/>
            <a:ext cx="8229600" cy="922337"/>
          </a:xfrm>
        </p:spPr>
        <p:txBody>
          <a:bodyPr/>
          <a:lstStyle/>
          <a:p>
            <a:r>
              <a:rPr lang="de-DE" sz="3600" smtClean="0">
                <a:ea typeface="ＭＳ Ｐゴシック" pitchFamily="34" charset="-128"/>
              </a:rPr>
              <a:t>Qualification of working judges</a:t>
            </a:r>
          </a:p>
        </p:txBody>
      </p:sp>
      <p:sp>
        <p:nvSpPr>
          <p:cNvPr id="18435" name="Inhaltsplatzhalter 2"/>
          <p:cNvSpPr>
            <a:spLocks noGrp="1"/>
          </p:cNvSpPr>
          <p:nvPr>
            <p:ph idx="1"/>
          </p:nvPr>
        </p:nvSpPr>
        <p:spPr>
          <a:xfrm>
            <a:off x="457200" y="981075"/>
            <a:ext cx="8229600" cy="5876925"/>
          </a:xfrm>
        </p:spPr>
        <p:txBody>
          <a:bodyPr>
            <a:normAutofit lnSpcReduction="10000"/>
          </a:bodyPr>
          <a:lstStyle/>
          <a:p>
            <a:pPr>
              <a:buFont typeface="Wingdings" pitchFamily="2" charset="2"/>
              <a:buChar char="Ø"/>
            </a:pPr>
            <a:r>
              <a:rPr lang="en-US" sz="2800" u="sng" smtClean="0">
                <a:ea typeface="ＭＳ Ｐゴシック" pitchFamily="34" charset="-128"/>
              </a:rPr>
              <a:t>Personal skills </a:t>
            </a:r>
            <a:r>
              <a:rPr lang="en-US" sz="2800" smtClean="0">
                <a:ea typeface="ＭＳ Ｐゴシック" pitchFamily="34" charset="-128"/>
              </a:rPr>
              <a:t>in the social, emotional and communicative field.</a:t>
            </a:r>
          </a:p>
          <a:p>
            <a:pPr>
              <a:buFont typeface="Wingdings" pitchFamily="2" charset="2"/>
              <a:buChar char="§"/>
            </a:pPr>
            <a:r>
              <a:rPr lang="en-US" sz="2800" smtClean="0">
                <a:ea typeface="ＭＳ Ｐゴシック" pitchFamily="34" charset="-128"/>
              </a:rPr>
              <a:t>be fair to man and dog</a:t>
            </a:r>
          </a:p>
          <a:p>
            <a:pPr>
              <a:buFont typeface="Wingdings" pitchFamily="2" charset="2"/>
              <a:buChar char="§"/>
            </a:pPr>
            <a:r>
              <a:rPr lang="de-DE" sz="2800" smtClean="0">
                <a:ea typeface="ＭＳ Ｐゴシック" pitchFamily="34" charset="-128"/>
              </a:rPr>
              <a:t>diverse life experience</a:t>
            </a:r>
          </a:p>
          <a:p>
            <a:pPr>
              <a:buFont typeface="Arial" pitchFamily="34" charset="0"/>
              <a:buNone/>
            </a:pPr>
            <a:endParaRPr lang="de-DE" smtClean="0">
              <a:ea typeface="ＭＳ Ｐゴシック" pitchFamily="34" charset="-128"/>
            </a:endParaRPr>
          </a:p>
          <a:p>
            <a:pPr>
              <a:buFont typeface="Wingdings" pitchFamily="2" charset="2"/>
              <a:buChar char="Ø"/>
            </a:pPr>
            <a:r>
              <a:rPr lang="de-DE" sz="2800" u="sng" smtClean="0">
                <a:ea typeface="ＭＳ Ｐゴシック" pitchFamily="34" charset="-128"/>
              </a:rPr>
              <a:t>Professional commitment</a:t>
            </a:r>
          </a:p>
          <a:p>
            <a:pPr>
              <a:buFont typeface="Wingdings" pitchFamily="2" charset="2"/>
              <a:buChar char="§"/>
            </a:pPr>
            <a:r>
              <a:rPr lang="en-US" sz="2800" smtClean="0">
                <a:ea typeface="ＭＳ Ｐゴシック" pitchFamily="34" charset="-128"/>
              </a:rPr>
              <a:t>Knowledge of the principles and interpretation of the rule book</a:t>
            </a:r>
          </a:p>
          <a:p>
            <a:pPr>
              <a:buFont typeface="Wingdings" pitchFamily="2" charset="2"/>
              <a:buChar char="§"/>
            </a:pPr>
            <a:r>
              <a:rPr lang="en-US" sz="2800" smtClean="0">
                <a:ea typeface="ＭＳ Ｐゴシック" pitchFamily="34" charset="-128"/>
              </a:rPr>
              <a:t>Fundamental knowledge of the learning behavior of dogs</a:t>
            </a:r>
          </a:p>
          <a:p>
            <a:pPr>
              <a:buFont typeface="Wingdings" pitchFamily="2" charset="2"/>
              <a:buChar char="§"/>
            </a:pPr>
            <a:r>
              <a:rPr lang="en-US" sz="2800" smtClean="0">
                <a:ea typeface="ＭＳ Ｐゴシック" pitchFamily="34" charset="-128"/>
              </a:rPr>
              <a:t>Recognition of stress behavior in dogs. Interpret the symptoms of stress</a:t>
            </a:r>
          </a:p>
          <a:p>
            <a:pPr>
              <a:buFont typeface="Wingdings" pitchFamily="2" charset="2"/>
              <a:buChar char="§"/>
            </a:pPr>
            <a:endParaRPr lang="de-DE" sz="2800" smtClean="0">
              <a:ea typeface="ＭＳ Ｐゴシック" pitchFamily="34" charset="-128"/>
            </a:endParaRPr>
          </a:p>
          <a:p>
            <a:pPr>
              <a:buFont typeface="Wingdings" pitchFamily="2" charset="2"/>
              <a:buChar char="§"/>
            </a:pPr>
            <a:endParaRPr lang="de-DE" smtClean="0">
              <a:ea typeface="ＭＳ Ｐゴシック" pitchFamily="34" charset="-128"/>
            </a:endParaRPr>
          </a:p>
          <a:p>
            <a:pPr>
              <a:buFont typeface="Wingdings" pitchFamily="2" charset="2"/>
              <a:buChar char="Ø"/>
            </a:pPr>
            <a:endParaRPr lang="de-DE" smtClean="0">
              <a:ea typeface="ＭＳ Ｐゴシック" pitchFamily="34" charset="-128"/>
            </a:endParaRPr>
          </a:p>
          <a:p>
            <a:pPr>
              <a:buFont typeface="Wingdings" pitchFamily="2" charset="2"/>
              <a:buChar char="§"/>
            </a:pPr>
            <a:endParaRPr lang="de-DE" smtClean="0">
              <a:ea typeface="ＭＳ Ｐゴシック" pitchFamily="34" charset="-128"/>
            </a:endParaRPr>
          </a:p>
          <a:p>
            <a:pPr>
              <a:buFont typeface="Wingdings" pitchFamily="2" charset="2"/>
              <a:buChar char="Ø"/>
            </a:pPr>
            <a:endParaRPr lang="de-DE" smtClean="0">
              <a:ea typeface="ＭＳ Ｐゴシック" pitchFamily="34" charset="-128"/>
            </a:endParaRPr>
          </a:p>
          <a:p>
            <a:pPr>
              <a:buFont typeface="Wingdings" pitchFamily="2" charset="2"/>
              <a:buChar char="§"/>
            </a:pPr>
            <a:endParaRPr lang="de-DE"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10</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1490" name="Rectangle 2"/>
          <p:cNvSpPr>
            <a:spLocks noGrp="1" noChangeArrowheads="1"/>
          </p:cNvSpPr>
          <p:nvPr>
            <p:ph type="title"/>
          </p:nvPr>
        </p:nvSpPr>
        <p:spPr>
          <a:xfrm>
            <a:off x="720725" y="1"/>
            <a:ext cx="7702550" cy="1196752"/>
          </a:xfrm>
        </p:spPr>
        <p:txBody>
          <a:bodyPr>
            <a:normAutofit fontScale="90000"/>
          </a:bodyPr>
          <a:lstStyle/>
          <a:p>
            <a:pPr eaLnBrk="1" hangingPunct="1"/>
            <a:r>
              <a:rPr lang="de-DE" sz="4000" dirty="0" smtClean="0">
                <a:ea typeface="ＭＳ Ｐゴシック" pitchFamily="34" charset="-128"/>
              </a:rPr>
              <a:t>IGP Abteilung C</a:t>
            </a:r>
            <a:r>
              <a:rPr lang="de-DE" dirty="0" smtClean="0">
                <a:ea typeface="ＭＳ Ｐゴシック" pitchFamily="34" charset="-128"/>
              </a:rPr>
              <a:t/>
            </a:r>
            <a:br>
              <a:rPr lang="de-DE" dirty="0" smtClean="0">
                <a:ea typeface="ＭＳ Ｐゴシック" pitchFamily="34" charset="-128"/>
              </a:rPr>
            </a:br>
            <a:r>
              <a:rPr lang="de-DE" sz="3600" dirty="0" smtClean="0">
                <a:ea typeface="ＭＳ Ｐゴシック" pitchFamily="34" charset="-128"/>
              </a:rPr>
              <a:t>Stellen und Verbellen</a:t>
            </a:r>
            <a:endParaRPr lang="en-US" sz="3600" dirty="0" smtClean="0">
              <a:ea typeface="ＭＳ Ｐゴシック" pitchFamily="34" charset="-128"/>
            </a:endParaRPr>
          </a:p>
        </p:txBody>
      </p:sp>
      <p:sp>
        <p:nvSpPr>
          <p:cNvPr id="191491" name="Text Box 3"/>
          <p:cNvSpPr txBox="1">
            <a:spLocks noChangeArrowheads="1"/>
          </p:cNvSpPr>
          <p:nvPr/>
        </p:nvSpPr>
        <p:spPr bwMode="auto">
          <a:xfrm>
            <a:off x="1979712" y="1052736"/>
            <a:ext cx="4953000" cy="584775"/>
          </a:xfrm>
          <a:prstGeom prst="rect">
            <a:avLst/>
          </a:prstGeom>
          <a:noFill/>
          <a:ln w="12700">
            <a:noFill/>
            <a:miter lim="800000"/>
            <a:headEnd type="none" w="sm" len="sm"/>
            <a:tailEnd type="none" w="sm" len="sm"/>
          </a:ln>
          <a:effectLst/>
        </p:spPr>
        <p:txBody>
          <a:bodyPr wrap="square">
            <a:spAutoFit/>
          </a:bodyPr>
          <a:lstStyle/>
          <a:p>
            <a:pPr algn="ctr" eaLnBrk="0" hangingPunct="0">
              <a:spcBef>
                <a:spcPct val="50000"/>
              </a:spcBef>
              <a:defRPr/>
            </a:pPr>
            <a:r>
              <a:rPr lang="de-DE" sz="3200" dirty="0" smtClean="0">
                <a:solidFill>
                  <a:srgbClr val="008000"/>
                </a:solidFill>
                <a:effectLst>
                  <a:outerShdw blurRad="38100" dist="38100" dir="2700000" algn="tl">
                    <a:srgbClr val="000000"/>
                  </a:outerShdw>
                </a:effectLst>
                <a:latin typeface="Times New Roman" pitchFamily="18" charset="0"/>
              </a:rPr>
              <a:t>Hinweise zur Beurteilung</a:t>
            </a:r>
            <a:endParaRPr lang="de-DE" sz="3200" dirty="0">
              <a:solidFill>
                <a:srgbClr val="008000"/>
              </a:solidFill>
              <a:effectLst>
                <a:outerShdw blurRad="38100" dist="38100" dir="2700000" algn="tl">
                  <a:srgbClr val="000000"/>
                </a:outerShdw>
              </a:effectLst>
              <a:latin typeface="Times New Roman" pitchFamily="18" charset="0"/>
            </a:endParaRPr>
          </a:p>
        </p:txBody>
      </p:sp>
      <p:sp>
        <p:nvSpPr>
          <p:cNvPr id="191492" name="Rectangle 4"/>
          <p:cNvSpPr>
            <a:spLocks noChangeArrowheads="1"/>
          </p:cNvSpPr>
          <p:nvPr/>
        </p:nvSpPr>
        <p:spPr bwMode="auto">
          <a:xfrm>
            <a:off x="395288" y="1844675"/>
            <a:ext cx="8305800" cy="4321175"/>
          </a:xfrm>
          <a:prstGeom prst="rect">
            <a:avLst/>
          </a:prstGeom>
          <a:noFill/>
          <a:ln w="9525">
            <a:noFill/>
            <a:miter lim="800000"/>
            <a:headEnd/>
            <a:tailEnd/>
          </a:ln>
        </p:spPr>
        <p:txBody>
          <a:bodyPr lIns="92075" tIns="46038" rIns="92075" bIns="46038"/>
          <a:lstStyle/>
          <a:p>
            <a:pPr marL="342900" indent="-342900">
              <a:lnSpc>
                <a:spcPct val="80000"/>
              </a:lnSpc>
              <a:spcBef>
                <a:spcPct val="20000"/>
              </a:spcBef>
              <a:buFontTx/>
              <a:buChar char="•"/>
            </a:pPr>
            <a:r>
              <a:rPr lang="de-DE" sz="2800" dirty="0" smtClean="0"/>
              <a:t>Entwertung für "Stellen"</a:t>
            </a:r>
          </a:p>
          <a:p>
            <a:pPr marL="742950" lvl="1" indent="-285750">
              <a:lnSpc>
                <a:spcPct val="80000"/>
              </a:lnSpc>
              <a:spcBef>
                <a:spcPct val="20000"/>
              </a:spcBef>
            </a:pPr>
            <a:r>
              <a:rPr lang="de-DE" sz="2400" dirty="0" smtClean="0">
                <a:sym typeface="Wingdings 2" pitchFamily="18" charset="2"/>
              </a:rPr>
              <a:t>belästigen des Helfers z.B. anstoßen, anspringen usw.</a:t>
            </a:r>
          </a:p>
          <a:p>
            <a:pPr marL="742950" lvl="1" indent="-285750">
              <a:lnSpc>
                <a:spcPct val="80000"/>
              </a:lnSpc>
              <a:spcBef>
                <a:spcPct val="20000"/>
              </a:spcBef>
              <a:buClr>
                <a:srgbClr val="FF3300"/>
              </a:buClr>
              <a:buFontTx/>
              <a:buChar char="–"/>
            </a:pPr>
            <a:r>
              <a:rPr lang="de-DE" sz="2400" dirty="0" smtClean="0">
                <a:solidFill>
                  <a:srgbClr val="FF3300"/>
                </a:solidFill>
                <a:sym typeface="Wingdings 2" pitchFamily="18" charset="2"/>
              </a:rPr>
              <a:t>Entwertung		bis Mangelhaft</a:t>
            </a:r>
          </a:p>
          <a:p>
            <a:pPr marL="742950" lvl="1" indent="-285750">
              <a:lnSpc>
                <a:spcPct val="80000"/>
              </a:lnSpc>
              <a:spcBef>
                <a:spcPct val="20000"/>
              </a:spcBef>
            </a:pPr>
            <a:r>
              <a:rPr lang="de-DE" sz="2400" dirty="0" smtClean="0">
                <a:sym typeface="Wingdings 2" pitchFamily="18" charset="2"/>
              </a:rPr>
              <a:t>bei starkem Fassen am Schutzarm</a:t>
            </a:r>
          </a:p>
          <a:p>
            <a:pPr marL="742950" lvl="1" indent="-285750">
              <a:lnSpc>
                <a:spcPct val="80000"/>
              </a:lnSpc>
              <a:spcBef>
                <a:spcPct val="20000"/>
              </a:spcBef>
              <a:buClr>
                <a:srgbClr val="FF3300"/>
              </a:buClr>
              <a:buFontTx/>
              <a:buChar char="–"/>
            </a:pPr>
            <a:r>
              <a:rPr lang="de-DE" sz="2400" dirty="0" smtClean="0">
                <a:solidFill>
                  <a:srgbClr val="FF3300"/>
                </a:solidFill>
                <a:sym typeface="Wingdings 2" pitchFamily="18" charset="2"/>
              </a:rPr>
              <a:t>Entwertung		Mangelhaft bis - 14 Punkte</a:t>
            </a:r>
          </a:p>
          <a:p>
            <a:pPr marL="742950" lvl="1" indent="-285750">
              <a:lnSpc>
                <a:spcPct val="80000"/>
              </a:lnSpc>
              <a:spcBef>
                <a:spcPct val="20000"/>
              </a:spcBef>
            </a:pPr>
            <a:r>
              <a:rPr lang="de-DE" sz="2400" dirty="0" smtClean="0">
                <a:sym typeface="Wingdings 2" pitchFamily="18" charset="2"/>
              </a:rPr>
              <a:t>bei starkem Fassen - </a:t>
            </a:r>
            <a:r>
              <a:rPr lang="de-DE" sz="2400" i="1" u="sng" dirty="0" smtClean="0">
                <a:sym typeface="Wingdings 2" pitchFamily="18" charset="2"/>
              </a:rPr>
              <a:t>nicht anstoßen</a:t>
            </a:r>
            <a:r>
              <a:rPr lang="de-DE" sz="2400" dirty="0" smtClean="0">
                <a:sym typeface="Wingdings 2" pitchFamily="18" charset="2"/>
              </a:rPr>
              <a:t> - an anderen Körperteilen</a:t>
            </a:r>
          </a:p>
          <a:p>
            <a:pPr marL="742950" lvl="1" indent="-285750">
              <a:lnSpc>
                <a:spcPct val="80000"/>
              </a:lnSpc>
              <a:spcBef>
                <a:spcPct val="20000"/>
              </a:spcBef>
              <a:buClr>
                <a:srgbClr val="FF3300"/>
              </a:buClr>
              <a:buFontTx/>
              <a:buChar char="–"/>
            </a:pPr>
            <a:r>
              <a:rPr lang="de-DE" sz="2400" dirty="0" smtClean="0">
                <a:solidFill>
                  <a:srgbClr val="FF3300"/>
                </a:solidFill>
                <a:sym typeface="Wingdings 2" pitchFamily="18" charset="2"/>
              </a:rPr>
              <a:t>Disqualifikation !</a:t>
            </a:r>
          </a:p>
          <a:p>
            <a:pPr marL="742950" lvl="1" indent="-285750">
              <a:lnSpc>
                <a:spcPct val="80000"/>
              </a:lnSpc>
              <a:spcBef>
                <a:spcPct val="20000"/>
              </a:spcBef>
            </a:pPr>
            <a:r>
              <a:rPr lang="de-DE" sz="2400" dirty="0" smtClean="0">
                <a:sym typeface="Wingdings 2" pitchFamily="18" charset="2"/>
              </a:rPr>
              <a:t>kommt der Hund dem HF beim Abholen entgegen, oder</a:t>
            </a:r>
          </a:p>
          <a:p>
            <a:pPr marL="742950" lvl="1" indent="-285750">
              <a:lnSpc>
                <a:spcPct val="80000"/>
              </a:lnSpc>
              <a:spcBef>
                <a:spcPct val="20000"/>
              </a:spcBef>
            </a:pPr>
            <a:r>
              <a:rPr lang="de-DE" sz="2400" dirty="0" smtClean="0">
                <a:sym typeface="Wingdings 2" pitchFamily="18" charset="2"/>
              </a:rPr>
              <a:t>er kommt vor dem HZ zum Abrufen selbständig zum HF</a:t>
            </a:r>
          </a:p>
          <a:p>
            <a:pPr marL="742950" lvl="1" indent="-285750">
              <a:lnSpc>
                <a:spcPct val="80000"/>
              </a:lnSpc>
              <a:spcBef>
                <a:spcPct val="20000"/>
              </a:spcBef>
            </a:pPr>
            <a:r>
              <a:rPr lang="de-DE" sz="2400" dirty="0" smtClean="0">
                <a:sym typeface="Wingdings 2" pitchFamily="18" charset="2"/>
              </a:rPr>
              <a:t>erfolgt Teilbewertung aus der</a:t>
            </a:r>
          </a:p>
          <a:p>
            <a:pPr marL="742950" lvl="1" indent="-285750">
              <a:lnSpc>
                <a:spcPct val="80000"/>
              </a:lnSpc>
              <a:spcBef>
                <a:spcPct val="20000"/>
              </a:spcBef>
              <a:buClr>
                <a:srgbClr val="FF3300"/>
              </a:buClr>
              <a:buFontTx/>
              <a:buChar char="–"/>
            </a:pPr>
            <a:r>
              <a:rPr lang="de-DE" sz="2400" dirty="0" smtClean="0">
                <a:solidFill>
                  <a:srgbClr val="FF3300"/>
                </a:solidFill>
                <a:sym typeface="Wingdings 2" pitchFamily="18" charset="2"/>
              </a:rPr>
              <a:t>HPZ der Gesamtübung 	         Mangelhaft</a:t>
            </a:r>
            <a:endParaRPr lang="de-DE" sz="2400" dirty="0">
              <a:solidFill>
                <a:srgbClr val="FF3300"/>
              </a:solidFill>
              <a:sym typeface="Wingdings 2" pitchFamily="18" charset="2"/>
            </a:endParaRPr>
          </a:p>
        </p:txBody>
      </p:sp>
      <p:sp>
        <p:nvSpPr>
          <p:cNvPr id="5" name="Foliennummernplatzhalter 4"/>
          <p:cNvSpPr>
            <a:spLocks noGrp="1"/>
          </p:cNvSpPr>
          <p:nvPr>
            <p:ph type="sldNum" sz="quarter" idx="12"/>
          </p:nvPr>
        </p:nvSpPr>
        <p:spPr/>
        <p:txBody>
          <a:bodyPr/>
          <a:lstStyle/>
          <a:p>
            <a:fld id="{42060E1C-7F94-48ED-A1E2-7080F3AD8941}" type="slidenum">
              <a:rPr lang="de-DE" smtClean="0"/>
              <a:pPr/>
              <a:t>100</a:t>
            </a:fld>
            <a:endParaRPr lang="de-DE"/>
          </a:p>
        </p:txBody>
      </p:sp>
      <p:sp>
        <p:nvSpPr>
          <p:cNvPr id="6" name="Fußzeilenplatzhalter 5"/>
          <p:cNvSpPr>
            <a:spLocks noGrp="1"/>
          </p:cNvSpPr>
          <p:nvPr>
            <p:ph type="ftr" sz="quarter" idx="11"/>
          </p:nvPr>
        </p:nvSpPr>
        <p:spPr/>
        <p:txBody>
          <a:bodyPr/>
          <a:lstStyle/>
          <a:p>
            <a:r>
              <a:rPr lang="de-DE" dirty="0" smtClean="0"/>
              <a:t>Diegel</a:t>
            </a:r>
            <a:endParaRPr lang="de-DE" dirty="0"/>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1490"/>
                                        </p:tgtEl>
                                        <p:attrNameLst>
                                          <p:attrName>style.visibility</p:attrName>
                                        </p:attrNameLst>
                                      </p:cBhvr>
                                      <p:to>
                                        <p:strVal val="visible"/>
                                      </p:to>
                                    </p:set>
                                    <p:animEffect transition="in" filter="fade">
                                      <p:cBhvr>
                                        <p:cTn id="7" dur="500"/>
                                        <p:tgtEl>
                                          <p:spTgt spid="19149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1491"/>
                                        </p:tgtEl>
                                        <p:attrNameLst>
                                          <p:attrName>style.visibility</p:attrName>
                                        </p:attrNameLst>
                                      </p:cBhvr>
                                      <p:to>
                                        <p:strVal val="visible"/>
                                      </p:to>
                                    </p:set>
                                    <p:animEffect transition="in" filter="fade">
                                      <p:cBhvr>
                                        <p:cTn id="11" dur="500"/>
                                        <p:tgtEl>
                                          <p:spTgt spid="191491"/>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91492">
                                            <p:txEl>
                                              <p:pRg st="0" end="0"/>
                                            </p:txEl>
                                          </p:spTgt>
                                        </p:tgtEl>
                                        <p:attrNameLst>
                                          <p:attrName>style.visibility</p:attrName>
                                        </p:attrNameLst>
                                      </p:cBhvr>
                                      <p:to>
                                        <p:strVal val="visible"/>
                                      </p:to>
                                    </p:set>
                                    <p:animEffect transition="in" filter="fade">
                                      <p:cBhvr>
                                        <p:cTn id="14" dur="500"/>
                                        <p:tgtEl>
                                          <p:spTgt spid="191492">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1492">
                                            <p:txEl>
                                              <p:pRg st="1" end="1"/>
                                            </p:txEl>
                                          </p:spTgt>
                                        </p:tgtEl>
                                        <p:attrNameLst>
                                          <p:attrName>style.visibility</p:attrName>
                                        </p:attrNameLst>
                                      </p:cBhvr>
                                      <p:to>
                                        <p:strVal val="visible"/>
                                      </p:to>
                                    </p:set>
                                    <p:animEffect transition="in" filter="fade">
                                      <p:cBhvr>
                                        <p:cTn id="17" dur="500"/>
                                        <p:tgtEl>
                                          <p:spTgt spid="191492">
                                            <p:txEl>
                                              <p:pRg st="1" end="1"/>
                                            </p:txEl>
                                          </p:spTgt>
                                        </p:tgtEl>
                                      </p:cBhvr>
                                    </p:animEffect>
                                  </p:childTnLst>
                                </p:cTn>
                              </p:par>
                            </p:childTnLst>
                          </p:cTn>
                        </p:par>
                        <p:par>
                          <p:cTn id="18" fill="hold" nodeType="afterGroup">
                            <p:stCondLst>
                              <p:cond delay="1000"/>
                            </p:stCondLst>
                            <p:childTnLst>
                              <p:par>
                                <p:cTn id="19" presetID="10" presetClass="entr" presetSubtype="0" repeatCount="3000" fill="hold" grpId="0" nodeType="afterEffect">
                                  <p:stCondLst>
                                    <p:cond delay="0"/>
                                  </p:stCondLst>
                                  <p:childTnLst>
                                    <p:set>
                                      <p:cBhvr>
                                        <p:cTn id="20" dur="1" fill="hold">
                                          <p:stCondLst>
                                            <p:cond delay="0"/>
                                          </p:stCondLst>
                                        </p:cTn>
                                        <p:tgtEl>
                                          <p:spTgt spid="191492">
                                            <p:txEl>
                                              <p:pRg st="2" end="2"/>
                                            </p:txEl>
                                          </p:spTgt>
                                        </p:tgtEl>
                                        <p:attrNameLst>
                                          <p:attrName>style.visibility</p:attrName>
                                        </p:attrNameLst>
                                      </p:cBhvr>
                                      <p:to>
                                        <p:strVal val="visible"/>
                                      </p:to>
                                    </p:set>
                                    <p:animEffect transition="in" filter="fade">
                                      <p:cBhvr>
                                        <p:cTn id="21" dur="1000"/>
                                        <p:tgtEl>
                                          <p:spTgt spid="191492">
                                            <p:txEl>
                                              <p:pRg st="2" end="2"/>
                                            </p:txEl>
                                          </p:spTgt>
                                        </p:tgtEl>
                                      </p:cBhvr>
                                    </p:animEffect>
                                  </p:childTnLst>
                                </p:cTn>
                              </p:par>
                            </p:childTnLst>
                          </p:cTn>
                        </p:par>
                        <p:par>
                          <p:cTn id="22" fill="hold" nodeType="afterGroup">
                            <p:stCondLst>
                              <p:cond delay="4000"/>
                            </p:stCondLst>
                            <p:childTnLst>
                              <p:par>
                                <p:cTn id="23" presetID="10" presetClass="entr" presetSubtype="0" fill="hold" grpId="0" nodeType="afterEffect">
                                  <p:stCondLst>
                                    <p:cond delay="0"/>
                                  </p:stCondLst>
                                  <p:childTnLst>
                                    <p:set>
                                      <p:cBhvr>
                                        <p:cTn id="24" dur="1" fill="hold">
                                          <p:stCondLst>
                                            <p:cond delay="0"/>
                                          </p:stCondLst>
                                        </p:cTn>
                                        <p:tgtEl>
                                          <p:spTgt spid="191492">
                                            <p:txEl>
                                              <p:pRg st="3" end="3"/>
                                            </p:txEl>
                                          </p:spTgt>
                                        </p:tgtEl>
                                        <p:attrNameLst>
                                          <p:attrName>style.visibility</p:attrName>
                                        </p:attrNameLst>
                                      </p:cBhvr>
                                      <p:to>
                                        <p:strVal val="visible"/>
                                      </p:to>
                                    </p:set>
                                    <p:animEffect transition="in" filter="fade">
                                      <p:cBhvr>
                                        <p:cTn id="25" dur="500"/>
                                        <p:tgtEl>
                                          <p:spTgt spid="191492">
                                            <p:txEl>
                                              <p:pRg st="3" end="3"/>
                                            </p:txEl>
                                          </p:spTgt>
                                        </p:tgtEl>
                                      </p:cBhvr>
                                    </p:animEffect>
                                  </p:childTnLst>
                                </p:cTn>
                              </p:par>
                            </p:childTnLst>
                          </p:cTn>
                        </p:par>
                        <p:par>
                          <p:cTn id="26" fill="hold" nodeType="afterGroup">
                            <p:stCondLst>
                              <p:cond delay="4500"/>
                            </p:stCondLst>
                            <p:childTnLst>
                              <p:par>
                                <p:cTn id="27" presetID="10" presetClass="entr" presetSubtype="0" repeatCount="3000" fill="hold" grpId="0" nodeType="afterEffect">
                                  <p:stCondLst>
                                    <p:cond delay="0"/>
                                  </p:stCondLst>
                                  <p:childTnLst>
                                    <p:set>
                                      <p:cBhvr>
                                        <p:cTn id="28" dur="1" fill="hold">
                                          <p:stCondLst>
                                            <p:cond delay="0"/>
                                          </p:stCondLst>
                                        </p:cTn>
                                        <p:tgtEl>
                                          <p:spTgt spid="191492">
                                            <p:txEl>
                                              <p:pRg st="4" end="4"/>
                                            </p:txEl>
                                          </p:spTgt>
                                        </p:tgtEl>
                                        <p:attrNameLst>
                                          <p:attrName>style.visibility</p:attrName>
                                        </p:attrNameLst>
                                      </p:cBhvr>
                                      <p:to>
                                        <p:strVal val="visible"/>
                                      </p:to>
                                    </p:set>
                                    <p:animEffect transition="in" filter="fade">
                                      <p:cBhvr>
                                        <p:cTn id="29" dur="1000"/>
                                        <p:tgtEl>
                                          <p:spTgt spid="191492">
                                            <p:txEl>
                                              <p:pRg st="4" end="4"/>
                                            </p:txEl>
                                          </p:spTgt>
                                        </p:tgtEl>
                                      </p:cBhvr>
                                    </p:animEffect>
                                  </p:childTnLst>
                                </p:cTn>
                              </p:par>
                            </p:childTnLst>
                          </p:cTn>
                        </p:par>
                        <p:par>
                          <p:cTn id="30" fill="hold" nodeType="afterGroup">
                            <p:stCondLst>
                              <p:cond delay="7500"/>
                            </p:stCondLst>
                            <p:childTnLst>
                              <p:par>
                                <p:cTn id="31" presetID="10" presetClass="entr" presetSubtype="0" fill="hold" grpId="0" nodeType="afterEffect">
                                  <p:stCondLst>
                                    <p:cond delay="0"/>
                                  </p:stCondLst>
                                  <p:childTnLst>
                                    <p:set>
                                      <p:cBhvr>
                                        <p:cTn id="32" dur="1" fill="hold">
                                          <p:stCondLst>
                                            <p:cond delay="0"/>
                                          </p:stCondLst>
                                        </p:cTn>
                                        <p:tgtEl>
                                          <p:spTgt spid="191492">
                                            <p:txEl>
                                              <p:pRg st="5" end="5"/>
                                            </p:txEl>
                                          </p:spTgt>
                                        </p:tgtEl>
                                        <p:attrNameLst>
                                          <p:attrName>style.visibility</p:attrName>
                                        </p:attrNameLst>
                                      </p:cBhvr>
                                      <p:to>
                                        <p:strVal val="visible"/>
                                      </p:to>
                                    </p:set>
                                    <p:animEffect transition="in" filter="fade">
                                      <p:cBhvr>
                                        <p:cTn id="33" dur="500"/>
                                        <p:tgtEl>
                                          <p:spTgt spid="191492">
                                            <p:txEl>
                                              <p:pRg st="5" end="5"/>
                                            </p:txEl>
                                          </p:spTgt>
                                        </p:tgtEl>
                                      </p:cBhvr>
                                    </p:animEffect>
                                  </p:childTnLst>
                                </p:cTn>
                              </p:par>
                            </p:childTnLst>
                          </p:cTn>
                        </p:par>
                        <p:par>
                          <p:cTn id="34" fill="hold" nodeType="afterGroup">
                            <p:stCondLst>
                              <p:cond delay="8000"/>
                            </p:stCondLst>
                            <p:childTnLst>
                              <p:par>
                                <p:cTn id="35" presetID="10" presetClass="entr" presetSubtype="0" repeatCount="3000" fill="hold" grpId="0" nodeType="afterEffect">
                                  <p:stCondLst>
                                    <p:cond delay="0"/>
                                  </p:stCondLst>
                                  <p:childTnLst>
                                    <p:set>
                                      <p:cBhvr>
                                        <p:cTn id="36" dur="1" fill="hold">
                                          <p:stCondLst>
                                            <p:cond delay="0"/>
                                          </p:stCondLst>
                                        </p:cTn>
                                        <p:tgtEl>
                                          <p:spTgt spid="191492">
                                            <p:txEl>
                                              <p:pRg st="6" end="6"/>
                                            </p:txEl>
                                          </p:spTgt>
                                        </p:tgtEl>
                                        <p:attrNameLst>
                                          <p:attrName>style.visibility</p:attrName>
                                        </p:attrNameLst>
                                      </p:cBhvr>
                                      <p:to>
                                        <p:strVal val="visible"/>
                                      </p:to>
                                    </p:set>
                                    <p:animEffect transition="in" filter="fade">
                                      <p:cBhvr>
                                        <p:cTn id="37" dur="1000"/>
                                        <p:tgtEl>
                                          <p:spTgt spid="191492">
                                            <p:txEl>
                                              <p:pRg st="6" end="6"/>
                                            </p:txEl>
                                          </p:spTgt>
                                        </p:tgtEl>
                                      </p:cBhvr>
                                    </p:animEffect>
                                  </p:childTnLst>
                                </p:cTn>
                              </p:par>
                            </p:childTnLst>
                          </p:cTn>
                        </p:par>
                        <p:par>
                          <p:cTn id="38" fill="hold" nodeType="afterGroup">
                            <p:stCondLst>
                              <p:cond delay="11000"/>
                            </p:stCondLst>
                            <p:childTnLst>
                              <p:par>
                                <p:cTn id="39" presetID="10" presetClass="entr" presetSubtype="0" fill="hold" grpId="0" nodeType="afterEffect">
                                  <p:stCondLst>
                                    <p:cond delay="0"/>
                                  </p:stCondLst>
                                  <p:childTnLst>
                                    <p:set>
                                      <p:cBhvr>
                                        <p:cTn id="40" dur="1" fill="hold">
                                          <p:stCondLst>
                                            <p:cond delay="0"/>
                                          </p:stCondLst>
                                        </p:cTn>
                                        <p:tgtEl>
                                          <p:spTgt spid="191492">
                                            <p:txEl>
                                              <p:pRg st="7" end="7"/>
                                            </p:txEl>
                                          </p:spTgt>
                                        </p:tgtEl>
                                        <p:attrNameLst>
                                          <p:attrName>style.visibility</p:attrName>
                                        </p:attrNameLst>
                                      </p:cBhvr>
                                      <p:to>
                                        <p:strVal val="visible"/>
                                      </p:to>
                                    </p:set>
                                    <p:animEffect transition="in" filter="fade">
                                      <p:cBhvr>
                                        <p:cTn id="41" dur="500"/>
                                        <p:tgtEl>
                                          <p:spTgt spid="191492">
                                            <p:txEl>
                                              <p:pRg st="7" end="7"/>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91492">
                                            <p:txEl>
                                              <p:pRg st="8" end="8"/>
                                            </p:txEl>
                                          </p:spTgt>
                                        </p:tgtEl>
                                        <p:attrNameLst>
                                          <p:attrName>style.visibility</p:attrName>
                                        </p:attrNameLst>
                                      </p:cBhvr>
                                      <p:to>
                                        <p:strVal val="visible"/>
                                      </p:to>
                                    </p:set>
                                    <p:animEffect transition="in" filter="fade">
                                      <p:cBhvr>
                                        <p:cTn id="44" dur="500"/>
                                        <p:tgtEl>
                                          <p:spTgt spid="191492">
                                            <p:txEl>
                                              <p:pRg st="8" end="8"/>
                                            </p:tx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191492">
                                            <p:txEl>
                                              <p:pRg st="9" end="9"/>
                                            </p:txEl>
                                          </p:spTgt>
                                        </p:tgtEl>
                                        <p:attrNameLst>
                                          <p:attrName>style.visibility</p:attrName>
                                        </p:attrNameLst>
                                      </p:cBhvr>
                                      <p:to>
                                        <p:strVal val="visible"/>
                                      </p:to>
                                    </p:set>
                                    <p:animEffect transition="in" filter="fade">
                                      <p:cBhvr>
                                        <p:cTn id="47" dur="500"/>
                                        <p:tgtEl>
                                          <p:spTgt spid="191492">
                                            <p:txEl>
                                              <p:pRg st="9" end="9"/>
                                            </p:txEl>
                                          </p:spTgt>
                                        </p:tgtEl>
                                      </p:cBhvr>
                                    </p:animEffect>
                                  </p:childTnLst>
                                </p:cTn>
                              </p:par>
                            </p:childTnLst>
                          </p:cTn>
                        </p:par>
                        <p:par>
                          <p:cTn id="48" fill="hold" nodeType="afterGroup">
                            <p:stCondLst>
                              <p:cond delay="11500"/>
                            </p:stCondLst>
                            <p:childTnLst>
                              <p:par>
                                <p:cTn id="49" presetID="10" presetClass="entr" presetSubtype="0" repeatCount="3000" fill="hold" grpId="0" nodeType="afterEffect">
                                  <p:stCondLst>
                                    <p:cond delay="0"/>
                                  </p:stCondLst>
                                  <p:childTnLst>
                                    <p:set>
                                      <p:cBhvr>
                                        <p:cTn id="50" dur="1" fill="hold">
                                          <p:stCondLst>
                                            <p:cond delay="0"/>
                                          </p:stCondLst>
                                        </p:cTn>
                                        <p:tgtEl>
                                          <p:spTgt spid="191492">
                                            <p:txEl>
                                              <p:pRg st="10" end="10"/>
                                            </p:txEl>
                                          </p:spTgt>
                                        </p:tgtEl>
                                        <p:attrNameLst>
                                          <p:attrName>style.visibility</p:attrName>
                                        </p:attrNameLst>
                                      </p:cBhvr>
                                      <p:to>
                                        <p:strVal val="visible"/>
                                      </p:to>
                                    </p:set>
                                    <p:animEffect transition="in" filter="fade">
                                      <p:cBhvr>
                                        <p:cTn id="51" dur="1000"/>
                                        <p:tgtEl>
                                          <p:spTgt spid="19149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490" grpId="0" autoUpdateAnimBg="0"/>
      <p:bldP spid="191491" grpId="0" autoUpdateAnimBg="0"/>
      <p:bldP spid="191492" grpId="0" build="p" bldLvl="2" autoUpdateAnimBg="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en-GB" sz="3600" dirty="0" smtClean="0"/>
              <a:t>Hold and Bark</a:t>
            </a:r>
            <a:endParaRPr lang="en-GB" sz="3600" dirty="0"/>
          </a:p>
        </p:txBody>
      </p:sp>
      <p:sp>
        <p:nvSpPr>
          <p:cNvPr id="3" name="Inhaltsplatzhalter 2"/>
          <p:cNvSpPr>
            <a:spLocks noGrp="1"/>
          </p:cNvSpPr>
          <p:nvPr>
            <p:ph idx="1"/>
          </p:nvPr>
        </p:nvSpPr>
        <p:spPr>
          <a:xfrm>
            <a:off x="251520" y="908720"/>
            <a:ext cx="8712968" cy="5400600"/>
          </a:xfrm>
        </p:spPr>
        <p:txBody>
          <a:bodyPr>
            <a:normAutofit lnSpcReduction="10000"/>
          </a:bodyPr>
          <a:lstStyle/>
          <a:p>
            <a:r>
              <a:rPr lang="de-DE" dirty="0" smtClean="0"/>
              <a:t> </a:t>
            </a:r>
            <a:r>
              <a:rPr lang="en-GB" sz="2800" dirty="0" smtClean="0"/>
              <a:t>Deductions for Hold </a:t>
            </a:r>
          </a:p>
          <a:p>
            <a:pPr>
              <a:buNone/>
            </a:pPr>
            <a:r>
              <a:rPr lang="en-GB" sz="2800" dirty="0" smtClean="0"/>
              <a:t>    Bothering the helper, bumping, jumping     </a:t>
            </a:r>
          </a:p>
          <a:p>
            <a:pPr>
              <a:buNone/>
            </a:pPr>
            <a:r>
              <a:rPr lang="en-GB" sz="2800" dirty="0" smtClean="0"/>
              <a:t>      </a:t>
            </a:r>
            <a:r>
              <a:rPr lang="en-GB" sz="2800" dirty="0" smtClean="0">
                <a:solidFill>
                  <a:srgbClr val="FF0000"/>
                </a:solidFill>
              </a:rPr>
              <a:t>- Deduction               up to Insufficient </a:t>
            </a:r>
          </a:p>
          <a:p>
            <a:pPr>
              <a:buNone/>
            </a:pPr>
            <a:r>
              <a:rPr lang="en-GB" sz="2800" dirty="0" smtClean="0"/>
              <a:t>     Strong gripping of the sleeve </a:t>
            </a:r>
          </a:p>
          <a:p>
            <a:pPr>
              <a:buNone/>
            </a:pPr>
            <a:r>
              <a:rPr lang="en-GB" sz="2800" dirty="0" smtClean="0"/>
              <a:t>      </a:t>
            </a:r>
            <a:r>
              <a:rPr lang="en-GB" sz="2800" dirty="0" smtClean="0">
                <a:solidFill>
                  <a:srgbClr val="FF0000"/>
                </a:solidFill>
              </a:rPr>
              <a:t>- Deduction               Insufficient – 14 points </a:t>
            </a:r>
          </a:p>
          <a:p>
            <a:pPr>
              <a:buNone/>
            </a:pPr>
            <a:r>
              <a:rPr lang="en-GB" sz="2800" dirty="0" smtClean="0"/>
              <a:t>    Strong gripping (not bumping) of other body parts                            </a:t>
            </a:r>
            <a:r>
              <a:rPr lang="en-GB" sz="2800" dirty="0" smtClean="0">
                <a:solidFill>
                  <a:srgbClr val="FF0000"/>
                </a:solidFill>
              </a:rPr>
              <a:t>-Disqualification-! </a:t>
            </a:r>
          </a:p>
          <a:p>
            <a:pPr>
              <a:buNone/>
            </a:pPr>
            <a:r>
              <a:rPr lang="en-GB" sz="2800" dirty="0" smtClean="0"/>
              <a:t>    If the dog comes towards the handler as the handler comes to the blind or if the dog comes to heel prior to the call out command </a:t>
            </a:r>
          </a:p>
          <a:p>
            <a:pPr>
              <a:buNone/>
            </a:pPr>
            <a:r>
              <a:rPr lang="en-GB" sz="2800" dirty="0" smtClean="0"/>
              <a:t>     </a:t>
            </a:r>
            <a:r>
              <a:rPr lang="en-GB" sz="2800" dirty="0" smtClean="0">
                <a:solidFill>
                  <a:srgbClr val="FF0000"/>
                </a:solidFill>
              </a:rPr>
              <a:t>Maximum Evaluation    =  insufficient</a:t>
            </a:r>
            <a:endParaRPr lang="en-GB" sz="2800" dirty="0">
              <a:solidFill>
                <a:srgbClr val="FF0000"/>
              </a:solidFill>
            </a:endParaRPr>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101</a:t>
            </a:fld>
            <a:endParaRPr lang="de-DE"/>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2514" name="Rectangle 2"/>
          <p:cNvSpPr>
            <a:spLocks noGrp="1" noChangeArrowheads="1"/>
          </p:cNvSpPr>
          <p:nvPr>
            <p:ph type="title"/>
          </p:nvPr>
        </p:nvSpPr>
        <p:spPr>
          <a:xfrm>
            <a:off x="723900" y="1"/>
            <a:ext cx="7696200" cy="1196751"/>
          </a:xfrm>
        </p:spPr>
        <p:txBody>
          <a:bodyPr>
            <a:normAutofit fontScale="90000"/>
          </a:bodyPr>
          <a:lstStyle/>
          <a:p>
            <a:pPr eaLnBrk="1" hangingPunct="1"/>
            <a:r>
              <a:rPr lang="de-DE" sz="4000" dirty="0" smtClean="0">
                <a:ea typeface="ＭＳ Ｐゴシック" pitchFamily="34" charset="-128"/>
              </a:rPr>
              <a:t>IGP Abteilung C</a:t>
            </a:r>
            <a:br>
              <a:rPr lang="de-DE" sz="4000" dirty="0" smtClean="0">
                <a:ea typeface="ＭＳ Ｐゴシック" pitchFamily="34" charset="-128"/>
              </a:rPr>
            </a:br>
            <a:r>
              <a:rPr lang="de-DE" sz="3600" dirty="0" smtClean="0">
                <a:ea typeface="ＭＳ Ｐゴシック" pitchFamily="34" charset="-128"/>
              </a:rPr>
              <a:t>Stellen und Verbellen</a:t>
            </a:r>
            <a:endParaRPr lang="en-US" sz="3600" dirty="0" smtClean="0">
              <a:ea typeface="ＭＳ Ｐゴシック" pitchFamily="34" charset="-128"/>
            </a:endParaRPr>
          </a:p>
        </p:txBody>
      </p:sp>
      <p:sp>
        <p:nvSpPr>
          <p:cNvPr id="192515" name="Text Box 3"/>
          <p:cNvSpPr txBox="1">
            <a:spLocks noChangeArrowheads="1"/>
          </p:cNvSpPr>
          <p:nvPr/>
        </p:nvSpPr>
        <p:spPr bwMode="auto">
          <a:xfrm>
            <a:off x="2095500" y="1124744"/>
            <a:ext cx="4953000" cy="584775"/>
          </a:xfrm>
          <a:prstGeom prst="rect">
            <a:avLst/>
          </a:prstGeom>
          <a:noFill/>
          <a:ln w="12700">
            <a:noFill/>
            <a:miter lim="800000"/>
            <a:headEnd type="none" w="sm" len="sm"/>
            <a:tailEnd type="none" w="sm" len="sm"/>
          </a:ln>
          <a:effectLst/>
        </p:spPr>
        <p:txBody>
          <a:bodyPr wrap="square">
            <a:spAutoFit/>
          </a:bodyPr>
          <a:lstStyle/>
          <a:p>
            <a:pPr algn="ctr" eaLnBrk="0" hangingPunct="0">
              <a:spcBef>
                <a:spcPct val="50000"/>
              </a:spcBef>
              <a:defRPr/>
            </a:pPr>
            <a:r>
              <a:rPr lang="de-DE" sz="3200" dirty="0" smtClean="0">
                <a:solidFill>
                  <a:srgbClr val="008000"/>
                </a:solidFill>
                <a:effectLst>
                  <a:outerShdw blurRad="38100" dist="38100" dir="2700000" algn="tl">
                    <a:srgbClr val="000000"/>
                  </a:outerShdw>
                </a:effectLst>
                <a:latin typeface="Times New Roman" pitchFamily="18" charset="0"/>
              </a:rPr>
              <a:t>Hinweise zur Beurteilung</a:t>
            </a:r>
            <a:endParaRPr lang="de-DE" sz="3200" dirty="0">
              <a:solidFill>
                <a:srgbClr val="008000"/>
              </a:solidFill>
              <a:effectLst>
                <a:outerShdw blurRad="38100" dist="38100" dir="2700000" algn="tl">
                  <a:srgbClr val="000000"/>
                </a:outerShdw>
              </a:effectLst>
              <a:latin typeface="Times New Roman" pitchFamily="18" charset="0"/>
            </a:endParaRPr>
          </a:p>
        </p:txBody>
      </p:sp>
      <p:sp>
        <p:nvSpPr>
          <p:cNvPr id="192516" name="Rectangle 4"/>
          <p:cNvSpPr>
            <a:spLocks noChangeArrowheads="1"/>
          </p:cNvSpPr>
          <p:nvPr/>
        </p:nvSpPr>
        <p:spPr bwMode="auto">
          <a:xfrm>
            <a:off x="147638" y="1772816"/>
            <a:ext cx="8848725" cy="4466059"/>
          </a:xfrm>
          <a:prstGeom prst="rect">
            <a:avLst/>
          </a:prstGeom>
          <a:noFill/>
          <a:ln w="9525">
            <a:noFill/>
            <a:miter lim="800000"/>
            <a:headEnd/>
            <a:tailEnd/>
          </a:ln>
        </p:spPr>
        <p:txBody>
          <a:bodyPr lIns="92075" tIns="46038" rIns="92075" bIns="46038"/>
          <a:lstStyle/>
          <a:p>
            <a:pPr marL="342900" indent="-342900">
              <a:lnSpc>
                <a:spcPct val="80000"/>
              </a:lnSpc>
              <a:spcBef>
                <a:spcPct val="20000"/>
              </a:spcBef>
              <a:buFontTx/>
              <a:buChar char="•"/>
            </a:pPr>
            <a:r>
              <a:rPr lang="de-DE" sz="2800" dirty="0" smtClean="0"/>
              <a:t>Entwertung für "Stellen"</a:t>
            </a:r>
          </a:p>
          <a:p>
            <a:pPr marL="342900" indent="-342900">
              <a:lnSpc>
                <a:spcPct val="80000"/>
              </a:lnSpc>
              <a:spcBef>
                <a:spcPct val="20000"/>
              </a:spcBef>
            </a:pPr>
            <a:r>
              <a:rPr lang="de-DE" sz="2800" dirty="0" smtClean="0"/>
              <a:t>    Verlässt der Hund den Helfer und läuft zum HF zurück, bevor die Richteranweisung zum Abholen des Hundes gegeben wird, kann der Hund nochmals vom HF eingesetzt werden.</a:t>
            </a:r>
          </a:p>
          <a:p>
            <a:pPr marL="819150" lvl="1" indent="-285750">
              <a:lnSpc>
                <a:spcPct val="80000"/>
              </a:lnSpc>
              <a:spcBef>
                <a:spcPct val="20000"/>
              </a:spcBef>
              <a:buFontTx/>
              <a:buChar char="–"/>
            </a:pPr>
            <a:r>
              <a:rPr lang="de-DE" sz="2400" dirty="0" smtClean="0"/>
              <a:t>Verbleibt der Hund dann am Helfer erfolgt Bewertung aus der Gesamtübung </a:t>
            </a:r>
            <a:r>
              <a:rPr lang="de-DE" altLang="de-DE" sz="2400" dirty="0" smtClean="0"/>
              <a:t>“</a:t>
            </a:r>
            <a:r>
              <a:rPr lang="de-DE" sz="2400" dirty="0" smtClean="0"/>
              <a:t>Stellen und Verbellen</a:t>
            </a:r>
            <a:r>
              <a:rPr lang="de-DE" altLang="de-DE" sz="2400" dirty="0" smtClean="0"/>
              <a:t>”</a:t>
            </a:r>
            <a:r>
              <a:rPr lang="de-DE" sz="2400" dirty="0" smtClean="0"/>
              <a:t>.</a:t>
            </a:r>
          </a:p>
          <a:p>
            <a:pPr marL="342900" indent="-342900">
              <a:lnSpc>
                <a:spcPct val="80000"/>
              </a:lnSpc>
              <a:spcBef>
                <a:spcPct val="20000"/>
              </a:spcBef>
              <a:buClr>
                <a:srgbClr val="FF3300"/>
              </a:buClr>
              <a:buFontTx/>
              <a:buChar char="•"/>
            </a:pPr>
            <a:r>
              <a:rPr lang="de-DE" sz="2800" dirty="0" smtClean="0">
                <a:solidFill>
                  <a:srgbClr val="FF3300"/>
                </a:solidFill>
                <a:sym typeface="Wingdings 2" pitchFamily="18" charset="2"/>
              </a:rPr>
              <a:t>Gesamtübung</a:t>
            </a:r>
            <a:r>
              <a:rPr lang="de-DE" sz="2800" dirty="0" smtClean="0">
                <a:solidFill>
                  <a:schemeClr val="accent2"/>
                </a:solidFill>
                <a:sym typeface="Wingdings 2" pitchFamily="18" charset="2"/>
              </a:rPr>
              <a:t>	</a:t>
            </a:r>
            <a:r>
              <a:rPr lang="de-DE" sz="2800" dirty="0" smtClean="0">
                <a:solidFill>
                  <a:srgbClr val="FF3300"/>
                </a:solidFill>
                <a:sym typeface="Wingdings 2" pitchFamily="18" charset="2"/>
              </a:rPr>
              <a:t>	Mangelhaft = </a:t>
            </a:r>
            <a:r>
              <a:rPr lang="de-DE" sz="2800" u="sng" dirty="0" smtClean="0">
                <a:solidFill>
                  <a:srgbClr val="FF3300"/>
                </a:solidFill>
                <a:sym typeface="Wingdings 2" pitchFamily="18" charset="2"/>
              </a:rPr>
              <a:t>- 14 Punkte</a:t>
            </a:r>
          </a:p>
          <a:p>
            <a:pPr marL="819150" lvl="1" indent="-285750">
              <a:lnSpc>
                <a:spcPct val="80000"/>
              </a:lnSpc>
              <a:spcBef>
                <a:spcPct val="20000"/>
              </a:spcBef>
              <a:buFontTx/>
              <a:buChar char="–"/>
            </a:pPr>
            <a:r>
              <a:rPr lang="de-DE" sz="2400" dirty="0" smtClean="0">
                <a:sym typeface="Wingdings 2" pitchFamily="18" charset="2"/>
              </a:rPr>
              <a:t>lässt sich der Hund nicht mehr einsetzen, oder verlässt  erneut den Helfer ...</a:t>
            </a:r>
          </a:p>
          <a:p>
            <a:pPr marL="342900" indent="-342900">
              <a:lnSpc>
                <a:spcPct val="80000"/>
              </a:lnSpc>
              <a:spcBef>
                <a:spcPct val="20000"/>
              </a:spcBef>
              <a:buClr>
                <a:srgbClr val="FF3300"/>
              </a:buClr>
            </a:pPr>
            <a:r>
              <a:rPr lang="de-DE" sz="2800" dirty="0" smtClean="0">
                <a:solidFill>
                  <a:srgbClr val="FF3300"/>
                </a:solidFill>
                <a:sym typeface="Wingdings 2" pitchFamily="18" charset="2"/>
              </a:rPr>
              <a:t>      wird die Abteilung </a:t>
            </a:r>
            <a:r>
              <a:rPr lang="de-DE" altLang="de-DE" sz="2800" dirty="0" smtClean="0">
                <a:solidFill>
                  <a:srgbClr val="FF3300"/>
                </a:solidFill>
                <a:sym typeface="Wingdings 2" pitchFamily="18" charset="2"/>
              </a:rPr>
              <a:t>“</a:t>
            </a:r>
            <a:r>
              <a:rPr lang="de-DE" sz="2800" dirty="0" smtClean="0">
                <a:solidFill>
                  <a:srgbClr val="FF3300"/>
                </a:solidFill>
                <a:sym typeface="Wingdings 2" pitchFamily="18" charset="2"/>
              </a:rPr>
              <a:t>C</a:t>
            </a:r>
            <a:r>
              <a:rPr lang="de-DE" altLang="de-DE" sz="2800" dirty="0" smtClean="0">
                <a:solidFill>
                  <a:srgbClr val="FF3300"/>
                </a:solidFill>
                <a:sym typeface="Wingdings 2" pitchFamily="18" charset="2"/>
              </a:rPr>
              <a:t>”</a:t>
            </a:r>
            <a:r>
              <a:rPr lang="de-DE" sz="2800" dirty="0" smtClean="0">
                <a:solidFill>
                  <a:srgbClr val="FF3300"/>
                </a:solidFill>
                <a:sym typeface="Wingdings 2" pitchFamily="18" charset="2"/>
              </a:rPr>
              <a:t> abgebrochen. (</a:t>
            </a:r>
            <a:r>
              <a:rPr lang="de-DE" sz="2800" b="1" dirty="0" smtClean="0">
                <a:solidFill>
                  <a:srgbClr val="FF3300"/>
                </a:solidFill>
                <a:sym typeface="Wingdings 2" pitchFamily="18" charset="2"/>
              </a:rPr>
              <a:t>TSB “</a:t>
            </a:r>
            <a:r>
              <a:rPr lang="de-DE" sz="2800" b="1" dirty="0" err="1" smtClean="0">
                <a:solidFill>
                  <a:srgbClr val="FF3300"/>
                </a:solidFill>
                <a:sym typeface="Wingdings 2" pitchFamily="18" charset="2"/>
              </a:rPr>
              <a:t>ng</a:t>
            </a:r>
            <a:r>
              <a:rPr lang="de-DE" sz="2800" b="1" dirty="0" smtClean="0">
                <a:solidFill>
                  <a:srgbClr val="FF3300"/>
                </a:solidFill>
                <a:sym typeface="Wingdings 2" pitchFamily="18" charset="2"/>
              </a:rPr>
              <a:t>”) </a:t>
            </a:r>
            <a:r>
              <a:rPr lang="de-DE" sz="2800" b="1" dirty="0" smtClean="0">
                <a:solidFill>
                  <a:srgbClr val="FF0000"/>
                </a:solidFill>
                <a:sym typeface="Wingdings 2" pitchFamily="18" charset="2"/>
              </a:rPr>
              <a:t>!</a:t>
            </a:r>
            <a:endParaRPr lang="de-DE" sz="2800" b="1" dirty="0">
              <a:solidFill>
                <a:srgbClr val="FF0000"/>
              </a:solidFill>
              <a:sym typeface="Wingdings 2" pitchFamily="18" charset="2"/>
            </a:endParaRPr>
          </a:p>
        </p:txBody>
      </p:sp>
      <p:sp>
        <p:nvSpPr>
          <p:cNvPr id="5" name="Foliennummernplatzhalter 4"/>
          <p:cNvSpPr>
            <a:spLocks noGrp="1"/>
          </p:cNvSpPr>
          <p:nvPr>
            <p:ph type="sldNum" sz="quarter" idx="12"/>
          </p:nvPr>
        </p:nvSpPr>
        <p:spPr/>
        <p:txBody>
          <a:bodyPr/>
          <a:lstStyle/>
          <a:p>
            <a:fld id="{42060E1C-7F94-48ED-A1E2-7080F3AD8941}" type="slidenum">
              <a:rPr lang="de-DE" smtClean="0"/>
              <a:pPr/>
              <a:t>102</a:t>
            </a:fld>
            <a:endParaRPr lang="de-DE" dirty="0"/>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2514"/>
                                        </p:tgtEl>
                                        <p:attrNameLst>
                                          <p:attrName>style.visibility</p:attrName>
                                        </p:attrNameLst>
                                      </p:cBhvr>
                                      <p:to>
                                        <p:strVal val="visible"/>
                                      </p:to>
                                    </p:set>
                                    <p:animEffect transition="in" filter="fade">
                                      <p:cBhvr>
                                        <p:cTn id="7" dur="500"/>
                                        <p:tgtEl>
                                          <p:spTgt spid="19251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2515"/>
                                        </p:tgtEl>
                                        <p:attrNameLst>
                                          <p:attrName>style.visibility</p:attrName>
                                        </p:attrNameLst>
                                      </p:cBhvr>
                                      <p:to>
                                        <p:strVal val="visible"/>
                                      </p:to>
                                    </p:set>
                                    <p:animEffect transition="in" filter="fade">
                                      <p:cBhvr>
                                        <p:cTn id="11" dur="500"/>
                                        <p:tgtEl>
                                          <p:spTgt spid="19251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92516">
                                            <p:txEl>
                                              <p:pRg st="0" end="0"/>
                                            </p:txEl>
                                          </p:spTgt>
                                        </p:tgtEl>
                                        <p:attrNameLst>
                                          <p:attrName>style.visibility</p:attrName>
                                        </p:attrNameLst>
                                      </p:cBhvr>
                                      <p:to>
                                        <p:strVal val="visible"/>
                                      </p:to>
                                    </p:set>
                                    <p:animEffect transition="in" filter="fade">
                                      <p:cBhvr>
                                        <p:cTn id="14" dur="500"/>
                                        <p:tgtEl>
                                          <p:spTgt spid="192516">
                                            <p:txEl>
                                              <p:pRg st="0" end="0"/>
                                            </p:txEl>
                                          </p:spTgt>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92516">
                                            <p:txEl>
                                              <p:pRg st="1" end="1"/>
                                            </p:txEl>
                                          </p:spTgt>
                                        </p:tgtEl>
                                        <p:attrNameLst>
                                          <p:attrName>style.visibility</p:attrName>
                                        </p:attrNameLst>
                                      </p:cBhvr>
                                      <p:to>
                                        <p:strVal val="visible"/>
                                      </p:to>
                                    </p:set>
                                    <p:animEffect transition="in" filter="fade">
                                      <p:cBhvr>
                                        <p:cTn id="19" dur="500"/>
                                        <p:tgtEl>
                                          <p:spTgt spid="192516">
                                            <p:txEl>
                                              <p:pRg st="1" end="1"/>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192516">
                                            <p:txEl>
                                              <p:pRg st="2" end="2"/>
                                            </p:txEl>
                                          </p:spTgt>
                                        </p:tgtEl>
                                        <p:attrNameLst>
                                          <p:attrName>style.visibility</p:attrName>
                                        </p:attrNameLst>
                                      </p:cBhvr>
                                      <p:to>
                                        <p:strVal val="visible"/>
                                      </p:to>
                                    </p:set>
                                    <p:animEffect transition="in" filter="fade">
                                      <p:cBhvr>
                                        <p:cTn id="24" dur="500"/>
                                        <p:tgtEl>
                                          <p:spTgt spid="192516">
                                            <p:txEl>
                                              <p:pRg st="2" end="2"/>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92516">
                                            <p:txEl>
                                              <p:pRg st="3" end="3"/>
                                            </p:txEl>
                                          </p:spTgt>
                                        </p:tgtEl>
                                        <p:attrNameLst>
                                          <p:attrName>style.visibility</p:attrName>
                                        </p:attrNameLst>
                                      </p:cBhvr>
                                      <p:to>
                                        <p:strVal val="visible"/>
                                      </p:to>
                                    </p:set>
                                    <p:animEffect transition="in" filter="fade">
                                      <p:cBhvr>
                                        <p:cTn id="29" dur="500"/>
                                        <p:tgtEl>
                                          <p:spTgt spid="192516">
                                            <p:txEl>
                                              <p:pRg st="3" end="3"/>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92516">
                                            <p:txEl>
                                              <p:pRg st="4" end="4"/>
                                            </p:txEl>
                                          </p:spTgt>
                                        </p:tgtEl>
                                        <p:attrNameLst>
                                          <p:attrName>style.visibility</p:attrName>
                                        </p:attrNameLst>
                                      </p:cBhvr>
                                      <p:to>
                                        <p:strVal val="visible"/>
                                      </p:to>
                                    </p:set>
                                    <p:animEffect transition="in" filter="fade">
                                      <p:cBhvr>
                                        <p:cTn id="34" dur="500"/>
                                        <p:tgtEl>
                                          <p:spTgt spid="192516">
                                            <p:txEl>
                                              <p:pRg st="4" end="4"/>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92516">
                                            <p:txEl>
                                              <p:pRg st="5" end="5"/>
                                            </p:txEl>
                                          </p:spTgt>
                                        </p:tgtEl>
                                        <p:attrNameLst>
                                          <p:attrName>style.visibility</p:attrName>
                                        </p:attrNameLst>
                                      </p:cBhvr>
                                      <p:to>
                                        <p:strVal val="visible"/>
                                      </p:to>
                                    </p:set>
                                    <p:animEffect transition="in" filter="fade">
                                      <p:cBhvr>
                                        <p:cTn id="39" dur="500"/>
                                        <p:tgtEl>
                                          <p:spTgt spid="1925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2514" grpId="0" autoUpdateAnimBg="0"/>
      <p:bldP spid="192515" grpId="0" autoUpdateAnimBg="0"/>
      <p:bldP spid="192516" grpId="0" build="p" bldLvl="2" autoUpdateAnimBg="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648072"/>
          </a:xfrm>
        </p:spPr>
        <p:txBody>
          <a:bodyPr>
            <a:normAutofit/>
          </a:bodyPr>
          <a:lstStyle/>
          <a:p>
            <a:r>
              <a:rPr lang="en-GB" sz="3600" dirty="0" smtClean="0"/>
              <a:t>Hold and Bark</a:t>
            </a:r>
            <a:endParaRPr lang="en-GB" sz="3600" dirty="0"/>
          </a:p>
        </p:txBody>
      </p:sp>
      <p:sp>
        <p:nvSpPr>
          <p:cNvPr id="3" name="Inhaltsplatzhalter 2"/>
          <p:cNvSpPr>
            <a:spLocks noGrp="1"/>
          </p:cNvSpPr>
          <p:nvPr>
            <p:ph idx="1"/>
          </p:nvPr>
        </p:nvSpPr>
        <p:spPr>
          <a:xfrm>
            <a:off x="179512" y="836712"/>
            <a:ext cx="8784976" cy="5472608"/>
          </a:xfrm>
        </p:spPr>
        <p:txBody>
          <a:bodyPr/>
          <a:lstStyle/>
          <a:p>
            <a:r>
              <a:rPr lang="en-GB" dirty="0" smtClean="0"/>
              <a:t>Deductions </a:t>
            </a:r>
            <a:r>
              <a:rPr lang="en-GB" dirty="0" err="1" smtClean="0"/>
              <a:t>for„Hold“or„Guarding</a:t>
            </a:r>
            <a:r>
              <a:rPr lang="en-GB" dirty="0" smtClean="0"/>
              <a:t>“ </a:t>
            </a:r>
          </a:p>
          <a:p>
            <a:pPr>
              <a:buNone/>
            </a:pPr>
            <a:r>
              <a:rPr lang="en-GB" dirty="0" smtClean="0"/>
              <a:t>    If the dog leaves the helper and runs back to the handler before the Judge´s signal, the dog can be sent back in by the handler. </a:t>
            </a:r>
          </a:p>
          <a:p>
            <a:pPr>
              <a:buNone/>
            </a:pPr>
            <a:r>
              <a:rPr lang="en-GB" dirty="0" smtClean="0"/>
              <a:t>  – If the dog stays with the helper after being sent   in again: </a:t>
            </a:r>
          </a:p>
          <a:p>
            <a:pPr>
              <a:buFont typeface="Courier New" pitchFamily="49" charset="0"/>
              <a:buChar char="o"/>
            </a:pPr>
            <a:r>
              <a:rPr lang="en-GB" dirty="0" smtClean="0"/>
              <a:t>  </a:t>
            </a:r>
            <a:r>
              <a:rPr lang="en-GB" dirty="0" smtClean="0">
                <a:solidFill>
                  <a:srgbClr val="FF0000"/>
                </a:solidFill>
              </a:rPr>
              <a:t>Maximum Evaluation = insufficient = - 14 P.</a:t>
            </a:r>
          </a:p>
          <a:p>
            <a:pPr>
              <a:buNone/>
            </a:pPr>
            <a:r>
              <a:rPr lang="en-GB" dirty="0" smtClean="0"/>
              <a:t>    If the dog does not go back into the blind and remain with the helper </a:t>
            </a:r>
          </a:p>
          <a:p>
            <a:pPr>
              <a:buNone/>
            </a:pPr>
            <a:r>
              <a:rPr lang="en-GB" dirty="0" smtClean="0"/>
              <a:t>    </a:t>
            </a:r>
            <a:r>
              <a:rPr lang="en-GB" dirty="0" smtClean="0">
                <a:solidFill>
                  <a:srgbClr val="FF0000"/>
                </a:solidFill>
              </a:rPr>
              <a:t>Part C is terminated      (TSB ng) !</a:t>
            </a:r>
            <a:endParaRPr lang="en-GB" dirty="0">
              <a:solidFill>
                <a:srgbClr val="FF0000"/>
              </a:solidFill>
            </a:endParaRPr>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103</a:t>
            </a:fld>
            <a:endParaRPr lang="de-DE" dirty="0"/>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104</a:t>
            </a:fld>
            <a:endParaRPr lang="de-DE"/>
          </a:p>
        </p:txBody>
      </p:sp>
      <p:graphicFrame>
        <p:nvGraphicFramePr>
          <p:cNvPr id="4" name="Tabelle 3"/>
          <p:cNvGraphicFramePr>
            <a:graphicFrameLocks noGrp="1"/>
          </p:cNvGraphicFramePr>
          <p:nvPr/>
        </p:nvGraphicFramePr>
        <p:xfrm>
          <a:off x="323529" y="404664"/>
          <a:ext cx="8136905" cy="8065116"/>
        </p:xfrm>
        <a:graphic>
          <a:graphicData uri="http://schemas.openxmlformats.org/drawingml/2006/table">
            <a:tbl>
              <a:tblPr/>
              <a:tblGrid>
                <a:gridCol w="3158960"/>
                <a:gridCol w="2564396"/>
                <a:gridCol w="2413549"/>
              </a:tblGrid>
              <a:tr h="317820">
                <a:tc>
                  <a:txBody>
                    <a:bodyPr/>
                    <a:lstStyle/>
                    <a:p>
                      <a:pPr algn="just">
                        <a:lnSpc>
                          <a:spcPct val="115000"/>
                        </a:lnSpc>
                        <a:spcAft>
                          <a:spcPts val="0"/>
                        </a:spcAft>
                      </a:pPr>
                      <a:r>
                        <a:rPr lang="de-DE" sz="1600" b="1" dirty="0">
                          <a:solidFill>
                            <a:srgbClr val="000000"/>
                          </a:solidFill>
                          <a:latin typeface="+mn-lt"/>
                          <a:ea typeface="Times New Roman"/>
                          <a:cs typeface="Times New Roman"/>
                        </a:rPr>
                        <a:t>IGP-1</a:t>
                      </a:r>
                      <a:endParaRPr lang="de-DE" sz="16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600" b="1">
                          <a:solidFill>
                            <a:srgbClr val="000000"/>
                          </a:solidFill>
                          <a:latin typeface="+mn-lt"/>
                          <a:ea typeface="Times New Roman"/>
                          <a:cs typeface="Times New Roman"/>
                        </a:rPr>
                        <a:t>IGP-2</a:t>
                      </a:r>
                      <a:endParaRPr lang="de-DE" sz="16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600" b="1">
                          <a:solidFill>
                            <a:srgbClr val="000000"/>
                          </a:solidFill>
                          <a:latin typeface="+mn-lt"/>
                          <a:ea typeface="Times New Roman"/>
                          <a:cs typeface="Times New Roman"/>
                        </a:rPr>
                        <a:t>IGP-3</a:t>
                      </a:r>
                      <a:endParaRPr lang="de-DE" sz="160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747296">
                <a:tc>
                  <a:txBody>
                    <a:bodyPr/>
                    <a:lstStyle/>
                    <a:p>
                      <a:pPr>
                        <a:lnSpc>
                          <a:spcPct val="115000"/>
                        </a:lnSpc>
                        <a:spcAft>
                          <a:spcPts val="0"/>
                        </a:spcAft>
                      </a:pPr>
                      <a:r>
                        <a:rPr lang="de-DE" sz="1800" dirty="0">
                          <a:solidFill>
                            <a:srgbClr val="000000"/>
                          </a:solidFill>
                          <a:latin typeface="+mn-lt"/>
                          <a:ea typeface="Times New Roman"/>
                          <a:cs typeface="Times New Roman"/>
                        </a:rPr>
                        <a:t>Hundeführer geht auf Leistungsrichter Anweisung auf die markierte Position </a:t>
                      </a:r>
                      <a:endParaRPr lang="de-DE" sz="1800" dirty="0" smtClean="0">
                        <a:solidFill>
                          <a:srgbClr val="000000"/>
                        </a:solidFill>
                        <a:latin typeface="+mn-lt"/>
                        <a:ea typeface="Times New Roman"/>
                        <a:cs typeface="Times New Roman"/>
                      </a:endParaRPr>
                    </a:p>
                    <a:p>
                      <a:pPr>
                        <a:lnSpc>
                          <a:spcPct val="115000"/>
                        </a:lnSpc>
                        <a:spcAft>
                          <a:spcPts val="0"/>
                        </a:spcAft>
                      </a:pPr>
                      <a:r>
                        <a:rPr lang="de-DE" sz="1800" i="1" u="sng" dirty="0" smtClean="0">
                          <a:solidFill>
                            <a:srgbClr val="000000"/>
                          </a:solidFill>
                          <a:latin typeface="+mn-lt"/>
                          <a:ea typeface="Times New Roman"/>
                          <a:cs typeface="Times New Roman"/>
                        </a:rPr>
                        <a:t>5 </a:t>
                      </a:r>
                      <a:r>
                        <a:rPr lang="de-DE" sz="1800" i="1" u="sng" dirty="0">
                          <a:solidFill>
                            <a:srgbClr val="000000"/>
                          </a:solidFill>
                          <a:latin typeface="+mn-lt"/>
                          <a:ea typeface="Times New Roman"/>
                          <a:cs typeface="Times New Roman"/>
                        </a:rPr>
                        <a:t>Schritte vom Helfer entfernt.</a:t>
                      </a:r>
                      <a:endParaRPr lang="de-DE" sz="1800" dirty="0">
                        <a:latin typeface="+mn-lt"/>
                        <a:ea typeface="Times New Roman"/>
                        <a:cs typeface="Times New Roman"/>
                      </a:endParaRPr>
                    </a:p>
                    <a:p>
                      <a:pPr>
                        <a:lnSpc>
                          <a:spcPct val="115000"/>
                        </a:lnSpc>
                        <a:spcAft>
                          <a:spcPts val="0"/>
                        </a:spcAft>
                      </a:pPr>
                      <a:r>
                        <a:rPr lang="de-DE" sz="1800" dirty="0">
                          <a:solidFill>
                            <a:srgbClr val="000000"/>
                          </a:solidFill>
                          <a:latin typeface="+mn-lt"/>
                          <a:ea typeface="Times New Roman"/>
                          <a:cs typeface="Times New Roman"/>
                        </a:rPr>
                        <a:t>Auf Richteranweisung ruft er seinen Hund in die Grundstellung oder tritt </a:t>
                      </a:r>
                      <a:r>
                        <a:rPr lang="de-DE" sz="1800" i="1" u="sng" dirty="0">
                          <a:solidFill>
                            <a:srgbClr val="000000"/>
                          </a:solidFill>
                          <a:latin typeface="+mn-lt"/>
                          <a:ea typeface="Times New Roman"/>
                          <a:cs typeface="Times New Roman"/>
                        </a:rPr>
                        <a:t>alternativ</a:t>
                      </a:r>
                      <a:r>
                        <a:rPr lang="de-DE" sz="1800" dirty="0">
                          <a:solidFill>
                            <a:srgbClr val="000000"/>
                          </a:solidFill>
                          <a:latin typeface="+mn-lt"/>
                          <a:ea typeface="Times New Roman"/>
                          <a:cs typeface="Times New Roman"/>
                        </a:rPr>
                        <a:t> an seinen verbellenden Hund heran, nimmt ihn mit Hörzeichen für Sitzen in Grundstellung, </a:t>
                      </a:r>
                      <a:r>
                        <a:rPr lang="de-DE" sz="1800" dirty="0">
                          <a:solidFill>
                            <a:srgbClr val="FF0000"/>
                          </a:solidFill>
                          <a:latin typeface="+mn-lt"/>
                          <a:ea typeface="Times New Roman"/>
                          <a:cs typeface="Times New Roman"/>
                        </a:rPr>
                        <a:t>leint ihn an </a:t>
                      </a:r>
                      <a:r>
                        <a:rPr lang="de-DE" sz="1800" dirty="0">
                          <a:solidFill>
                            <a:srgbClr val="000000"/>
                          </a:solidFill>
                          <a:latin typeface="+mn-lt"/>
                          <a:ea typeface="Times New Roman"/>
                          <a:cs typeface="Times New Roman"/>
                        </a:rPr>
                        <a:t>und führt ihn dann zur markierten Position und nimmt die Grundstellung ein.</a:t>
                      </a:r>
                      <a:endParaRPr lang="de-DE" sz="1800" dirty="0">
                        <a:latin typeface="+mn-lt"/>
                        <a:ea typeface="Times New Roman"/>
                        <a:cs typeface="Times New Roman"/>
                      </a:endParaRPr>
                    </a:p>
                    <a:p>
                      <a:pPr>
                        <a:lnSpc>
                          <a:spcPct val="115000"/>
                        </a:lnSpc>
                        <a:spcAft>
                          <a:spcPts val="0"/>
                        </a:spcAft>
                      </a:pPr>
                      <a:r>
                        <a:rPr lang="de-DE" sz="1800" dirty="0">
                          <a:solidFill>
                            <a:srgbClr val="000000"/>
                          </a:solidFill>
                          <a:latin typeface="+mn-lt"/>
                          <a:ea typeface="Times New Roman"/>
                          <a:cs typeface="Times New Roman"/>
                        </a:rPr>
                        <a:t>Der Hund darf auch in der Freifolge zur markierten Position geführt werden.</a:t>
                      </a:r>
                      <a:endParaRPr lang="de-DE"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800" dirty="0">
                          <a:solidFill>
                            <a:srgbClr val="000000"/>
                          </a:solidFill>
                          <a:latin typeface="+mn-lt"/>
                          <a:ea typeface="Times New Roman"/>
                          <a:cs typeface="Times New Roman"/>
                        </a:rPr>
                        <a:t>Hundeführer geht auf Leistungsrichter Anweisung auf die markierte Position fünf Schritte vom Helfer entfernt, und ruft seinen Hund auf weitere Richteranweisung in die Grundstellung.</a:t>
                      </a:r>
                      <a:endParaRPr lang="de-DE"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1800" dirty="0">
                          <a:solidFill>
                            <a:srgbClr val="000000"/>
                          </a:solidFill>
                          <a:latin typeface="+mn-lt"/>
                          <a:ea typeface="Times New Roman"/>
                          <a:cs typeface="Times New Roman"/>
                        </a:rPr>
                        <a:t>Hundeführer geht auf Leistungsrichter Anweisung auf die markierte Position fünf Schritte vom Helfer entfernt, und ruft seinen Hund auf weitere Richteranweisung in die Grundstellung.</a:t>
                      </a:r>
                      <a:endParaRPr lang="de-DE" sz="1800" dirty="0">
                        <a:latin typeface="+mn-lt"/>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52577" name="Rectangle 1"/>
          <p:cNvSpPr>
            <a:spLocks noChangeArrowheads="1"/>
          </p:cNvSpPr>
          <p:nvPr/>
        </p:nvSpPr>
        <p:spPr bwMode="auto">
          <a:xfrm>
            <a:off x="0" y="-22984"/>
            <a:ext cx="9144000"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2400" b="0" i="0" u="none" strike="noStrike" cap="none" normalizeH="0" baseline="0" dirty="0" smtClean="0">
                <a:ln>
                  <a:noFill/>
                </a:ln>
                <a:solidFill>
                  <a:srgbClr val="000000"/>
                </a:solidFill>
                <a:effectLst/>
                <a:ea typeface="Times New Roman" pitchFamily="18" charset="0"/>
                <a:cs typeface="Calibri" pitchFamily="34" charset="0"/>
              </a:rPr>
              <a:t>    Die Übung Stellen und Verbellen endet wie folgt: </a:t>
            </a:r>
            <a:endParaRPr kumimoji="0" lang="de-DE"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4978" name="Rectangle 2"/>
          <p:cNvSpPr>
            <a:spLocks noGrp="1" noChangeArrowheads="1"/>
          </p:cNvSpPr>
          <p:nvPr>
            <p:ph type="title"/>
          </p:nvPr>
        </p:nvSpPr>
        <p:spPr/>
        <p:txBody>
          <a:bodyPr/>
          <a:lstStyle/>
          <a:p>
            <a:pPr eaLnBrk="1" hangingPunct="1"/>
            <a:r>
              <a:rPr lang="de-DE" sz="3200" smtClean="0">
                <a:ea typeface="ＭＳ Ｐゴシック" pitchFamily="34" charset="-128"/>
              </a:rPr>
              <a:t>Dichtes, drangvolles Stellen</a:t>
            </a:r>
            <a:br>
              <a:rPr lang="de-DE" sz="3200" smtClean="0">
                <a:ea typeface="ＭＳ Ｐゴシック" pitchFamily="34" charset="-128"/>
              </a:rPr>
            </a:br>
            <a:r>
              <a:rPr lang="de-DE" sz="3200" smtClean="0">
                <a:ea typeface="ＭＳ Ｐゴシック" pitchFamily="34" charset="-128"/>
              </a:rPr>
              <a:t>energisches, anhaltendes Verbellen</a:t>
            </a:r>
          </a:p>
        </p:txBody>
      </p:sp>
      <p:pic>
        <p:nvPicPr>
          <p:cNvPr id="254979" name="Picture 3" descr="stellendrangvolldicht"/>
          <p:cNvPicPr>
            <a:picLocks noGrp="1" noChangeAspect="1" noChangeArrowheads="1"/>
          </p:cNvPicPr>
          <p:nvPr>
            <p:ph sz="half" idx="1"/>
          </p:nvPr>
        </p:nvPicPr>
        <p:blipFill>
          <a:blip r:embed="rId2" cstate="print"/>
          <a:srcRect/>
          <a:stretch>
            <a:fillRect/>
          </a:stretch>
        </p:blipFill>
        <p:spPr>
          <a:xfrm>
            <a:off x="930275" y="1600200"/>
            <a:ext cx="3092450" cy="4525963"/>
          </a:xfrm>
        </p:spPr>
      </p:pic>
      <p:pic>
        <p:nvPicPr>
          <p:cNvPr id="254980" name="Picture 4" descr="verbellen1"/>
          <p:cNvPicPr>
            <a:picLocks noGrp="1" noChangeAspect="1" noChangeArrowheads="1"/>
          </p:cNvPicPr>
          <p:nvPr>
            <p:ph sz="half" idx="2"/>
          </p:nvPr>
        </p:nvPicPr>
        <p:blipFill>
          <a:blip r:embed="rId3" cstate="print"/>
          <a:srcRect/>
          <a:stretch>
            <a:fillRect/>
          </a:stretch>
        </p:blipFill>
        <p:spPr>
          <a:xfrm>
            <a:off x="4648200" y="2155825"/>
            <a:ext cx="4038600" cy="3413125"/>
          </a:xfrm>
        </p:spPr>
      </p:pic>
      <p:sp>
        <p:nvSpPr>
          <p:cNvPr id="5" name="Foliennummernplatzhalter 4"/>
          <p:cNvSpPr>
            <a:spLocks noGrp="1"/>
          </p:cNvSpPr>
          <p:nvPr>
            <p:ph type="sldNum" sz="quarter" idx="12"/>
          </p:nvPr>
        </p:nvSpPr>
        <p:spPr/>
        <p:txBody>
          <a:bodyPr/>
          <a:lstStyle/>
          <a:p>
            <a:fld id="{42060E1C-7F94-48ED-A1E2-7080F3AD8941}" type="slidenum">
              <a:rPr lang="de-DE" smtClean="0"/>
              <a:pPr/>
              <a:t>105</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Rectangle 2"/>
          <p:cNvSpPr>
            <a:spLocks noGrp="1" noChangeArrowheads="1"/>
          </p:cNvSpPr>
          <p:nvPr>
            <p:ph type="title"/>
          </p:nvPr>
        </p:nvSpPr>
        <p:spPr/>
        <p:txBody>
          <a:bodyPr/>
          <a:lstStyle/>
          <a:p>
            <a:pPr eaLnBrk="1" hangingPunct="1"/>
            <a:r>
              <a:rPr lang="de-DE" smtClean="0">
                <a:ea typeface="ＭＳ Ｐゴシック" pitchFamily="34" charset="-128"/>
              </a:rPr>
              <a:t>Stellen und Verbellen</a:t>
            </a:r>
          </a:p>
        </p:txBody>
      </p:sp>
      <p:pic>
        <p:nvPicPr>
          <p:cNvPr id="256003" name="Picture 3" descr="5"/>
          <p:cNvPicPr>
            <a:picLocks noGrp="1" noChangeAspect="1" noChangeArrowheads="1"/>
          </p:cNvPicPr>
          <p:nvPr>
            <p:ph sz="half" idx="1"/>
          </p:nvPr>
        </p:nvPicPr>
        <p:blipFill>
          <a:blip r:embed="rId2" cstate="print"/>
          <a:srcRect/>
          <a:stretch>
            <a:fillRect/>
          </a:stretch>
        </p:blipFill>
        <p:spPr>
          <a:xfrm>
            <a:off x="952500" y="2849563"/>
            <a:ext cx="3048000" cy="2027237"/>
          </a:xfrm>
        </p:spPr>
      </p:pic>
      <p:pic>
        <p:nvPicPr>
          <p:cNvPr id="256004" name="Picture 4" descr="dä1"/>
          <p:cNvPicPr>
            <a:picLocks noGrp="1" noChangeAspect="1" noChangeArrowheads="1"/>
          </p:cNvPicPr>
          <p:nvPr>
            <p:ph sz="half" idx="2"/>
          </p:nvPr>
        </p:nvPicPr>
        <p:blipFill>
          <a:blip r:embed="rId3" cstate="print"/>
          <a:srcRect/>
          <a:stretch>
            <a:fillRect/>
          </a:stretch>
        </p:blipFill>
        <p:spPr>
          <a:xfrm>
            <a:off x="5243513" y="1600200"/>
            <a:ext cx="2847975" cy="4525963"/>
          </a:xfrm>
        </p:spPr>
      </p:pic>
      <p:sp>
        <p:nvSpPr>
          <p:cNvPr id="5" name="Foliennummernplatzhalter 4"/>
          <p:cNvSpPr>
            <a:spLocks noGrp="1"/>
          </p:cNvSpPr>
          <p:nvPr>
            <p:ph type="sldNum" sz="quarter" idx="12"/>
          </p:nvPr>
        </p:nvSpPr>
        <p:spPr/>
        <p:txBody>
          <a:bodyPr/>
          <a:lstStyle/>
          <a:p>
            <a:fld id="{42060E1C-7F94-48ED-A1E2-7080F3AD8941}" type="slidenum">
              <a:rPr lang="de-DE" smtClean="0"/>
              <a:pPr/>
              <a:t>106</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625" y="0"/>
            <a:ext cx="8229600" cy="785813"/>
          </a:xfrm>
        </p:spPr>
        <p:txBody>
          <a:bodyPr>
            <a:noAutofit/>
          </a:bodyPr>
          <a:lstStyle/>
          <a:p>
            <a:pPr marL="342900" indent="-342900">
              <a:lnSpc>
                <a:spcPct val="110000"/>
              </a:lnSpc>
              <a:tabLst>
                <a:tab pos="0" algn="l"/>
                <a:tab pos="1600200" algn="l"/>
                <a:tab pos="3200400" algn="l"/>
                <a:tab pos="4800600" algn="l"/>
                <a:tab pos="5797550" algn="l"/>
              </a:tabLst>
              <a:defRPr/>
            </a:pPr>
            <a:r>
              <a:rPr lang="en-US" b="1" u="sng" smtClean="0">
                <a:ea typeface="+mj-ea"/>
                <a:cs typeface="Arial" pitchFamily="34" charset="0"/>
              </a:rPr>
              <a:t>Stellen und Verbellen</a:t>
            </a:r>
            <a:endParaRPr lang="en-US" b="1" u="sng" smtClean="0">
              <a:effectLst>
                <a:outerShdw blurRad="38100" dist="38100" dir="2700000" algn="tl">
                  <a:srgbClr val="FFFFFF"/>
                </a:outerShdw>
              </a:effectLst>
              <a:ea typeface="+mj-ea"/>
              <a:cs typeface="Arial" pitchFamily="34" charset="0"/>
            </a:endParaRPr>
          </a:p>
        </p:txBody>
      </p:sp>
      <p:sp>
        <p:nvSpPr>
          <p:cNvPr id="257027" name="Rechteck 3"/>
          <p:cNvSpPr>
            <a:spLocks noChangeArrowheads="1"/>
          </p:cNvSpPr>
          <p:nvPr/>
        </p:nvSpPr>
        <p:spPr bwMode="auto">
          <a:xfrm>
            <a:off x="1000125" y="1785938"/>
            <a:ext cx="6858000" cy="690562"/>
          </a:xfrm>
          <a:prstGeom prst="rect">
            <a:avLst/>
          </a:prstGeom>
          <a:noFill/>
          <a:ln w="9525">
            <a:noFill/>
            <a:miter lim="800000"/>
            <a:headEnd/>
            <a:tailEnd/>
          </a:ln>
        </p:spPr>
        <p:txBody>
          <a:bodyPr>
            <a:spAutoFit/>
          </a:bodyPr>
          <a:lstStyle/>
          <a:p>
            <a:pPr marL="355600" algn="ctr">
              <a:lnSpc>
                <a:spcPct val="160000"/>
              </a:lnSpc>
              <a:spcBef>
                <a:spcPts val="4900"/>
              </a:spcBef>
            </a:pPr>
            <a:endParaRPr lang="en-US" sz="2800">
              <a:solidFill>
                <a:srgbClr val="000000"/>
              </a:solidFill>
            </a:endParaRPr>
          </a:p>
        </p:txBody>
      </p:sp>
      <p:sp>
        <p:nvSpPr>
          <p:cNvPr id="7" name="Rechteck 6"/>
          <p:cNvSpPr/>
          <p:nvPr/>
        </p:nvSpPr>
        <p:spPr>
          <a:xfrm>
            <a:off x="285750" y="1762125"/>
            <a:ext cx="8072438" cy="530225"/>
          </a:xfrm>
          <a:prstGeom prst="rect">
            <a:avLst/>
          </a:prstGeom>
        </p:spPr>
        <p:txBody>
          <a:bodyPr>
            <a:spAutoFit/>
          </a:bodyPr>
          <a:lstStyle/>
          <a:p>
            <a:pPr marL="266700" lvl="1">
              <a:lnSpc>
                <a:spcPct val="110000"/>
              </a:lnSpc>
              <a:spcBef>
                <a:spcPts val="3100"/>
              </a:spcBef>
              <a:buClr>
                <a:srgbClr val="000000"/>
              </a:buClr>
              <a:buSzPct val="125000"/>
              <a:tabLst>
                <a:tab pos="0" algn="l"/>
                <a:tab pos="0" algn="l"/>
                <a:tab pos="1600200" algn="l"/>
                <a:tab pos="3200400" algn="l"/>
                <a:tab pos="4800600" algn="l"/>
                <a:tab pos="5797550" algn="l"/>
              </a:tabLst>
              <a:defRPr/>
            </a:pPr>
            <a:endParaRPr lang="en-US" sz="2800" b="1" dirty="0">
              <a:solidFill>
                <a:srgbClr val="000000"/>
              </a:solidFill>
              <a:effectLst>
                <a:outerShdw blurRad="38100" dist="38100" dir="2700000" algn="tl">
                  <a:srgbClr val="C0C0C0"/>
                </a:outerShdw>
              </a:effectLst>
              <a:ea typeface="ヒラギノ角ゴ ProN W6" charset="0"/>
              <a:cs typeface="Arial" pitchFamily="34" charset="0"/>
              <a:sym typeface="Gill Sans" charset="0"/>
            </a:endParaRPr>
          </a:p>
        </p:txBody>
      </p:sp>
      <p:graphicFrame>
        <p:nvGraphicFramePr>
          <p:cNvPr id="5" name="Group 2"/>
          <p:cNvGraphicFramePr>
            <a:graphicFrameLocks noGrp="1"/>
          </p:cNvGraphicFramePr>
          <p:nvPr>
            <p:extLst>
              <p:ext uri="{D42A27DB-BD31-4B8C-83A1-F6EECF244321}">
                <p14:modId xmlns:p14="http://schemas.microsoft.com/office/powerpoint/2010/main" val="2333328529"/>
              </p:ext>
            </p:extLst>
          </p:nvPr>
        </p:nvGraphicFramePr>
        <p:xfrm>
          <a:off x="285750" y="714375"/>
          <a:ext cx="8501063" cy="6146803"/>
        </p:xfrm>
        <a:graphic>
          <a:graphicData uri="http://schemas.openxmlformats.org/drawingml/2006/table">
            <a:tbl>
              <a:tblPr/>
              <a:tblGrid>
                <a:gridCol w="1500188"/>
                <a:gridCol w="2928937"/>
                <a:gridCol w="714375"/>
                <a:gridCol w="928688"/>
                <a:gridCol w="841375"/>
                <a:gridCol w="873125"/>
                <a:gridCol w="714375"/>
              </a:tblGrid>
              <a:tr h="738188">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15 Punkte</a:t>
                      </a:r>
                      <a:endPar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Stellen und Verbellen</a:t>
                      </a:r>
                      <a:endPar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1"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V</a:t>
                      </a:r>
                      <a:endParaRPr kumimoji="0" lang="de-DE" sz="2000" b="1"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1"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SG</a:t>
                      </a:r>
                      <a:endParaRPr kumimoji="0" lang="de-DE" sz="2000" b="1"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39999">
                          <a:srgbClr val="C0C0C0"/>
                        </a:gs>
                        <a:gs pos="100000">
                          <a:srgbClr val="8989AF"/>
                        </a:gs>
                      </a:gsLst>
                      <a:lin ang="5400000" scaled="1"/>
                    </a:gradFill>
                  </a:tcPr>
                </a:tc>
              </a:tr>
              <a:tr h="404813">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Stellen</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aktiv</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2543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selbstbewusst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2543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aufmerksam</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2543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eng, markant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rowSpan="5">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Verbellen</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direkt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drangvoll</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anhaltend</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druckvoll</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energisch</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Abrufen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und Grund-stellung</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Abrufen vom Helfer</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sofort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81000">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gerade, ruhig</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2543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aufmerksam</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5405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Bewertung</a:t>
                      </a:r>
                      <a:endParaRPr kumimoji="0" lang="de-DE" sz="20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2000" b="0" i="0" u="none" strike="noStrike" cap="none" normalizeH="0" baseline="0" noProof="0" dirty="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14,5-15</a:t>
                      </a:r>
                      <a:endParaRPr kumimoji="0" lang="de-DE" sz="20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14-13,5</a:t>
                      </a:r>
                      <a:endParaRPr kumimoji="0" lang="de-DE" sz="20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13-12</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FF9900"/>
                          </a:solidFill>
                          <a:effectLst/>
                          <a:latin typeface="Arial" pitchFamily="34" charset="0"/>
                          <a:ea typeface="ＭＳ Ｐゴシック" pitchFamily="34" charset="-128"/>
                          <a:sym typeface="Gill Sans" pitchFamily="-84" charset="0"/>
                        </a:rPr>
                        <a:t>11,5-10,5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10,0-0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gradFill rotWithShape="0">
                      <a:gsLst>
                        <a:gs pos="0">
                          <a:srgbClr val="C0C0C0"/>
                        </a:gs>
                        <a:gs pos="100000">
                          <a:srgbClr val="8989AF"/>
                        </a:gs>
                      </a:gsLst>
                      <a:lin ang="5400000" scaled="1"/>
                    </a:gradFill>
                  </a:tcPr>
                </a:tc>
              </a:tr>
            </a:tbl>
          </a:graphicData>
        </a:graphic>
      </p:graphicFrame>
      <p:sp>
        <p:nvSpPr>
          <p:cNvPr id="6" name="Foliennummernplatzhalter 5"/>
          <p:cNvSpPr>
            <a:spLocks noGrp="1"/>
          </p:cNvSpPr>
          <p:nvPr>
            <p:ph type="sldNum" sz="quarter" idx="12"/>
          </p:nvPr>
        </p:nvSpPr>
        <p:spPr/>
        <p:txBody>
          <a:bodyPr/>
          <a:lstStyle/>
          <a:p>
            <a:fld id="{42060E1C-7F94-48ED-A1E2-7080F3AD8941}" type="slidenum">
              <a:rPr lang="de-DE" smtClean="0"/>
              <a:pPr/>
              <a:t>107</a:t>
            </a:fld>
            <a:endParaRPr lang="de-DE" dirty="0"/>
          </a:p>
        </p:txBody>
      </p:sp>
      <p:sp>
        <p:nvSpPr>
          <p:cNvPr id="8" name="Fußzeilenplatzhalter 7"/>
          <p:cNvSpPr>
            <a:spLocks noGrp="1"/>
          </p:cNvSpPr>
          <p:nvPr>
            <p:ph type="ftr" sz="quarter" idx="11"/>
          </p:nvPr>
        </p:nvSpPr>
        <p:spPr>
          <a:xfrm>
            <a:off x="3131840" y="6492875"/>
            <a:ext cx="2895600" cy="365125"/>
          </a:xfrm>
        </p:spPr>
        <p:txBody>
          <a:bodyPr/>
          <a:lstStyle/>
          <a:p>
            <a:r>
              <a:rPr lang="de-DE" smtClean="0"/>
              <a:t>Diegel</a:t>
            </a:r>
            <a:endParaRPr lang="de-DE"/>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Rectangle 2"/>
          <p:cNvSpPr>
            <a:spLocks noGrp="1" noChangeArrowheads="1"/>
          </p:cNvSpPr>
          <p:nvPr>
            <p:ph type="title"/>
          </p:nvPr>
        </p:nvSpPr>
        <p:spPr>
          <a:xfrm>
            <a:off x="457200" y="116632"/>
            <a:ext cx="8229600" cy="1008112"/>
          </a:xfrm>
        </p:spPr>
        <p:txBody>
          <a:bodyPr/>
          <a:lstStyle/>
          <a:p>
            <a:r>
              <a:rPr lang="de-DE" dirty="0" smtClean="0">
                <a:ea typeface="ＭＳ Ｐゴシック" pitchFamily="34" charset="-128"/>
              </a:rPr>
              <a:t>Verteidigungsübungen</a:t>
            </a:r>
          </a:p>
        </p:txBody>
      </p:sp>
      <p:sp>
        <p:nvSpPr>
          <p:cNvPr id="258051" name="Rectangle 3"/>
          <p:cNvSpPr>
            <a:spLocks noGrp="1" noChangeArrowheads="1"/>
          </p:cNvSpPr>
          <p:nvPr>
            <p:ph type="body" idx="1"/>
          </p:nvPr>
        </p:nvSpPr>
        <p:spPr>
          <a:xfrm>
            <a:off x="457200" y="1268760"/>
            <a:ext cx="8229600" cy="4857403"/>
          </a:xfrm>
        </p:spPr>
        <p:txBody>
          <a:bodyPr>
            <a:normAutofit lnSpcReduction="10000"/>
          </a:bodyPr>
          <a:lstStyle/>
          <a:p>
            <a:pPr>
              <a:buClr>
                <a:schemeClr val="tx1"/>
              </a:buClr>
              <a:buFontTx/>
              <a:buNone/>
            </a:pPr>
            <a:r>
              <a:rPr lang="de-DE" dirty="0" smtClean="0">
                <a:ea typeface="ＭＳ Ｐゴシック" pitchFamily="34" charset="-128"/>
              </a:rPr>
              <a:t>   </a:t>
            </a:r>
            <a:r>
              <a:rPr lang="de-DE" u="sng" dirty="0" smtClean="0">
                <a:ea typeface="ＭＳ Ｐゴシック" pitchFamily="34" charset="-128"/>
              </a:rPr>
              <a:t>Helferverhalten:</a:t>
            </a:r>
          </a:p>
          <a:p>
            <a:pPr>
              <a:buClr>
                <a:schemeClr val="tx1"/>
              </a:buClr>
              <a:buFontTx/>
              <a:buNone/>
            </a:pPr>
            <a:r>
              <a:rPr lang="de-DE" dirty="0" smtClean="0">
                <a:ea typeface="ＭＳ Ｐゴシック" pitchFamily="34" charset="-128"/>
              </a:rPr>
              <a:t>   </a:t>
            </a:r>
            <a:r>
              <a:rPr lang="de-DE" dirty="0" smtClean="0">
                <a:solidFill>
                  <a:schemeClr val="tx2"/>
                </a:solidFill>
                <a:ea typeface="ＭＳ Ｐゴシック" pitchFamily="34" charset="-128"/>
              </a:rPr>
              <a:t>Der Leistungsrichter kann nur das beurteilen, was er im Verlauf der Abt. C visuell und akustisch erfasst. Die Helferarbeit muss dem Leistungsrichter ein </a:t>
            </a:r>
            <a:r>
              <a:rPr lang="de-DE" u="sng" dirty="0" smtClean="0">
                <a:solidFill>
                  <a:schemeClr val="tx2"/>
                </a:solidFill>
                <a:ea typeface="ＭＳ Ｐゴシック" pitchFamily="34" charset="-128"/>
              </a:rPr>
              <a:t>zweifelfreies</a:t>
            </a:r>
            <a:r>
              <a:rPr lang="de-DE" dirty="0" smtClean="0">
                <a:solidFill>
                  <a:schemeClr val="tx2"/>
                </a:solidFill>
                <a:ea typeface="ＭＳ Ｐゴシック" pitchFamily="34" charset="-128"/>
              </a:rPr>
              <a:t> Bild bieten. Wenn z. B. Belastbarkeit bewertet werden soll, ist es erforderlich, dass auch Belastung durch den Helfer erfolgt. </a:t>
            </a:r>
          </a:p>
          <a:p>
            <a:pPr>
              <a:buClr>
                <a:schemeClr val="tx1"/>
              </a:buClr>
              <a:buFontTx/>
              <a:buNone/>
            </a:pPr>
            <a:r>
              <a:rPr lang="de-DE" dirty="0" smtClean="0">
                <a:solidFill>
                  <a:schemeClr val="tx2"/>
                </a:solidFill>
                <a:ea typeface="ＭＳ Ｐゴシック" pitchFamily="34" charset="-128"/>
              </a:rPr>
              <a:t>    Die Helferarbeit hat einen entscheidenden Einfluss auf die Beurteilung.</a:t>
            </a:r>
          </a:p>
        </p:txBody>
      </p:sp>
      <p:sp>
        <p:nvSpPr>
          <p:cNvPr id="4" name="Foliennummernplatzhalter 3"/>
          <p:cNvSpPr>
            <a:spLocks noGrp="1"/>
          </p:cNvSpPr>
          <p:nvPr>
            <p:ph type="sldNum" sz="quarter" idx="12"/>
          </p:nvPr>
        </p:nvSpPr>
        <p:spPr/>
        <p:txBody>
          <a:bodyPr/>
          <a:lstStyle/>
          <a:p>
            <a:fld id="{42060E1C-7F94-48ED-A1E2-7080F3AD8941}" type="slidenum">
              <a:rPr lang="de-DE" smtClean="0"/>
              <a:pPr/>
              <a:t>108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066130"/>
          </a:xfrm>
        </p:spPr>
        <p:txBody>
          <a:bodyPr>
            <a:noAutofit/>
          </a:bodyPr>
          <a:lstStyle/>
          <a:p>
            <a:r>
              <a:rPr lang="en-GB" sz="4000" dirty="0" smtClean="0"/>
              <a:t>Defence exercises</a:t>
            </a:r>
            <a:br>
              <a:rPr lang="en-GB" sz="4000" dirty="0" smtClean="0"/>
            </a:br>
            <a:r>
              <a:rPr lang="en-GB" sz="4000" dirty="0" smtClean="0"/>
              <a:t>Helper behaviour</a:t>
            </a:r>
            <a:endParaRPr lang="en-GB" sz="4000" dirty="0"/>
          </a:p>
        </p:txBody>
      </p:sp>
      <p:sp>
        <p:nvSpPr>
          <p:cNvPr id="3" name="Inhaltsplatzhalter 2"/>
          <p:cNvSpPr>
            <a:spLocks noGrp="1"/>
          </p:cNvSpPr>
          <p:nvPr>
            <p:ph idx="1"/>
          </p:nvPr>
        </p:nvSpPr>
        <p:spPr/>
        <p:txBody>
          <a:bodyPr>
            <a:normAutofit lnSpcReduction="10000"/>
          </a:bodyPr>
          <a:lstStyle/>
          <a:p>
            <a:pPr>
              <a:buNone/>
            </a:pPr>
            <a:r>
              <a:rPr lang="en-GB" dirty="0" smtClean="0"/>
              <a:t>   The judge (LR) can objectively evaluate what he/she visually and acoustically observes during the course of the trial. The helper work has to offer a broad impartial picture to the judge. When the stress-level is to be tested, the helper must be able to put proper pressure on the dog. </a:t>
            </a:r>
          </a:p>
          <a:p>
            <a:pPr>
              <a:buNone/>
            </a:pPr>
            <a:r>
              <a:rPr lang="en-US" dirty="0" smtClean="0"/>
              <a:t>    The helper work has a decisive influence on   the assessment.</a:t>
            </a:r>
            <a:endParaRPr lang="de-DE"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109</a:t>
            </a:fld>
            <a:endParaRPr lang="de-DE"/>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Fachliche Kenntnisse</a:t>
            </a:r>
            <a:endParaRPr lang="de-DE" dirty="0"/>
          </a:p>
        </p:txBody>
      </p:sp>
      <p:sp>
        <p:nvSpPr>
          <p:cNvPr id="3" name="Inhaltsplatzhalter 2"/>
          <p:cNvSpPr>
            <a:spLocks noGrp="1"/>
          </p:cNvSpPr>
          <p:nvPr>
            <p:ph idx="1"/>
          </p:nvPr>
        </p:nvSpPr>
        <p:spPr/>
        <p:txBody>
          <a:bodyPr/>
          <a:lstStyle/>
          <a:p>
            <a:r>
              <a:rPr lang="de-DE" dirty="0" smtClean="0"/>
              <a:t>Basis Wissen für Leistungsrichter:</a:t>
            </a: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11</a:t>
            </a:fld>
            <a:endParaRPr lang="de-DE"/>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Titel 1"/>
          <p:cNvSpPr>
            <a:spLocks noGrp="1"/>
          </p:cNvSpPr>
          <p:nvPr>
            <p:ph type="title"/>
          </p:nvPr>
        </p:nvSpPr>
        <p:spPr>
          <a:xfrm>
            <a:off x="457200" y="0"/>
            <a:ext cx="8229600" cy="908720"/>
          </a:xfrm>
        </p:spPr>
        <p:txBody>
          <a:bodyPr>
            <a:normAutofit fontScale="90000"/>
          </a:bodyPr>
          <a:lstStyle/>
          <a:p>
            <a:r>
              <a:rPr lang="de-DE" dirty="0" smtClean="0">
                <a:ea typeface="ＭＳ Ｐゴシック" pitchFamily="34" charset="-128"/>
              </a:rPr>
              <a:t>Verhinderung eines Fluchtversuches</a:t>
            </a:r>
          </a:p>
        </p:txBody>
      </p:sp>
      <p:sp>
        <p:nvSpPr>
          <p:cNvPr id="259075" name="Inhaltsplatzhalter 2"/>
          <p:cNvSpPr>
            <a:spLocks noGrp="1"/>
          </p:cNvSpPr>
          <p:nvPr>
            <p:ph idx="1"/>
          </p:nvPr>
        </p:nvSpPr>
        <p:spPr>
          <a:xfrm>
            <a:off x="323528" y="836712"/>
            <a:ext cx="8496622" cy="6021289"/>
          </a:xfrm>
        </p:spPr>
        <p:txBody>
          <a:bodyPr>
            <a:normAutofit fontScale="77500" lnSpcReduction="20000"/>
          </a:bodyPr>
          <a:lstStyle/>
          <a:p>
            <a:pPr>
              <a:buNone/>
            </a:pPr>
            <a:r>
              <a:rPr lang="de-DE" sz="2800" dirty="0" smtClean="0"/>
              <a:t>     Auf Richteranweisung fordert der Hundeführer den Helfer auf, aus dem Versteck herauszutreten. Dieser begibt sich in </a:t>
            </a:r>
            <a:r>
              <a:rPr lang="de-DE" sz="2800" i="1" dirty="0" smtClean="0"/>
              <a:t>normaler</a:t>
            </a:r>
            <a:r>
              <a:rPr lang="de-DE" sz="2800" dirty="0" smtClean="0"/>
              <a:t> Gangart zum Ausgangspunkt für die Flucht. </a:t>
            </a:r>
          </a:p>
          <a:p>
            <a:pPr>
              <a:buNone/>
            </a:pPr>
            <a:endParaRPr lang="de-DE" sz="2800" dirty="0" smtClean="0"/>
          </a:p>
          <a:p>
            <a:pPr>
              <a:buNone/>
            </a:pPr>
            <a:r>
              <a:rPr lang="de-DE" sz="2800" dirty="0" smtClean="0"/>
              <a:t>     Der Hund wird entweder in Freifolge oder </a:t>
            </a:r>
            <a:r>
              <a:rPr lang="de-DE" sz="2800" dirty="0" smtClean="0">
                <a:solidFill>
                  <a:srgbClr val="FF0000"/>
                </a:solidFill>
              </a:rPr>
              <a:t>(oder alternativ in IGP 1) </a:t>
            </a:r>
            <a:r>
              <a:rPr lang="de-DE" sz="2800" dirty="0" smtClean="0"/>
              <a:t>in Leinenführigkeit zur Ablageposition für die Flucht geführt und hat dort eine Grundstellung einzunehmen. Dabei muss er sich </a:t>
            </a:r>
            <a:r>
              <a:rPr lang="de-DE" sz="2800" dirty="0" err="1" smtClean="0"/>
              <a:t>führig</a:t>
            </a:r>
            <a:r>
              <a:rPr lang="de-DE" sz="2800" dirty="0" smtClean="0"/>
              <a:t>, aufmerksam und konzentriert zeigen, sowie in der korrekten Position am Knie des Hundeführers mitgehen. In der Grundstellung wird der Hund </a:t>
            </a:r>
            <a:r>
              <a:rPr lang="de-DE" sz="2800" dirty="0" smtClean="0">
                <a:solidFill>
                  <a:srgbClr val="FF0000"/>
                </a:solidFill>
              </a:rPr>
              <a:t>(</a:t>
            </a:r>
            <a:r>
              <a:rPr lang="de-DE" sz="2800" dirty="0" err="1" smtClean="0">
                <a:solidFill>
                  <a:srgbClr val="FF0000"/>
                </a:solidFill>
              </a:rPr>
              <a:t>abgeleint</a:t>
            </a:r>
            <a:r>
              <a:rPr lang="de-DE" sz="2800" dirty="0" smtClean="0">
                <a:solidFill>
                  <a:srgbClr val="FF0000"/>
                </a:solidFill>
              </a:rPr>
              <a:t> bei IGP 1 wenn die Übung in Leinenführigkeit gezeigt wird) </a:t>
            </a:r>
            <a:r>
              <a:rPr lang="de-DE" sz="2800" dirty="0" smtClean="0"/>
              <a:t>und in die Ablageposition genommen.</a:t>
            </a:r>
          </a:p>
          <a:p>
            <a:pPr>
              <a:buNone/>
            </a:pPr>
            <a:endParaRPr lang="de-DE" sz="2800" dirty="0" smtClean="0"/>
          </a:p>
          <a:p>
            <a:pPr>
              <a:buNone/>
            </a:pPr>
            <a:r>
              <a:rPr lang="de-DE" sz="2800" dirty="0" smtClean="0"/>
              <a:t>     Das Hörzeichen für Hinlegen hat er direkt und schnell anzunehmen und muss sich in der Ablageposition ruhig, sicher und aufmerksam zum Helfer verhalten. Die Distanz zwischen Helfer und Hund beträgt </a:t>
            </a:r>
            <a:r>
              <a:rPr lang="de-DE" sz="2800" i="1" dirty="0" smtClean="0"/>
              <a:t>5 Schritte</a:t>
            </a:r>
            <a:r>
              <a:rPr lang="de-DE" sz="2800" dirty="0" smtClean="0"/>
              <a:t>. Der Hundeführer begibt sich wieder zum Verbellversteck und bleibt dort mit Sichtkontakt zum Hund und Leistungsrichter stehen. Danach erfolgt der Fluchtversuch.</a:t>
            </a:r>
          </a:p>
          <a:p>
            <a:pPr>
              <a:buNone/>
            </a:pPr>
            <a:endParaRPr lang="de-DE" sz="2800" dirty="0" smtClean="0"/>
          </a:p>
          <a:p>
            <a:pPr>
              <a:buNone/>
            </a:pPr>
            <a:r>
              <a:rPr lang="de-DE" sz="2800" dirty="0" smtClean="0"/>
              <a:t>    </a:t>
            </a:r>
            <a:endParaRPr lang="de-DE" dirty="0" smtClean="0"/>
          </a:p>
          <a:p>
            <a:pPr>
              <a:buNone/>
            </a:pPr>
            <a:endParaRPr lang="de-DE" dirty="0" smtClean="0">
              <a:solidFill>
                <a:srgbClr val="FF0000"/>
              </a:solidFill>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110</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504056"/>
          </a:xfrm>
        </p:spPr>
        <p:txBody>
          <a:bodyPr>
            <a:normAutofit fontScale="90000"/>
          </a:bodyPr>
          <a:lstStyle/>
          <a:p>
            <a:pPr lvl="0"/>
            <a:r>
              <a:rPr lang="en-GB" sz="3600" dirty="0" smtClean="0"/>
              <a:t/>
            </a:r>
            <a:br>
              <a:rPr lang="en-GB" sz="3600" dirty="0" smtClean="0"/>
            </a:br>
            <a:r>
              <a:rPr lang="en-GB" sz="3600" dirty="0" smtClean="0"/>
              <a:t/>
            </a:r>
            <a:br>
              <a:rPr lang="en-GB" sz="3600" dirty="0" smtClean="0"/>
            </a:br>
            <a:r>
              <a:rPr lang="en-GB" sz="3100" dirty="0" smtClean="0"/>
              <a:t>“Prevention of an attempted escape of the helper”</a:t>
            </a:r>
            <a:r>
              <a:rPr lang="de-DE" dirty="0" smtClean="0"/>
              <a:t/>
            </a:r>
            <a:br>
              <a:rPr lang="de-DE" dirty="0" smtClean="0"/>
            </a:br>
            <a:endParaRPr lang="de-DE" dirty="0"/>
          </a:p>
        </p:txBody>
      </p:sp>
      <p:sp>
        <p:nvSpPr>
          <p:cNvPr id="3" name="Inhaltsplatzhalter 2"/>
          <p:cNvSpPr>
            <a:spLocks noGrp="1"/>
          </p:cNvSpPr>
          <p:nvPr>
            <p:ph idx="1"/>
          </p:nvPr>
        </p:nvSpPr>
        <p:spPr>
          <a:xfrm>
            <a:off x="179512" y="836712"/>
            <a:ext cx="8784976" cy="5832648"/>
          </a:xfrm>
        </p:spPr>
        <p:txBody>
          <a:bodyPr/>
          <a:lstStyle/>
          <a:p>
            <a:pPr>
              <a:buNone/>
            </a:pPr>
            <a:r>
              <a:rPr lang="en-GB" dirty="0" smtClean="0"/>
              <a:t>   </a:t>
            </a:r>
            <a:r>
              <a:rPr lang="en-GB" sz="2400" dirty="0" smtClean="0"/>
              <a:t>On the judge's (LR) instructions, the handler (HF) asks the helper to step out of the Blind. The helper goes at a normal pace to the starting point for the escape. </a:t>
            </a:r>
          </a:p>
          <a:p>
            <a:pPr>
              <a:buNone/>
            </a:pPr>
            <a:r>
              <a:rPr lang="en-GB" sz="2800" dirty="0" smtClean="0"/>
              <a:t>    </a:t>
            </a:r>
            <a:r>
              <a:rPr lang="en-GB" sz="2400" dirty="0" smtClean="0"/>
              <a:t>The dog is heeled either off leash </a:t>
            </a:r>
            <a:r>
              <a:rPr lang="en-GB" sz="2400" dirty="0" smtClean="0">
                <a:solidFill>
                  <a:srgbClr val="FF0000"/>
                </a:solidFill>
              </a:rPr>
              <a:t>(</a:t>
            </a:r>
            <a:r>
              <a:rPr lang="en-GB" sz="2400" dirty="0" smtClean="0">
                <a:solidFill>
                  <a:srgbClr val="FF0000"/>
                </a:solidFill>
              </a:rPr>
              <a:t>alternative </a:t>
            </a:r>
            <a:r>
              <a:rPr lang="en-GB" sz="2400" dirty="0" smtClean="0">
                <a:solidFill>
                  <a:srgbClr val="FF0000"/>
                </a:solidFill>
              </a:rPr>
              <a:t>in IPG 1) </a:t>
            </a:r>
            <a:r>
              <a:rPr lang="en-GB" sz="2400" dirty="0" smtClean="0"/>
              <a:t>on leash to the designated starting position for the escape and has to take a basic position there. In doing so, the dog must be under control, attentive and concentrated, as well as in the correct position at the knee of the handler. At the command the dog must lie down directly and quickly and must be calm, sure and attentive to the helper in the position. </a:t>
            </a:r>
          </a:p>
          <a:p>
            <a:pPr>
              <a:buNone/>
            </a:pPr>
            <a:r>
              <a:rPr lang="en-GB" sz="2400" dirty="0" smtClean="0"/>
              <a:t>    The distance between helper and dog is 5 paces. The handler goes back to the Blind and remains there with visual contact to the dog and judge. The judge (LR) signals the helper to escape.</a:t>
            </a:r>
            <a:endParaRPr lang="de-DE" sz="2400" dirty="0" smtClean="0"/>
          </a:p>
          <a:p>
            <a:pPr>
              <a:buNone/>
            </a:pPr>
            <a:endParaRPr lang="en-GB" sz="2400" dirty="0" smtClean="0"/>
          </a:p>
          <a:p>
            <a:pPr>
              <a:buNone/>
            </a:pPr>
            <a:endParaRPr lang="de-DE" sz="24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111</a:t>
            </a:fld>
            <a:endParaRPr lang="de-DE" dirty="0"/>
          </a:p>
        </p:txBody>
      </p:sp>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112</a:t>
            </a:fld>
            <a:endParaRPr lang="de-DE"/>
          </a:p>
        </p:txBody>
      </p:sp>
      <p:sp>
        <p:nvSpPr>
          <p:cNvPr id="8" name="AutoShape 2"/>
          <p:cNvSpPr txBox="1">
            <a:spLocks noChangeAspect="1" noChangeArrowheads="1"/>
          </p:cNvSpPr>
          <p:nvPr/>
        </p:nvSpPr>
        <p:spPr bwMode="auto">
          <a:xfrm>
            <a:off x="1835696" y="548680"/>
            <a:ext cx="5486400" cy="4114800"/>
          </a:xfrm>
          <a:prstGeom prst="rect">
            <a:avLst/>
          </a:prstGeom>
          <a:noFill/>
        </p:spPr>
        <p:txBody>
          <a:bodyPr vert="horz" wrap="square" lIns="91440" tIns="45720" rIns="91440" bIns="45720" numCol="1" rtlCol="0" anchor="t" anchorCtr="0" compatLnSpc="1">
            <a:prstTxWarp prst="textNoShape">
              <a:avLst/>
            </a:prstTxWarp>
            <a:normAutofit/>
          </a:body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endParaRPr kumimoji="0" lang="de-DE" sz="3200" b="0" i="0" u="none" strike="noStrike" kern="1200" cap="none" spc="0" normalizeH="0" baseline="0" noProof="0">
              <a:ln>
                <a:noFill/>
              </a:ln>
              <a:solidFill>
                <a:schemeClr val="tx1"/>
              </a:solidFill>
              <a:effectLst/>
              <a:uLnTx/>
              <a:uFillTx/>
              <a:latin typeface="+mn-lt"/>
              <a:ea typeface="+mn-ea"/>
              <a:cs typeface="+mn-cs"/>
            </a:endParaRPr>
          </a:p>
        </p:txBody>
      </p:sp>
      <p:grpSp>
        <p:nvGrpSpPr>
          <p:cNvPr id="153605" name="Group 5"/>
          <p:cNvGrpSpPr>
            <a:grpSpLocks noChangeAspect="1"/>
          </p:cNvGrpSpPr>
          <p:nvPr/>
        </p:nvGrpSpPr>
        <p:grpSpPr bwMode="auto">
          <a:xfrm>
            <a:off x="967957" y="1280029"/>
            <a:ext cx="6484363" cy="3589131"/>
            <a:chOff x="2281" y="7781"/>
            <a:chExt cx="13733" cy="7600"/>
          </a:xfrm>
        </p:grpSpPr>
        <p:sp>
          <p:nvSpPr>
            <p:cNvPr id="153623" name="AutoShape 23"/>
            <p:cNvSpPr>
              <a:spLocks noChangeAspect="1" noChangeArrowheads="1" noTextEdit="1"/>
            </p:cNvSpPr>
            <p:nvPr/>
          </p:nvSpPr>
          <p:spPr bwMode="auto">
            <a:xfrm>
              <a:off x="2281" y="7781"/>
              <a:ext cx="13733" cy="7600"/>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53622" name="Oval 22"/>
            <p:cNvSpPr>
              <a:spLocks noChangeArrowheads="1"/>
            </p:cNvSpPr>
            <p:nvPr/>
          </p:nvSpPr>
          <p:spPr bwMode="auto">
            <a:xfrm flipH="1">
              <a:off x="9072" y="9301"/>
              <a:ext cx="4862" cy="4787"/>
            </a:xfrm>
            <a:prstGeom prst="ellipse">
              <a:avLst/>
            </a:prstGeom>
            <a:solidFill>
              <a:srgbClr val="FFFFFF"/>
            </a:solidFill>
            <a:ln w="28575">
              <a:solidFill>
                <a:srgbClr val="FF66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21" name="Rectangle 21"/>
            <p:cNvSpPr>
              <a:spLocks noChangeArrowheads="1"/>
            </p:cNvSpPr>
            <p:nvPr/>
          </p:nvSpPr>
          <p:spPr bwMode="auto">
            <a:xfrm>
              <a:off x="8918" y="9148"/>
              <a:ext cx="2583" cy="5017"/>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53620" name="Rectangle 20"/>
            <p:cNvSpPr>
              <a:spLocks noChangeArrowheads="1"/>
            </p:cNvSpPr>
            <p:nvPr/>
          </p:nvSpPr>
          <p:spPr bwMode="auto">
            <a:xfrm rot="5400000">
              <a:off x="11312" y="8960"/>
              <a:ext cx="2509" cy="3040"/>
            </a:xfrm>
            <a:prstGeom prst="rect">
              <a:avLst/>
            </a:prstGeom>
            <a:solidFill>
              <a:srgbClr val="FFFFFF"/>
            </a:solid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53619" name="Line 19"/>
            <p:cNvSpPr>
              <a:spLocks noChangeShapeType="1"/>
            </p:cNvSpPr>
            <p:nvPr/>
          </p:nvSpPr>
          <p:spPr bwMode="auto">
            <a:xfrm>
              <a:off x="13934" y="11734"/>
              <a:ext cx="607" cy="0"/>
            </a:xfrm>
            <a:prstGeom prst="line">
              <a:avLst/>
            </a:prstGeom>
            <a:noFill/>
            <a:ln w="28575">
              <a:solidFill>
                <a:srgbClr val="FF66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18" name="Line 18"/>
            <p:cNvSpPr>
              <a:spLocks noChangeShapeType="1"/>
            </p:cNvSpPr>
            <p:nvPr/>
          </p:nvSpPr>
          <p:spPr bwMode="auto">
            <a:xfrm rot="5400000" flipH="1">
              <a:off x="11196" y="14393"/>
              <a:ext cx="610" cy="0"/>
            </a:xfrm>
            <a:prstGeom prst="line">
              <a:avLst/>
            </a:prstGeom>
            <a:noFill/>
            <a:ln w="28575">
              <a:solidFill>
                <a:srgbClr val="FF66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17" name="Line 17"/>
            <p:cNvSpPr>
              <a:spLocks noChangeShapeType="1"/>
            </p:cNvSpPr>
            <p:nvPr/>
          </p:nvSpPr>
          <p:spPr bwMode="auto">
            <a:xfrm rot="-1232394">
              <a:off x="11714" y="11354"/>
              <a:ext cx="1751" cy="1674"/>
            </a:xfrm>
            <a:prstGeom prst="line">
              <a:avLst/>
            </a:prstGeom>
            <a:noFill/>
            <a:ln w="3175">
              <a:solidFill>
                <a:srgbClr val="000000"/>
              </a:solidFill>
              <a:round/>
              <a:headEnd type="oval" w="med" len="me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153616" name="Line 16"/>
            <p:cNvSpPr>
              <a:spLocks noChangeShapeType="1"/>
            </p:cNvSpPr>
            <p:nvPr/>
          </p:nvSpPr>
          <p:spPr bwMode="auto">
            <a:xfrm rot="5400000">
              <a:off x="12566" y="10366"/>
              <a:ext cx="0" cy="2736"/>
            </a:xfrm>
            <a:prstGeom prst="line">
              <a:avLst/>
            </a:prstGeom>
            <a:noFill/>
            <a:ln w="9525" cap="rnd">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15" name="Line 15"/>
            <p:cNvSpPr>
              <a:spLocks noChangeShapeType="1"/>
            </p:cNvSpPr>
            <p:nvPr/>
          </p:nvSpPr>
          <p:spPr bwMode="auto">
            <a:xfrm rot="10800000">
              <a:off x="11501" y="11428"/>
              <a:ext cx="4" cy="2660"/>
            </a:xfrm>
            <a:prstGeom prst="line">
              <a:avLst/>
            </a:prstGeom>
            <a:noFill/>
            <a:ln w="9525" cap="rnd">
              <a:solidFill>
                <a:srgbClr val="000000"/>
              </a:solidFill>
              <a:prstDash val="sysDot"/>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14" name="Text Box 14"/>
            <p:cNvSpPr txBox="1">
              <a:spLocks noChangeArrowheads="1"/>
            </p:cNvSpPr>
            <p:nvPr/>
          </p:nvSpPr>
          <p:spPr bwMode="auto">
            <a:xfrm>
              <a:off x="7322" y="13025"/>
              <a:ext cx="4079" cy="1140"/>
            </a:xfrm>
            <a:prstGeom prst="rect">
              <a:avLst/>
            </a:prstGeom>
            <a:solidFill>
              <a:srgbClr val="FFFFFF"/>
            </a:solidFill>
            <a:ln w="9525">
              <a:noFill/>
              <a:miter lim="800000"/>
              <a:headEnd/>
              <a:tailEnd/>
            </a:ln>
          </p:spPr>
          <p:txBody>
            <a:bodyPr vert="horz" wrap="square" lIns="48463" tIns="24232" rIns="48463" bIns="24232"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700" b="0" i="1" u="none" strike="noStrike" cap="none" normalizeH="0" baseline="0" smtClean="0">
                  <a:ln>
                    <a:noFill/>
                  </a:ln>
                  <a:solidFill>
                    <a:srgbClr val="00B050"/>
                  </a:solidFill>
                  <a:effectLst/>
                  <a:latin typeface="Arial" pitchFamily="34" charset="0"/>
                  <a:ea typeface="Times New Roman" pitchFamily="18" charset="0"/>
                  <a:cs typeface="Arial" pitchFamily="34" charset="0"/>
                </a:rPr>
                <a:t>Radius 3 </a:t>
              </a:r>
              <a:endParaRPr kumimoji="0" lang="de-DE" sz="7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sz="700" b="0" i="1" u="none" strike="noStrike" cap="none" normalizeH="0" baseline="0" smtClean="0">
                  <a:ln>
                    <a:noFill/>
                  </a:ln>
                  <a:solidFill>
                    <a:srgbClr val="00B050"/>
                  </a:solidFill>
                  <a:effectLst/>
                  <a:latin typeface="Arial" pitchFamily="34" charset="0"/>
                  <a:ea typeface="Times New Roman" pitchFamily="18" charset="0"/>
                  <a:cs typeface="Arial" pitchFamily="34" charset="0"/>
                </a:rPr>
                <a:t>Schritte</a:t>
              </a: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53613" name="Line 13"/>
            <p:cNvSpPr>
              <a:spLocks noChangeShapeType="1"/>
            </p:cNvSpPr>
            <p:nvPr/>
          </p:nvSpPr>
          <p:spPr bwMode="auto">
            <a:xfrm>
              <a:off x="10514" y="10745"/>
              <a:ext cx="2660" cy="2660"/>
            </a:xfrm>
            <a:prstGeom prst="line">
              <a:avLst/>
            </a:prstGeom>
            <a:noFill/>
            <a:ln w="317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de-DE"/>
            </a:p>
          </p:txBody>
        </p:sp>
        <p:sp>
          <p:nvSpPr>
            <p:cNvPr id="153612" name="Line 12"/>
            <p:cNvSpPr>
              <a:spLocks noChangeShapeType="1"/>
            </p:cNvSpPr>
            <p:nvPr/>
          </p:nvSpPr>
          <p:spPr bwMode="auto">
            <a:xfrm flipV="1">
              <a:off x="10361" y="12188"/>
              <a:ext cx="2053" cy="1066"/>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11" name="Text Box 11"/>
            <p:cNvSpPr txBox="1">
              <a:spLocks noChangeArrowheads="1"/>
            </p:cNvSpPr>
            <p:nvPr/>
          </p:nvSpPr>
          <p:spPr bwMode="auto">
            <a:xfrm>
              <a:off x="8388" y="8998"/>
              <a:ext cx="3950" cy="530"/>
            </a:xfrm>
            <a:prstGeom prst="rect">
              <a:avLst/>
            </a:prstGeom>
            <a:solidFill>
              <a:srgbClr val="FFFFFF"/>
            </a:solidFill>
            <a:ln w="9525">
              <a:noFill/>
              <a:miter lim="800000"/>
              <a:headEnd/>
              <a:tailEnd/>
            </a:ln>
          </p:spPr>
          <p:txBody>
            <a:bodyPr vert="horz" wrap="square" lIns="48463" tIns="24232" rIns="48463" bIns="24232"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700" b="0" i="1" u="none" strike="noStrike" cap="none" normalizeH="0" baseline="0" smtClean="0">
                  <a:ln>
                    <a:noFill/>
                  </a:ln>
                  <a:solidFill>
                    <a:srgbClr val="008000"/>
                  </a:solidFill>
                  <a:effectLst/>
                  <a:latin typeface="Arial" pitchFamily="34" charset="0"/>
                  <a:ea typeface="Times New Roman" pitchFamily="18" charset="0"/>
                  <a:cs typeface="Arial" pitchFamily="34" charset="0"/>
                </a:rPr>
                <a:t>Helfer-Standort 5</a:t>
              </a:r>
              <a:r>
                <a:rPr kumimoji="0" lang="de-DE" sz="700" b="0" i="1" u="none" strike="noStrike" cap="none" normalizeH="0" baseline="0" smtClean="0">
                  <a:ln>
                    <a:noFill/>
                  </a:ln>
                  <a:solidFill>
                    <a:srgbClr val="000000"/>
                  </a:solidFill>
                  <a:effectLst/>
                  <a:latin typeface="Arial" pitchFamily="34" charset="0"/>
                  <a:ea typeface="Times New Roman" pitchFamily="18" charset="0"/>
                  <a:cs typeface="Arial" pitchFamily="34" charset="0"/>
                </a:rPr>
                <a:t> Schritte</a:t>
              </a: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53610" name="Oval 10"/>
            <p:cNvSpPr>
              <a:spLocks noChangeArrowheads="1"/>
            </p:cNvSpPr>
            <p:nvPr/>
          </p:nvSpPr>
          <p:spPr bwMode="auto">
            <a:xfrm>
              <a:off x="10134" y="10365"/>
              <a:ext cx="457" cy="456"/>
            </a:xfrm>
            <a:prstGeom prst="ellipse">
              <a:avLst/>
            </a:prstGeom>
            <a:solidFill>
              <a:srgbClr val="FF9900"/>
            </a:solidFill>
            <a:ln w="28575">
              <a:solidFill>
                <a:srgbClr val="FF66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09" name="Line 9"/>
            <p:cNvSpPr>
              <a:spLocks noChangeShapeType="1"/>
            </p:cNvSpPr>
            <p:nvPr/>
          </p:nvSpPr>
          <p:spPr bwMode="auto">
            <a:xfrm>
              <a:off x="10361" y="9605"/>
              <a:ext cx="4" cy="683"/>
            </a:xfrm>
            <a:prstGeom prst="line">
              <a:avLst/>
            </a:prstGeom>
            <a:noFill/>
            <a:ln w="3175">
              <a:solidFill>
                <a:srgbClr val="000000"/>
              </a:solidFill>
              <a:round/>
              <a:headEnd/>
              <a:tailEnd/>
            </a:ln>
          </p:spPr>
          <p:txBody>
            <a:bodyPr vert="horz" wrap="square" lIns="91440" tIns="45720" rIns="91440" bIns="45720" numCol="1" anchor="t" anchorCtr="0" compatLnSpc="1">
              <a:prstTxWarp prst="textNoShape">
                <a:avLst/>
              </a:prstTxWarp>
            </a:bodyPr>
            <a:lstStyle/>
            <a:p>
              <a:endParaRPr lang="de-DE"/>
            </a:p>
          </p:txBody>
        </p:sp>
        <p:sp>
          <p:nvSpPr>
            <p:cNvPr id="153608" name="WordArt 8"/>
            <p:cNvSpPr>
              <a:spLocks noChangeArrowheads="1" noChangeShapeType="1" noTextEdit="1"/>
            </p:cNvSpPr>
            <p:nvPr/>
          </p:nvSpPr>
          <p:spPr bwMode="auto">
            <a:xfrm rot="-2831463">
              <a:off x="11767" y="12887"/>
              <a:ext cx="3172" cy="1168"/>
            </a:xfrm>
            <a:prstGeom prst="rect">
              <a:avLst/>
            </a:prstGeom>
          </p:spPr>
          <p:txBody>
            <a:bodyPr wrap="none" fromWordArt="1">
              <a:prstTxWarp prst="textCanDown">
                <a:avLst>
                  <a:gd name="adj" fmla="val 33333"/>
                </a:avLst>
              </a:prstTxWarp>
            </a:bodyPr>
            <a:lstStyle/>
            <a:p>
              <a:pPr algn="ctr" rtl="0"/>
              <a:r>
                <a:rPr lang="de-DE" sz="800" kern="10" spc="0" smtClean="0">
                  <a:ln w="9525">
                    <a:solidFill>
                      <a:srgbClr val="000000"/>
                    </a:solidFill>
                    <a:round/>
                    <a:headEnd/>
                    <a:tailEnd/>
                  </a:ln>
                  <a:solidFill>
                    <a:srgbClr val="000000"/>
                  </a:solidFill>
                  <a:effectLst/>
                  <a:latin typeface="Times New Roman"/>
                  <a:cs typeface="Times New Roman"/>
                </a:rPr>
                <a:t>Ablegebereich</a:t>
              </a:r>
              <a:endParaRPr lang="de-DE" sz="800" kern="10" spc="0">
                <a:ln w="9525">
                  <a:solidFill>
                    <a:srgbClr val="000000"/>
                  </a:solidFill>
                  <a:round/>
                  <a:headEnd/>
                  <a:tailEnd/>
                </a:ln>
                <a:solidFill>
                  <a:srgbClr val="000000"/>
                </a:solidFill>
                <a:effectLst/>
                <a:latin typeface="Times New Roman"/>
                <a:cs typeface="Times New Roman"/>
              </a:endParaRPr>
            </a:p>
          </p:txBody>
        </p:sp>
        <p:sp>
          <p:nvSpPr>
            <p:cNvPr id="153607" name="Line 7"/>
            <p:cNvSpPr>
              <a:spLocks noChangeShapeType="1"/>
            </p:cNvSpPr>
            <p:nvPr/>
          </p:nvSpPr>
          <p:spPr bwMode="auto">
            <a:xfrm flipV="1">
              <a:off x="3281" y="10681"/>
              <a:ext cx="6720" cy="0"/>
            </a:xfrm>
            <a:prstGeom prst="line">
              <a:avLst/>
            </a:prstGeom>
            <a:noFill/>
            <a:ln w="28575">
              <a:solidFill>
                <a:srgbClr val="FF9900"/>
              </a:solidFill>
              <a:round/>
              <a:headEnd type="stealth" w="lg" len="lg"/>
              <a:tailEnd/>
            </a:ln>
          </p:spPr>
          <p:txBody>
            <a:bodyPr vert="horz" wrap="square" lIns="91440" tIns="45720" rIns="91440" bIns="45720" numCol="1" anchor="ctr" anchorCtr="0" compatLnSpc="1">
              <a:prstTxWarp prst="textNoShape">
                <a:avLst/>
              </a:prstTxWarp>
            </a:bodyPr>
            <a:lstStyle/>
            <a:p>
              <a:endParaRPr lang="de-DE"/>
            </a:p>
          </p:txBody>
        </p:sp>
        <p:sp>
          <p:nvSpPr>
            <p:cNvPr id="153606" name="Text Box 6"/>
            <p:cNvSpPr txBox="1">
              <a:spLocks noChangeArrowheads="1"/>
            </p:cNvSpPr>
            <p:nvPr/>
          </p:nvSpPr>
          <p:spPr bwMode="auto">
            <a:xfrm>
              <a:off x="2281" y="9481"/>
              <a:ext cx="6200" cy="960"/>
            </a:xfrm>
            <a:prstGeom prst="rect">
              <a:avLst/>
            </a:prstGeom>
            <a:noFill/>
            <a:ln w="9525">
              <a:noFill/>
              <a:miter lim="800000"/>
              <a:headEnd/>
              <a:tailEnd/>
            </a:ln>
          </p:spPr>
          <p:txBody>
            <a:bodyPr vert="horz" wrap="square" lIns="48802" tIns="24400" rIns="48802" bIns="24400" numCol="1" anchor="b"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200" b="0" i="1" u="none" strike="noStrike" cap="none" normalizeH="0" baseline="0" smtClean="0">
                  <a:ln>
                    <a:noFill/>
                  </a:ln>
                  <a:solidFill>
                    <a:srgbClr val="008000"/>
                  </a:solidFill>
                  <a:effectLst/>
                  <a:latin typeface="Arial" pitchFamily="34" charset="0"/>
                  <a:ea typeface="Times New Roman" pitchFamily="18" charset="0"/>
                  <a:cs typeface="Arial" pitchFamily="34" charset="0"/>
                </a:rPr>
                <a:t>Fluchtrichtung</a:t>
              </a: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3604" name="Rechthoek 4"/>
          <p:cNvSpPr>
            <a:spLocks noChangeAspect="1" noChangeArrowheads="1"/>
          </p:cNvSpPr>
          <p:nvPr/>
        </p:nvSpPr>
        <p:spPr bwMode="auto">
          <a:xfrm>
            <a:off x="1111250" y="457200"/>
            <a:ext cx="2330450" cy="190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53603" name="Rechthoek 5"/>
          <p:cNvSpPr>
            <a:spLocks noChangeAspect="1" noChangeArrowheads="1"/>
          </p:cNvSpPr>
          <p:nvPr/>
        </p:nvSpPr>
        <p:spPr bwMode="auto">
          <a:xfrm>
            <a:off x="1263650" y="457200"/>
            <a:ext cx="2330450" cy="1905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lang="de-DE"/>
          </a:p>
        </p:txBody>
      </p:sp>
      <p:sp>
        <p:nvSpPr>
          <p:cNvPr id="153624" name="AutoShape 24"/>
          <p:cNvSpPr>
            <a:spLocks noChangeAspect="1" noChangeArrowheads="1"/>
          </p:cNvSpPr>
          <p:nvPr/>
        </p:nvSpPr>
        <p:spPr bwMode="auto">
          <a:xfrm>
            <a:off x="1263650" y="622300"/>
            <a:ext cx="2330450" cy="1905000"/>
          </a:xfrm>
          <a:prstGeom prst="rect">
            <a:avLst/>
          </a:prstGeom>
          <a:noFill/>
        </p:spPr>
        <p:txBody>
          <a:bodyPr vert="horz" wrap="square" lIns="91440" tIns="45720" rIns="91440" bIns="45720" numCol="1" anchor="t" anchorCtr="0" compatLnSpc="1">
            <a:prstTxWarp prst="textNoShape">
              <a:avLst/>
            </a:prstTxWarp>
          </a:bodyPr>
          <a:lstStyle/>
          <a:p>
            <a:endParaRPr lang="de-DE"/>
          </a:p>
        </p:txBody>
      </p:sp>
      <p:sp>
        <p:nvSpPr>
          <p:cNvPr id="153625"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53626" name="Rectangle 26"/>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53630" name="Rectangle 30"/>
          <p:cNvSpPr>
            <a:spLocks noChangeArrowheads="1"/>
          </p:cNvSpPr>
          <p:nvPr/>
        </p:nvSpPr>
        <p:spPr bwMode="auto">
          <a:xfrm>
            <a:off x="0" y="2362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ChangeArrowheads="1"/>
          </p:cNvSpPr>
          <p:nvPr>
            <p:ph type="title"/>
          </p:nvPr>
        </p:nvSpPr>
        <p:spPr/>
        <p:txBody>
          <a:bodyPr/>
          <a:lstStyle/>
          <a:p>
            <a:r>
              <a:rPr lang="de-DE" smtClean="0">
                <a:ea typeface="ＭＳ Ｐゴシック" pitchFamily="34" charset="-128"/>
              </a:rPr>
              <a:t>Helferverhalten auf Prüfungen</a:t>
            </a:r>
          </a:p>
        </p:txBody>
      </p:sp>
      <p:sp>
        <p:nvSpPr>
          <p:cNvPr id="260099" name="Rectangle 3"/>
          <p:cNvSpPr>
            <a:spLocks noGrp="1" noChangeArrowheads="1"/>
          </p:cNvSpPr>
          <p:nvPr>
            <p:ph type="body" idx="1"/>
          </p:nvPr>
        </p:nvSpPr>
        <p:spPr>
          <a:xfrm>
            <a:off x="457200" y="1484784"/>
            <a:ext cx="8229600" cy="5112866"/>
          </a:xfrm>
        </p:spPr>
        <p:txBody>
          <a:bodyPr/>
          <a:lstStyle/>
          <a:p>
            <a:r>
              <a:rPr lang="de-DE" dirty="0" smtClean="0">
                <a:ea typeface="ＭＳ Ｐゴシック" pitchFamily="34" charset="-128"/>
              </a:rPr>
              <a:t>Verhinderung eines Fluchtversuches</a:t>
            </a:r>
          </a:p>
          <a:p>
            <a:pPr>
              <a:buFontTx/>
              <a:buNone/>
            </a:pPr>
            <a:r>
              <a:rPr lang="de-DE" sz="2800" dirty="0" smtClean="0">
                <a:ea typeface="ＭＳ Ｐゴシック" pitchFamily="34" charset="-128"/>
              </a:rPr>
              <a:t>    Der HL unternimmt auf Anweisung des LR einen Fluchtversuch in gerader Richtung in schnellem, forschem Laufschritt, ohne dabei unkontrolliert zu sein. </a:t>
            </a:r>
            <a:r>
              <a:rPr lang="de-DE" sz="2800" u="sng" dirty="0" smtClean="0">
                <a:ea typeface="ＭＳ Ｐゴシック" pitchFamily="34" charset="-128"/>
              </a:rPr>
              <a:t>Gleichzeitiges einmaliges Einsatzhörzeichen vom HF</a:t>
            </a:r>
            <a:r>
              <a:rPr lang="de-DE" sz="2800" dirty="0" smtClean="0">
                <a:ea typeface="ＭＳ Ｐゴシック" pitchFamily="34" charset="-128"/>
              </a:rPr>
              <a:t>. Der Hd. soll eine </a:t>
            </a:r>
            <a:r>
              <a:rPr lang="de-DE" sz="2800" i="1" u="sng" dirty="0" smtClean="0">
                <a:ea typeface="ＭＳ Ｐゴシック" pitchFamily="34" charset="-128"/>
              </a:rPr>
              <a:t>optimale </a:t>
            </a:r>
            <a:r>
              <a:rPr lang="de-DE" sz="2800" i="1" u="sng" dirty="0" err="1" smtClean="0">
                <a:ea typeface="ＭＳ Ｐゴシック" pitchFamily="34" charset="-128"/>
              </a:rPr>
              <a:t>Anbissmöglichkeit</a:t>
            </a:r>
            <a:r>
              <a:rPr lang="de-DE" sz="2800" i="1" u="sng" dirty="0" smtClean="0">
                <a:ea typeface="ＭＳ Ｐゴシック" pitchFamily="34" charset="-128"/>
              </a:rPr>
              <a:t> </a:t>
            </a:r>
            <a:r>
              <a:rPr lang="de-DE" sz="2800" dirty="0" smtClean="0">
                <a:ea typeface="ＭＳ Ｐゴシック" pitchFamily="34" charset="-128"/>
              </a:rPr>
              <a:t>vorfinden, ohne dass er den Arm angeboten bekommt. Das Wegziehen des Schutzarmes ist nicht erlaubt. </a:t>
            </a:r>
          </a:p>
          <a:p>
            <a:pPr>
              <a:buFontTx/>
              <a:buNone/>
            </a:pPr>
            <a:r>
              <a:rPr lang="de-DE" sz="2800" dirty="0" smtClean="0">
                <a:ea typeface="ＭＳ Ｐゴシック" pitchFamily="34" charset="-128"/>
              </a:rPr>
              <a:t>    Die Länge der Fluchtdistanz wird vom LR festgelegt.</a:t>
            </a:r>
          </a:p>
        </p:txBody>
      </p:sp>
      <p:sp>
        <p:nvSpPr>
          <p:cNvPr id="4" name="Foliennummernplatzhalter 3"/>
          <p:cNvSpPr>
            <a:spLocks noGrp="1"/>
          </p:cNvSpPr>
          <p:nvPr>
            <p:ph type="sldNum" sz="quarter" idx="12"/>
          </p:nvPr>
        </p:nvSpPr>
        <p:spPr/>
        <p:txBody>
          <a:bodyPr/>
          <a:lstStyle/>
          <a:p>
            <a:fld id="{42060E1C-7F94-48ED-A1E2-7080F3AD8941}" type="slidenum">
              <a:rPr lang="de-DE" smtClean="0"/>
              <a:pPr/>
              <a:t>113</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en-GB" sz="3600" dirty="0" smtClean="0"/>
              <a:t>Helper behaviour Escape</a:t>
            </a:r>
            <a:endParaRPr lang="en-GB" sz="3600" dirty="0"/>
          </a:p>
        </p:txBody>
      </p:sp>
      <p:sp>
        <p:nvSpPr>
          <p:cNvPr id="3" name="Inhaltsplatzhalter 2"/>
          <p:cNvSpPr>
            <a:spLocks noGrp="1"/>
          </p:cNvSpPr>
          <p:nvPr>
            <p:ph idx="1"/>
          </p:nvPr>
        </p:nvSpPr>
        <p:spPr>
          <a:xfrm>
            <a:off x="457200" y="980728"/>
            <a:ext cx="8229600" cy="5328592"/>
          </a:xfrm>
        </p:spPr>
        <p:txBody>
          <a:bodyPr/>
          <a:lstStyle/>
          <a:p>
            <a:pPr>
              <a:buNone/>
            </a:pPr>
            <a:r>
              <a:rPr lang="en-GB" dirty="0" smtClean="0"/>
              <a:t>    </a:t>
            </a:r>
            <a:r>
              <a:rPr lang="en-GB" sz="2800" dirty="0" smtClean="0"/>
              <a:t>Under the direction of the judge, the helper escapes in a quick and assertive pace in a straight line, without running an uncontrolled or exaggerated manner. </a:t>
            </a:r>
            <a:r>
              <a:rPr lang="en-GB" sz="2800" i="1" u="sng" dirty="0" smtClean="0"/>
              <a:t>At the same time the handler gives a command for the dog to prevent the escape. </a:t>
            </a:r>
            <a:r>
              <a:rPr lang="en-GB" sz="2800" dirty="0" smtClean="0"/>
              <a:t>The sleeve must remain steady and the dog should be given </a:t>
            </a:r>
            <a:r>
              <a:rPr lang="en-GB" sz="2800" i="1" u="sng" dirty="0" smtClean="0"/>
              <a:t>an optimal grip possibility</a:t>
            </a:r>
            <a:r>
              <a:rPr lang="en-GB" sz="2800" dirty="0" smtClean="0"/>
              <a:t>. The helper must refrain from pulling the sleeve away.</a:t>
            </a:r>
          </a:p>
          <a:p>
            <a:pPr>
              <a:buNone/>
            </a:pPr>
            <a:r>
              <a:rPr lang="en-GB" sz="2800" dirty="0" smtClean="0"/>
              <a:t>    The judge determines how far the helper needs to escape.</a:t>
            </a:r>
            <a:endParaRPr lang="de-DE" sz="28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114</a:t>
            </a:fld>
            <a:endParaRPr lang="de-DE"/>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Rectangle 1"/>
          <p:cNvSpPr>
            <a:spLocks noGrp="1" noChangeArrowheads="1"/>
          </p:cNvSpPr>
          <p:nvPr>
            <p:ph type="title"/>
          </p:nvPr>
        </p:nvSpPr>
        <p:spPr>
          <a:xfrm>
            <a:off x="214313" y="142875"/>
            <a:ext cx="8643937" cy="500063"/>
          </a:xfrm>
        </p:spPr>
        <p:txBody>
          <a:bodyPr>
            <a:normAutofit fontScale="90000"/>
          </a:bodyPr>
          <a:lstStyle/>
          <a:p>
            <a:r>
              <a:rPr lang="en-US" b="1" u="sng" smtClean="0">
                <a:ea typeface="ＭＳ Ｐゴシック" pitchFamily="34" charset="-128"/>
                <a:cs typeface="Arial" pitchFamily="34" charset="0"/>
              </a:rPr>
              <a:t>Flucht</a:t>
            </a:r>
          </a:p>
        </p:txBody>
      </p:sp>
      <p:graphicFrame>
        <p:nvGraphicFramePr>
          <p:cNvPr id="81922" name="Group 2"/>
          <p:cNvGraphicFramePr>
            <a:graphicFrameLocks noGrp="1"/>
          </p:cNvGraphicFramePr>
          <p:nvPr/>
        </p:nvGraphicFramePr>
        <p:xfrm>
          <a:off x="357188" y="581745"/>
          <a:ext cx="8537575" cy="5943600"/>
        </p:xfrm>
        <a:graphic>
          <a:graphicData uri="http://schemas.openxmlformats.org/drawingml/2006/table">
            <a:tbl>
              <a:tblPr/>
              <a:tblGrid>
                <a:gridCol w="1785937"/>
                <a:gridCol w="2500313"/>
                <a:gridCol w="928687"/>
                <a:gridCol w="928688"/>
                <a:gridCol w="857250"/>
                <a:gridCol w="857250"/>
                <a:gridCol w="679450"/>
              </a:tblGrid>
              <a:tr h="90488">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dirty="0" smtClean="0">
                          <a:ln>
                            <a:noFill/>
                          </a:ln>
                          <a:solidFill>
                            <a:srgbClr val="000000"/>
                          </a:solidFill>
                          <a:effectLst/>
                          <a:latin typeface="Gill Sans" pitchFamily="-84" charset="0"/>
                          <a:ea typeface="ＭＳ Ｐゴシック" pitchFamily="34" charset="-128"/>
                          <a:sym typeface="Gill Sans" pitchFamily="-84" charset="0"/>
                        </a:rPr>
                        <a:t>  10 </a:t>
                      </a:r>
                      <a:r>
                        <a:rPr kumimoji="0" lang="en-US" sz="1300" b="1" i="0" u="none" strike="noStrike" cap="none" normalizeH="0" baseline="0" dirty="0" err="1" smtClean="0">
                          <a:ln>
                            <a:noFill/>
                          </a:ln>
                          <a:solidFill>
                            <a:srgbClr val="000000"/>
                          </a:solidFill>
                          <a:effectLst/>
                          <a:latin typeface="Gill Sans" pitchFamily="-84" charset="0"/>
                          <a:ea typeface="ＭＳ Ｐゴシック" pitchFamily="34" charset="-128"/>
                          <a:sym typeface="Gill Sans" pitchFamily="-84" charset="0"/>
                        </a:rPr>
                        <a:t>Punkte</a:t>
                      </a:r>
                      <a:endParaRPr kumimoji="0" lang="en-US" sz="1300" b="1" i="0" u="none" strike="noStrike" cap="none" normalizeH="0" baseline="0" dirty="0" smtClean="0">
                        <a:ln>
                          <a:noFill/>
                        </a:ln>
                        <a:solidFill>
                          <a:srgbClr val="000000"/>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Flucht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V</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SG</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G</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B</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M</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193675">
                <a:tc rowSpan="5">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Freifolge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aufmerksam</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frei</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konzentriert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gerade</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Grundstellung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in Position</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gerade</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ruhig</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aufmerksam</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Ablegen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direkt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schnell</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ruhig</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aufmerksam</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Eröffnung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Anbissgeschwindigkeit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Hohe Dominanz</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wirkungsvoll</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err="1" smtClean="0">
                          <a:ln>
                            <a:noFill/>
                          </a:ln>
                          <a:solidFill>
                            <a:srgbClr val="000000"/>
                          </a:solidFill>
                          <a:effectLst/>
                          <a:latin typeface="Gill Sans" pitchFamily="-84" charset="0"/>
                          <a:ea typeface="ＭＳ Ｐゴシック" pitchFamily="34" charset="-128"/>
                          <a:sym typeface="Gill Sans" pitchFamily="-84" charset="0"/>
                        </a:rPr>
                        <a:t>effectivally</a:t>
                      </a:r>
                      <a:endParaRPr kumimoji="0" lang="en-US" sz="1300" b="0" i="0" u="none" strike="noStrike" cap="none" normalizeH="0" baseline="0" dirty="0" smtClean="0">
                        <a:ln>
                          <a:noFill/>
                        </a:ln>
                        <a:solidFill>
                          <a:srgbClr val="000000"/>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Belastung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Griffverhalten</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Stabilität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Aktivität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685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Übergangsphase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dominant bei ruhigem Griff</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Ablassphase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sofort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klar,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sicher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3675">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Bewachungsphase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markant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dominant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2088">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selbstbewusst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193675">
                <a:tc vMerge="1">
                  <a:txBody>
                    <a:bodyPr/>
                    <a:lstStyle/>
                    <a:p>
                      <a:endParaRPr lang="de-DE"/>
                    </a:p>
                  </a:txBody>
                  <a:tcPr/>
                </a:tc>
                <a:tc>
                  <a:txBody>
                    <a:bodyPr/>
                    <a:lstStyle/>
                    <a:p>
                      <a:pPr marL="457200" marR="0" lvl="1"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aufmerksam</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104">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1"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Bewertung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300" b="0" i="0" u="none" strike="noStrike" cap="none" normalizeH="0" baseline="0" smtClean="0">
                        <a:ln>
                          <a:noFill/>
                        </a:ln>
                        <a:solidFill>
                          <a:srgbClr val="000000"/>
                        </a:solidFill>
                        <a:effectLst/>
                        <a:latin typeface="Gill Sans" pitchFamily="-84" charset="0"/>
                        <a:ea typeface="ヒラギノ角ゴ ProN W3" pitchFamily="-8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smtClean="0">
                          <a:ln>
                            <a:noFill/>
                          </a:ln>
                          <a:solidFill>
                            <a:srgbClr val="006411"/>
                          </a:solidFill>
                          <a:effectLst/>
                          <a:latin typeface="Gill Sans" pitchFamily="-84" charset="0"/>
                          <a:ea typeface="ＭＳ Ｐゴシック" pitchFamily="34" charset="-128"/>
                          <a:sym typeface="Gill Sans" pitchFamily="-84" charset="0"/>
                        </a:rPr>
                        <a:t>10</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smtClean="0">
                          <a:ln>
                            <a:noFill/>
                          </a:ln>
                          <a:solidFill>
                            <a:srgbClr val="0000D4"/>
                          </a:solidFill>
                          <a:effectLst/>
                          <a:latin typeface="Gill Sans" pitchFamily="-84" charset="0"/>
                          <a:ea typeface="ＭＳ Ｐゴシック" pitchFamily="34" charset="-128"/>
                          <a:sym typeface="Gill Sans" pitchFamily="-84" charset="0"/>
                        </a:rPr>
                        <a:t>9,5-9</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smtClean="0">
                          <a:ln>
                            <a:noFill/>
                          </a:ln>
                          <a:solidFill>
                            <a:srgbClr val="339966"/>
                          </a:solidFill>
                          <a:effectLst/>
                          <a:latin typeface="Gill Sans" pitchFamily="-84" charset="0"/>
                          <a:ea typeface="ＭＳ Ｐゴシック" pitchFamily="34" charset="-128"/>
                          <a:sym typeface="Gill Sans" pitchFamily="-84" charset="0"/>
                        </a:rPr>
                        <a:t>8,5-8</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smtClean="0">
                          <a:ln>
                            <a:noFill/>
                          </a:ln>
                          <a:solidFill>
                            <a:srgbClr val="FF9900"/>
                          </a:solidFill>
                          <a:effectLst/>
                          <a:latin typeface="Gill Sans" pitchFamily="-84" charset="0"/>
                          <a:ea typeface="ＭＳ Ｐゴシック" pitchFamily="34" charset="-128"/>
                          <a:sym typeface="Gill Sans" pitchFamily="-84" charset="0"/>
                        </a:rPr>
                        <a:t>7,5-7</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300" b="0" i="0" u="none" strike="noStrike" cap="none" normalizeH="0" baseline="0" dirty="0" smtClean="0">
                          <a:ln>
                            <a:noFill/>
                          </a:ln>
                          <a:solidFill>
                            <a:srgbClr val="DD2D32"/>
                          </a:solidFill>
                          <a:effectLst/>
                          <a:latin typeface="Gill Sans" pitchFamily="-84" charset="0"/>
                          <a:ea typeface="ＭＳ Ｐゴシック" pitchFamily="34" charset="-128"/>
                          <a:sym typeface="Gill Sans" pitchFamily="-84" charset="0"/>
                        </a:rPr>
                        <a:t>6,5-0</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4" name="Foliennummernplatzhalter 3"/>
          <p:cNvSpPr>
            <a:spLocks noGrp="1"/>
          </p:cNvSpPr>
          <p:nvPr>
            <p:ph type="sldNum" sz="quarter" idx="12"/>
          </p:nvPr>
        </p:nvSpPr>
        <p:spPr/>
        <p:txBody>
          <a:bodyPr/>
          <a:lstStyle/>
          <a:p>
            <a:fld id="{42060E1C-7F94-48ED-A1E2-7080F3AD8941}" type="slidenum">
              <a:rPr lang="de-DE" smtClean="0"/>
              <a:pPr/>
              <a:t>115</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011237"/>
          </a:xfrm>
        </p:spPr>
        <p:txBody>
          <a:bodyPr>
            <a:normAutofit/>
          </a:bodyPr>
          <a:lstStyle/>
          <a:p>
            <a:pPr marL="342900" indent="-342900">
              <a:lnSpc>
                <a:spcPct val="110000"/>
              </a:lnSpc>
              <a:tabLst>
                <a:tab pos="0" algn="l"/>
                <a:tab pos="1600200" algn="l"/>
                <a:tab pos="3200400" algn="l"/>
                <a:tab pos="4800600" algn="l"/>
                <a:tab pos="5797550" algn="l"/>
              </a:tabLst>
              <a:defRPr/>
            </a:pPr>
            <a:r>
              <a:rPr lang="de-DE" sz="3200" dirty="0" smtClean="0">
                <a:solidFill>
                  <a:srgbClr val="FF0000"/>
                </a:solidFill>
                <a:ea typeface="+mj-ea"/>
              </a:rPr>
              <a:t>Pflichtentwertung</a:t>
            </a:r>
            <a:r>
              <a:rPr lang="en-US" sz="3200" b="1" u="sng" dirty="0" smtClean="0">
                <a:solidFill>
                  <a:srgbClr val="FF0000"/>
                </a:solidFill>
                <a:ea typeface="+mj-ea"/>
              </a:rPr>
              <a:t>/</a:t>
            </a:r>
            <a:r>
              <a:rPr lang="en-GB" sz="3200" dirty="0" smtClean="0">
                <a:solidFill>
                  <a:srgbClr val="FF0000"/>
                </a:solidFill>
              </a:rPr>
              <a:t>Mandatory Deduction</a:t>
            </a:r>
            <a:endParaRPr lang="en-GB" sz="3200" b="1" u="sng" dirty="0" smtClean="0">
              <a:solidFill>
                <a:srgbClr val="FF0000"/>
              </a:solidFill>
              <a:effectLst>
                <a:outerShdw blurRad="38100" dist="38100" dir="2700000" algn="tl">
                  <a:srgbClr val="000000"/>
                </a:outerShdw>
              </a:effectLst>
              <a:cs typeface="Arial" pitchFamily="34" charset="0"/>
            </a:endParaRPr>
          </a:p>
        </p:txBody>
      </p:sp>
      <p:sp>
        <p:nvSpPr>
          <p:cNvPr id="263171"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63172" name="Rechteck 3"/>
          <p:cNvSpPr>
            <a:spLocks noChangeArrowheads="1"/>
          </p:cNvSpPr>
          <p:nvPr/>
        </p:nvSpPr>
        <p:spPr bwMode="auto">
          <a:xfrm>
            <a:off x="1071563" y="1857375"/>
            <a:ext cx="6858000" cy="690563"/>
          </a:xfrm>
          <a:prstGeom prst="rect">
            <a:avLst/>
          </a:prstGeom>
          <a:noFill/>
          <a:ln w="9525">
            <a:noFill/>
            <a:miter lim="800000"/>
            <a:headEnd/>
            <a:tailEnd/>
          </a:ln>
        </p:spPr>
        <p:txBody>
          <a:bodyPr>
            <a:spAutoFit/>
          </a:bodyPr>
          <a:lstStyle/>
          <a:p>
            <a:pPr marL="355600" algn="ctr">
              <a:lnSpc>
                <a:spcPct val="160000"/>
              </a:lnSpc>
              <a:spcBef>
                <a:spcPts val="4900"/>
              </a:spcBef>
            </a:pPr>
            <a:endParaRPr lang="en-US" sz="2800">
              <a:solidFill>
                <a:srgbClr val="000000"/>
              </a:solidFill>
            </a:endParaRPr>
          </a:p>
        </p:txBody>
      </p:sp>
      <p:sp>
        <p:nvSpPr>
          <p:cNvPr id="263173" name="Rechteck 5"/>
          <p:cNvSpPr>
            <a:spLocks noChangeArrowheads="1"/>
          </p:cNvSpPr>
          <p:nvPr/>
        </p:nvSpPr>
        <p:spPr bwMode="auto">
          <a:xfrm>
            <a:off x="323528" y="1124744"/>
            <a:ext cx="8464425" cy="5616922"/>
          </a:xfrm>
          <a:prstGeom prst="rect">
            <a:avLst/>
          </a:prstGeom>
          <a:noFill/>
          <a:ln w="9525">
            <a:noFill/>
            <a:miter lim="800000"/>
            <a:headEnd/>
            <a:tailEnd/>
          </a:ln>
        </p:spPr>
        <p:txBody>
          <a:bodyPr wrap="square">
            <a:spAutoFit/>
          </a:bodyPr>
          <a:lstStyle/>
          <a:p>
            <a:pPr algn="ctr">
              <a:lnSpc>
                <a:spcPct val="200000"/>
              </a:lnSpc>
              <a:spcBef>
                <a:spcPts val="2200"/>
              </a:spcBef>
            </a:pPr>
            <a:r>
              <a:rPr lang="en-US" sz="2400" b="1" dirty="0" smtClean="0">
                <a:solidFill>
                  <a:srgbClr val="FF0000"/>
                </a:solidFill>
              </a:rPr>
              <a:t>   </a:t>
            </a:r>
            <a:r>
              <a:rPr lang="de-DE" sz="2000" b="1" dirty="0" smtClean="0">
                <a:solidFill>
                  <a:srgbClr val="FF0000"/>
                </a:solidFill>
              </a:rPr>
              <a:t>Bleibt der Hund liegen oder hat der Hund nicht innerhalb </a:t>
            </a:r>
            <a:r>
              <a:rPr lang="de-DE" sz="2000" b="1" u="sng" dirty="0" smtClean="0">
                <a:solidFill>
                  <a:srgbClr val="FF0000"/>
                </a:solidFill>
              </a:rPr>
              <a:t>von   20 Schritten </a:t>
            </a:r>
            <a:r>
              <a:rPr lang="de-DE" sz="2000" b="1" dirty="0" smtClean="0">
                <a:solidFill>
                  <a:srgbClr val="FF0000"/>
                </a:solidFill>
              </a:rPr>
              <a:t>die Flucht durch Zufassen und Bannen vereitelt, wird die Abteilung „C</a:t>
            </a:r>
            <a:r>
              <a:rPr lang="de-DE" altLang="de-DE" sz="2000" b="1" dirty="0" smtClean="0">
                <a:solidFill>
                  <a:srgbClr val="FF0000"/>
                </a:solidFill>
              </a:rPr>
              <a:t>“</a:t>
            </a:r>
            <a:r>
              <a:rPr lang="de-DE" sz="2000" b="1" dirty="0" smtClean="0">
                <a:solidFill>
                  <a:srgbClr val="FF0000"/>
                </a:solidFill>
              </a:rPr>
              <a:t> abgebrochen.</a:t>
            </a:r>
          </a:p>
          <a:p>
            <a:pPr algn="ctr">
              <a:lnSpc>
                <a:spcPct val="200000"/>
              </a:lnSpc>
              <a:spcBef>
                <a:spcPts val="2200"/>
              </a:spcBef>
            </a:pPr>
            <a:r>
              <a:rPr lang="en-GB" sz="2000" b="1" dirty="0" smtClean="0">
                <a:solidFill>
                  <a:srgbClr val="FF0000"/>
                </a:solidFill>
              </a:rPr>
              <a:t>If </a:t>
            </a:r>
            <a:r>
              <a:rPr lang="en-GB" sz="2000" b="1" dirty="0" smtClean="0">
                <a:solidFill>
                  <a:srgbClr val="FF0000"/>
                </a:solidFill>
              </a:rPr>
              <a:t>the dog remains in the escape setup position, or if the      helper is not caught (engaged) within 20 paces, protection is terminated.</a:t>
            </a:r>
            <a:endParaRPr lang="de-DE" sz="2000" b="1" dirty="0" smtClean="0">
              <a:solidFill>
                <a:srgbClr val="FF0000"/>
              </a:solidFill>
            </a:endParaRPr>
          </a:p>
          <a:p>
            <a:pPr algn="ctr">
              <a:lnSpc>
                <a:spcPct val="200000"/>
              </a:lnSpc>
              <a:spcBef>
                <a:spcPts val="2200"/>
              </a:spcBef>
            </a:pPr>
            <a:r>
              <a:rPr lang="en-US" sz="2400" b="1" dirty="0" smtClean="0">
                <a:solidFill>
                  <a:srgbClr val="FF0000"/>
                </a:solidFill>
              </a:rPr>
              <a:t>TSB: “</a:t>
            </a:r>
            <a:r>
              <a:rPr lang="en-US" sz="2400" b="1" dirty="0" err="1" smtClean="0">
                <a:solidFill>
                  <a:srgbClr val="FF0000"/>
                </a:solidFill>
              </a:rPr>
              <a:t>ng</a:t>
            </a:r>
            <a:r>
              <a:rPr lang="en-US" sz="2400" b="1" dirty="0" smtClean="0">
                <a:solidFill>
                  <a:srgbClr val="FF0000"/>
                </a:solidFill>
              </a:rPr>
              <a:t>”</a:t>
            </a:r>
          </a:p>
          <a:p>
            <a:pPr algn="ctr">
              <a:lnSpc>
                <a:spcPct val="200000"/>
              </a:lnSpc>
              <a:spcBef>
                <a:spcPts val="2200"/>
              </a:spcBef>
            </a:pPr>
            <a:endParaRPr lang="en-US" sz="2400" b="1" dirty="0">
              <a:solidFill>
                <a:srgbClr val="FF0000"/>
              </a:solidFill>
            </a:endParaRPr>
          </a:p>
        </p:txBody>
      </p:sp>
      <p:sp>
        <p:nvSpPr>
          <p:cNvPr id="6" name="Foliennummernplatzhalter 5"/>
          <p:cNvSpPr>
            <a:spLocks noGrp="1"/>
          </p:cNvSpPr>
          <p:nvPr>
            <p:ph type="sldNum" sz="quarter" idx="12"/>
          </p:nvPr>
        </p:nvSpPr>
        <p:spPr/>
        <p:txBody>
          <a:bodyPr/>
          <a:lstStyle/>
          <a:p>
            <a:fld id="{42060E1C-7F94-48ED-A1E2-7080F3AD8941}" type="slidenum">
              <a:rPr lang="de-DE" smtClean="0"/>
              <a:pPr/>
              <a:t>116</a:t>
            </a:fld>
            <a:endParaRPr lang="de-DE"/>
          </a:p>
        </p:txBody>
      </p:sp>
      <p:sp>
        <p:nvSpPr>
          <p:cNvPr id="7" name="Fußzeilenplatzhalter 6"/>
          <p:cNvSpPr>
            <a:spLocks noGrp="1"/>
          </p:cNvSpPr>
          <p:nvPr>
            <p:ph type="ftr" sz="quarter" idx="11"/>
          </p:nvPr>
        </p:nvSpPr>
        <p:spPr>
          <a:xfrm>
            <a:off x="6516216" y="6356350"/>
            <a:ext cx="1728192" cy="365125"/>
          </a:xfrm>
        </p:spPr>
        <p:txBody>
          <a:bodyPr/>
          <a:lstStyle/>
          <a:p>
            <a:r>
              <a:rPr lang="de-DE" dirty="0" smtClean="0"/>
              <a:t>Diegel</a:t>
            </a:r>
            <a:endParaRPr lang="de-DE" dirty="0"/>
          </a:p>
        </p:txBody>
      </p:sp>
    </p:spTree>
  </p:cSld>
  <p:clrMapOvr>
    <a:masterClrMapping/>
  </p:clrMapOvr>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Titel 1"/>
          <p:cNvSpPr>
            <a:spLocks noGrp="1"/>
          </p:cNvSpPr>
          <p:nvPr>
            <p:ph type="title"/>
          </p:nvPr>
        </p:nvSpPr>
        <p:spPr>
          <a:xfrm>
            <a:off x="457200" y="0"/>
            <a:ext cx="8229600" cy="980728"/>
          </a:xfrm>
        </p:spPr>
        <p:txBody>
          <a:bodyPr>
            <a:normAutofit/>
          </a:bodyPr>
          <a:lstStyle/>
          <a:p>
            <a:r>
              <a:rPr lang="de-DE" sz="2800" b="1" dirty="0" smtClean="0">
                <a:ea typeface="ＭＳ Ｐゴシック" pitchFamily="34" charset="-128"/>
              </a:rPr>
              <a:t>Abwehr eines Angriffes/</a:t>
            </a:r>
            <a:r>
              <a:rPr lang="en-GB" sz="2800" b="1" dirty="0" smtClean="0"/>
              <a:t> </a:t>
            </a:r>
            <a:r>
              <a:rPr lang="en-GB" sz="2800" b="1" dirty="0" err="1" smtClean="0"/>
              <a:t>Defense</a:t>
            </a:r>
            <a:r>
              <a:rPr lang="en-GB" sz="2800" b="1" dirty="0" smtClean="0"/>
              <a:t> of an attack </a:t>
            </a:r>
            <a:endParaRPr lang="de-DE" sz="2800" b="1" dirty="0" smtClean="0">
              <a:ea typeface="ＭＳ Ｐゴシック" pitchFamily="34" charset="-128"/>
            </a:endParaRPr>
          </a:p>
        </p:txBody>
      </p:sp>
      <p:sp>
        <p:nvSpPr>
          <p:cNvPr id="264195" name="Inhaltsplatzhalter 2"/>
          <p:cNvSpPr>
            <a:spLocks noGrp="1"/>
          </p:cNvSpPr>
          <p:nvPr>
            <p:ph idx="1"/>
          </p:nvPr>
        </p:nvSpPr>
        <p:spPr>
          <a:xfrm>
            <a:off x="179512" y="980728"/>
            <a:ext cx="8784976" cy="5400600"/>
          </a:xfrm>
        </p:spPr>
        <p:txBody>
          <a:bodyPr>
            <a:noAutofit/>
          </a:bodyPr>
          <a:lstStyle/>
          <a:p>
            <a:r>
              <a:rPr lang="de-DE" sz="2800" dirty="0" smtClean="0">
                <a:ea typeface="ＭＳ Ｐゴシック" pitchFamily="34" charset="-128"/>
              </a:rPr>
              <a:t>Nach einer Bewachungsphase von etwa </a:t>
            </a:r>
            <a:r>
              <a:rPr lang="de-DE" sz="2800" b="1" u="sng" dirty="0" smtClean="0">
                <a:ea typeface="ＭＳ Ｐゴシック" pitchFamily="34" charset="-128"/>
              </a:rPr>
              <a:t>5</a:t>
            </a:r>
            <a:r>
              <a:rPr lang="de-DE" sz="2800" dirty="0" smtClean="0">
                <a:ea typeface="ＭＳ Ｐゴシック" pitchFamily="34" charset="-128"/>
              </a:rPr>
              <a:t> </a:t>
            </a:r>
            <a:r>
              <a:rPr lang="de-DE" sz="2800" b="1" u="sng" dirty="0" smtClean="0">
                <a:ea typeface="ＭＳ Ｐゴシック" pitchFamily="34" charset="-128"/>
              </a:rPr>
              <a:t>Sekunden</a:t>
            </a:r>
            <a:r>
              <a:rPr lang="de-DE" sz="2800" dirty="0" smtClean="0">
                <a:ea typeface="ＭＳ Ｐゴシック" pitchFamily="34" charset="-128"/>
              </a:rPr>
              <a:t> erfolgt ein Angriff auf den Hund.</a:t>
            </a:r>
            <a:r>
              <a:rPr lang="en-GB" sz="2800" dirty="0" smtClean="0"/>
              <a:t> </a:t>
            </a:r>
          </a:p>
          <a:p>
            <a:pPr>
              <a:buNone/>
            </a:pPr>
            <a:r>
              <a:rPr lang="en-GB" sz="2800" dirty="0" smtClean="0"/>
              <a:t>     After a guarding phase of approx. </a:t>
            </a:r>
            <a:r>
              <a:rPr lang="en-GB" sz="2800" b="1" dirty="0" smtClean="0"/>
              <a:t>5 seconds</a:t>
            </a:r>
            <a:r>
              <a:rPr lang="en-GB" sz="2800" dirty="0" smtClean="0"/>
              <a:t>, the helper attacks the dog. </a:t>
            </a:r>
            <a:endParaRPr lang="de-DE" sz="2800" dirty="0" smtClean="0">
              <a:ea typeface="ＭＳ Ｐゴシック" pitchFamily="34" charset="-128"/>
            </a:endParaRPr>
          </a:p>
          <a:p>
            <a:r>
              <a:rPr lang="de-DE" sz="2800" dirty="0" smtClean="0">
                <a:ea typeface="ＭＳ Ｐゴシック" pitchFamily="34" charset="-128"/>
              </a:rPr>
              <a:t>Helferverhalten (frontal, vorwärts mit dem entsprechenden Widerstand, in gerader Richtung)</a:t>
            </a:r>
          </a:p>
          <a:p>
            <a:pPr>
              <a:buNone/>
            </a:pPr>
            <a:r>
              <a:rPr lang="de-DE" sz="2800" dirty="0" smtClean="0">
                <a:ea typeface="ＭＳ Ｐゴシック" pitchFamily="34" charset="-128"/>
              </a:rPr>
              <a:t>     </a:t>
            </a:r>
            <a:r>
              <a:rPr lang="en-GB" sz="2800" dirty="0" smtClean="0">
                <a:ea typeface="ＭＳ Ｐゴシック" pitchFamily="34" charset="-128"/>
              </a:rPr>
              <a:t>Helper behaviour </a:t>
            </a:r>
            <a:r>
              <a:rPr lang="de-DE" sz="2800" dirty="0" smtClean="0">
                <a:ea typeface="ＭＳ Ｐゴシック" pitchFamily="34" charset="-128"/>
              </a:rPr>
              <a:t>(</a:t>
            </a:r>
            <a:r>
              <a:rPr lang="en-GB" sz="2800" dirty="0" smtClean="0"/>
              <a:t>in a frontal and forward movement , pressure phase in straight direction)</a:t>
            </a:r>
            <a:endParaRPr lang="de-DE" sz="2800" dirty="0" smtClean="0">
              <a:ea typeface="ＭＳ Ｐゴシック" pitchFamily="34" charset="-128"/>
            </a:endParaRPr>
          </a:p>
          <a:p>
            <a:r>
              <a:rPr lang="de-DE" sz="2800" i="1" dirty="0" smtClean="0">
                <a:ea typeface="ＭＳ Ｐゴシック" pitchFamily="34" charset="-128"/>
              </a:rPr>
              <a:t>Anfang und Ende einer Verteidigungsübung bestimmt immer der Leistungsrichter. </a:t>
            </a:r>
          </a:p>
          <a:p>
            <a:pPr>
              <a:buNone/>
            </a:pPr>
            <a:r>
              <a:rPr lang="de-DE" sz="2800" i="1" dirty="0" smtClean="0">
                <a:ea typeface="ＭＳ Ｐゴシック" pitchFamily="34" charset="-128"/>
              </a:rPr>
              <a:t>    </a:t>
            </a:r>
            <a:r>
              <a:rPr lang="en-GB" sz="2800" i="1" dirty="0" smtClean="0"/>
              <a:t>The duration of the pressure phase is determined by the judge. </a:t>
            </a:r>
            <a:endParaRPr lang="de-DE" sz="2800" i="1"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117</a:t>
            </a:fld>
            <a:endParaRPr lang="de-DE" dirty="0"/>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71438"/>
            <a:ext cx="8229600" cy="796925"/>
          </a:xfrm>
        </p:spPr>
        <p:txBody>
          <a:bodyPr>
            <a:normAutofit/>
          </a:bodyPr>
          <a:lstStyle/>
          <a:p>
            <a:pPr marL="342900" indent="-342900">
              <a:lnSpc>
                <a:spcPct val="110000"/>
              </a:lnSpc>
              <a:tabLst>
                <a:tab pos="0" algn="l"/>
                <a:tab pos="1600200" algn="l"/>
                <a:tab pos="3200400" algn="l"/>
                <a:tab pos="4800600" algn="l"/>
                <a:tab pos="5797550" algn="l"/>
              </a:tabLst>
              <a:defRPr/>
            </a:pPr>
            <a:r>
              <a:rPr lang="de-DE" sz="4000" b="1" u="sng" dirty="0" smtClean="0">
                <a:ea typeface="+mj-ea"/>
                <a:cs typeface="Arial" pitchFamily="34" charset="0"/>
              </a:rPr>
              <a:t>Abwehr</a:t>
            </a:r>
            <a:endParaRPr lang="de-DE" sz="4000" b="1" u="sng" dirty="0" smtClean="0">
              <a:effectLst>
                <a:outerShdw blurRad="38100" dist="38100" dir="2700000" algn="tl">
                  <a:srgbClr val="000000"/>
                </a:outerShdw>
              </a:effectLst>
              <a:ea typeface="+mj-ea"/>
              <a:cs typeface="Arial" pitchFamily="34" charset="0"/>
            </a:endParaRPr>
          </a:p>
        </p:txBody>
      </p:sp>
      <p:sp>
        <p:nvSpPr>
          <p:cNvPr id="265219"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graphicFrame>
        <p:nvGraphicFramePr>
          <p:cNvPr id="6" name="Group 2"/>
          <p:cNvGraphicFramePr>
            <a:graphicFrameLocks noGrp="1"/>
          </p:cNvGraphicFramePr>
          <p:nvPr>
            <p:extLst>
              <p:ext uri="{D42A27DB-BD31-4B8C-83A1-F6EECF244321}">
                <p14:modId xmlns:p14="http://schemas.microsoft.com/office/powerpoint/2010/main" val="2944376343"/>
              </p:ext>
            </p:extLst>
          </p:nvPr>
        </p:nvGraphicFramePr>
        <p:xfrm>
          <a:off x="142875" y="1071563"/>
          <a:ext cx="8786813" cy="5689921"/>
        </p:xfrm>
        <a:graphic>
          <a:graphicData uri="http://schemas.openxmlformats.org/drawingml/2006/table">
            <a:tbl>
              <a:tblPr/>
              <a:tblGrid>
                <a:gridCol w="1860550"/>
                <a:gridCol w="2997200"/>
                <a:gridCol w="857250"/>
                <a:gridCol w="785813"/>
                <a:gridCol w="785812"/>
                <a:gridCol w="714375"/>
                <a:gridCol w="785813"/>
              </a:tblGrid>
              <a:tr h="357188">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15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Abwehr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344488">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Eröffnung</a:t>
                      </a:r>
                      <a:endPar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Anbissgeschwindigkeit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571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Hohe Dominanz</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wirkungsvoll</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Ansatzgriff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8">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Belastung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Griffverhalten</a:t>
                      </a:r>
                      <a:endPar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Stabilität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Aktivität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Übergangsphase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 bei ruhigem Griff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2100">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Ablassphase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sofort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klar,</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sicher</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7188">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Bewachungsphase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markant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57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571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selbstbewusst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571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22275">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Bewertung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6411"/>
                          </a:solidFill>
                          <a:effectLst/>
                          <a:latin typeface="Arial" pitchFamily="34" charset="0"/>
                          <a:ea typeface="ＭＳ Ｐゴシック" pitchFamily="34" charset="-128"/>
                          <a:sym typeface="Gill Sans" pitchFamily="-84" charset="0"/>
                        </a:rPr>
                        <a:t>15-14,5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D4"/>
                          </a:solidFill>
                          <a:effectLst/>
                          <a:latin typeface="Arial" pitchFamily="34" charset="0"/>
                          <a:ea typeface="ＭＳ Ｐゴシック" pitchFamily="34" charset="-128"/>
                          <a:sym typeface="Gill Sans" pitchFamily="-84" charset="0"/>
                        </a:rPr>
                        <a:t>14-13,5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13-12</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FF9900"/>
                          </a:solidFill>
                          <a:effectLst/>
                          <a:latin typeface="Arial" pitchFamily="34" charset="0"/>
                          <a:ea typeface="ＭＳ Ｐゴシック" pitchFamily="34" charset="-128"/>
                          <a:sym typeface="Gill Sans" pitchFamily="-84" charset="0"/>
                        </a:rPr>
                        <a:t>11,5-10,5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10,0-0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265220" name="Rechteck 3"/>
          <p:cNvSpPr>
            <a:spLocks noChangeArrowheads="1"/>
          </p:cNvSpPr>
          <p:nvPr/>
        </p:nvSpPr>
        <p:spPr bwMode="auto">
          <a:xfrm>
            <a:off x="1071563" y="1857375"/>
            <a:ext cx="6858000" cy="690563"/>
          </a:xfrm>
          <a:prstGeom prst="rect">
            <a:avLst/>
          </a:prstGeom>
          <a:noFill/>
          <a:ln w="9525">
            <a:noFill/>
            <a:miter lim="800000"/>
            <a:headEnd/>
            <a:tailEnd/>
          </a:ln>
        </p:spPr>
        <p:txBody>
          <a:bodyPr>
            <a:spAutoFit/>
          </a:bodyPr>
          <a:lstStyle/>
          <a:p>
            <a:pPr marL="355600" algn="ctr">
              <a:lnSpc>
                <a:spcPct val="160000"/>
              </a:lnSpc>
              <a:spcBef>
                <a:spcPts val="4900"/>
              </a:spcBef>
            </a:pPr>
            <a:endParaRPr lang="en-US" sz="2800">
              <a:solidFill>
                <a:srgbClr val="000000"/>
              </a:solidFill>
            </a:endParaRPr>
          </a:p>
        </p:txBody>
      </p:sp>
      <p:sp>
        <p:nvSpPr>
          <p:cNvPr id="7" name="Foliennummernplatzhalter 6"/>
          <p:cNvSpPr>
            <a:spLocks noGrp="1"/>
          </p:cNvSpPr>
          <p:nvPr>
            <p:ph type="sldNum" sz="quarter" idx="12"/>
          </p:nvPr>
        </p:nvSpPr>
        <p:spPr/>
        <p:txBody>
          <a:bodyPr/>
          <a:lstStyle/>
          <a:p>
            <a:fld id="{42060E1C-7F94-48ED-A1E2-7080F3AD8941}" type="slidenum">
              <a:rPr lang="de-DE" smtClean="0"/>
              <a:pPr/>
              <a:t>118</a:t>
            </a:fld>
            <a:endParaRPr lang="de-DE"/>
          </a:p>
        </p:txBody>
      </p:sp>
      <p:sp>
        <p:nvSpPr>
          <p:cNvPr id="8" name="Fußzeilenplatzhalter 7"/>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864096"/>
          </a:xfrm>
        </p:spPr>
        <p:txBody>
          <a:bodyPr>
            <a:normAutofit/>
          </a:bodyPr>
          <a:lstStyle/>
          <a:p>
            <a:r>
              <a:rPr lang="de-DE" sz="3600" dirty="0" smtClean="0"/>
              <a:t>Beenden der Übung Abwehr</a:t>
            </a:r>
            <a:endParaRPr lang="de-DE" sz="3600" dirty="0"/>
          </a:p>
        </p:txBody>
      </p:sp>
      <p:sp>
        <p:nvSpPr>
          <p:cNvPr id="3" name="Inhaltsplatzhalter 2"/>
          <p:cNvSpPr>
            <a:spLocks noGrp="1"/>
          </p:cNvSpPr>
          <p:nvPr>
            <p:ph idx="1"/>
          </p:nvPr>
        </p:nvSpPr>
        <p:spPr>
          <a:xfrm>
            <a:off x="0" y="836712"/>
            <a:ext cx="9144000" cy="5616624"/>
          </a:xfrm>
        </p:spPr>
        <p:txBody>
          <a:bodyPr/>
          <a:lstStyle/>
          <a:p>
            <a:pPr>
              <a:buNone/>
            </a:pPr>
            <a:r>
              <a:rPr lang="de-DE" dirty="0" smtClean="0"/>
              <a:t>    </a:t>
            </a:r>
            <a:r>
              <a:rPr lang="de-DE" sz="2800" u="sng" dirty="0" smtClean="0">
                <a:solidFill>
                  <a:srgbClr val="FF0000"/>
                </a:solidFill>
              </a:rPr>
              <a:t>IGP 1</a:t>
            </a:r>
            <a:r>
              <a:rPr lang="de-DE" sz="2800" dirty="0" smtClean="0">
                <a:solidFill>
                  <a:srgbClr val="FF0000"/>
                </a:solidFill>
              </a:rPr>
              <a:t>: Der Hundeführer tritt auf Richteranweisung in </a:t>
            </a:r>
            <a:r>
              <a:rPr lang="de-DE" sz="2800" i="1" dirty="0" smtClean="0">
                <a:solidFill>
                  <a:srgbClr val="FF0000"/>
                </a:solidFill>
              </a:rPr>
              <a:t>normaler </a:t>
            </a:r>
            <a:r>
              <a:rPr lang="de-DE" sz="2800" dirty="0" smtClean="0">
                <a:solidFill>
                  <a:srgbClr val="FF0000"/>
                </a:solidFill>
              </a:rPr>
              <a:t>Gangart </a:t>
            </a:r>
            <a:r>
              <a:rPr lang="de-DE" sz="2800" i="1" dirty="0" smtClean="0">
                <a:solidFill>
                  <a:srgbClr val="FF0000"/>
                </a:solidFill>
              </a:rPr>
              <a:t>auf direktem Weg</a:t>
            </a:r>
            <a:r>
              <a:rPr lang="de-DE" sz="2800" dirty="0" smtClean="0">
                <a:solidFill>
                  <a:srgbClr val="FF0000"/>
                </a:solidFill>
              </a:rPr>
              <a:t> an seinen Hund, nimmt ihn mit dem Hörzeichen für Hinsetzen in die Grundstellung und leint ihn an. Der Softstock wird dem Helfer nicht abgenommen. Alternativ: Dem Hundeführer ist es frei gestellt, den Hund  in Freifolge weiter zu führen.</a:t>
            </a:r>
          </a:p>
          <a:p>
            <a:pPr>
              <a:buNone/>
            </a:pPr>
            <a:r>
              <a:rPr lang="de-DE" sz="2800" dirty="0" smtClean="0"/>
              <a:t>    </a:t>
            </a:r>
            <a:r>
              <a:rPr lang="de-DE" sz="2800" u="sng" dirty="0" smtClean="0"/>
              <a:t>IGP 2 und 3</a:t>
            </a:r>
            <a:r>
              <a:rPr lang="de-DE" sz="2800" dirty="0" smtClean="0"/>
              <a:t>: Der Hundeführer tritt auf Richteranweisung in </a:t>
            </a:r>
            <a:r>
              <a:rPr lang="de-DE" sz="2800" i="1" dirty="0" smtClean="0"/>
              <a:t>normaler</a:t>
            </a:r>
            <a:r>
              <a:rPr lang="de-DE" sz="2800" dirty="0" smtClean="0"/>
              <a:t> Gangart auf </a:t>
            </a:r>
            <a:r>
              <a:rPr lang="de-DE" sz="2800" i="1" dirty="0" smtClean="0"/>
              <a:t>direktem</a:t>
            </a:r>
            <a:r>
              <a:rPr lang="de-DE" sz="2800" dirty="0" smtClean="0"/>
              <a:t> Weg an seinen Hund und nimmt ihn mit dem Hörzeichen für Hinsetzen in die Grundstellung. Der Softstock wird dem Helfer nicht abgenommen. </a:t>
            </a:r>
          </a:p>
          <a:p>
            <a:pPr>
              <a:buNone/>
            </a:pPr>
            <a:endParaRPr lang="de-DE" sz="2800" dirty="0" smtClean="0"/>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119</a:t>
            </a:fld>
            <a:endParaRPr lang="de-DE"/>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el 1"/>
          <p:cNvSpPr>
            <a:spLocks noGrp="1"/>
          </p:cNvSpPr>
          <p:nvPr>
            <p:ph type="title"/>
          </p:nvPr>
        </p:nvSpPr>
        <p:spPr/>
        <p:txBody>
          <a:bodyPr>
            <a:normAutofit fontScale="90000"/>
          </a:bodyPr>
          <a:lstStyle/>
          <a:p>
            <a:r>
              <a:rPr lang="de-DE" sz="2400" dirty="0" smtClean="0"/>
              <a:t>Verhaltensentwicklung bei Welpen</a:t>
            </a:r>
            <a:br>
              <a:rPr lang="de-DE" sz="2400" dirty="0" smtClean="0"/>
            </a:br>
            <a:r>
              <a:rPr lang="en-GB" sz="2400" dirty="0" err="1" smtClean="0"/>
              <a:t>Behavioral</a:t>
            </a:r>
            <a:r>
              <a:rPr lang="en-GB" sz="2400" dirty="0" smtClean="0"/>
              <a:t> Development</a:t>
            </a:r>
            <a:br>
              <a:rPr lang="en-GB" sz="2400" dirty="0" smtClean="0"/>
            </a:br>
            <a:r>
              <a:rPr lang="de-DE" sz="2400" dirty="0" smtClean="0"/>
              <a:t>(</a:t>
            </a:r>
            <a:r>
              <a:rPr lang="de-DE" sz="2400" dirty="0" err="1" smtClean="0"/>
              <a:t>Strodtbeck</a:t>
            </a:r>
            <a:r>
              <a:rPr lang="de-DE" sz="2400" dirty="0" smtClean="0"/>
              <a:t>/Borchert)</a:t>
            </a:r>
          </a:p>
        </p:txBody>
      </p:sp>
      <p:sp>
        <p:nvSpPr>
          <p:cNvPr id="3" name="Inhaltsplatzhalter 2"/>
          <p:cNvSpPr>
            <a:spLocks noGrp="1"/>
          </p:cNvSpPr>
          <p:nvPr>
            <p:ph sz="half" idx="1"/>
          </p:nvPr>
        </p:nvSpPr>
        <p:spPr/>
        <p:txBody>
          <a:bodyPr>
            <a:noAutofit/>
          </a:bodyPr>
          <a:lstStyle/>
          <a:p>
            <a:pPr marL="514350" indent="-514350">
              <a:buFontTx/>
              <a:buAutoNum type="arabicPeriod"/>
              <a:defRPr/>
            </a:pPr>
            <a:r>
              <a:rPr lang="de-DE" sz="2400" dirty="0" smtClean="0">
                <a:effectLst>
                  <a:outerShdw blurRad="38100" dist="38100" dir="2700000" algn="tl">
                    <a:srgbClr val="FFFFFF"/>
                  </a:outerShdw>
                </a:effectLst>
                <a:ea typeface="ＭＳ Ｐゴシック" pitchFamily="34" charset="-128"/>
              </a:rPr>
              <a:t>Pränatale Phase (vor der Geburt)</a:t>
            </a:r>
            <a:r>
              <a:rPr lang="de-DE" sz="2400" dirty="0" smtClean="0">
                <a:ea typeface="ＭＳ Ｐゴシック" pitchFamily="34" charset="-128"/>
              </a:rPr>
              <a:t> </a:t>
            </a:r>
          </a:p>
          <a:p>
            <a:pPr marL="514350" indent="-514350">
              <a:buFontTx/>
              <a:buAutoNum type="arabicPeriod"/>
              <a:defRPr/>
            </a:pPr>
            <a:r>
              <a:rPr lang="de-DE" sz="2400" dirty="0" smtClean="0">
                <a:ea typeface="ＭＳ Ｐゴシック" pitchFamily="34" charset="-128"/>
              </a:rPr>
              <a:t>Neonatale Phase ( 0 – 14. Lebenstag)</a:t>
            </a:r>
          </a:p>
          <a:p>
            <a:pPr marL="514350" indent="-514350">
              <a:buFontTx/>
              <a:buAutoNum type="arabicPeriod"/>
              <a:defRPr/>
            </a:pPr>
            <a:r>
              <a:rPr lang="de-DE" sz="2400" dirty="0" smtClean="0">
                <a:ea typeface="ＭＳ Ｐゴシック" pitchFamily="34" charset="-128"/>
              </a:rPr>
              <a:t>Übergangsphase (3. Lebenswoche)</a:t>
            </a:r>
          </a:p>
          <a:p>
            <a:pPr marL="514350" indent="-514350">
              <a:buFontTx/>
              <a:buAutoNum type="arabicPeriod"/>
              <a:defRPr/>
            </a:pPr>
            <a:r>
              <a:rPr lang="de-DE" sz="2400" dirty="0" smtClean="0">
                <a:ea typeface="ＭＳ Ｐゴシック" pitchFamily="34" charset="-128"/>
              </a:rPr>
              <a:t>Sozialisationsphase (4. LW bis zur Pubertät 6. – 9. Monat)</a:t>
            </a:r>
          </a:p>
          <a:p>
            <a:pPr marL="514350" indent="-514350">
              <a:buFontTx/>
              <a:buAutoNum type="arabicPeriod"/>
              <a:defRPr/>
            </a:pPr>
            <a:endParaRPr lang="de-DE" sz="2400" dirty="0" smtClean="0">
              <a:ea typeface="ＭＳ Ｐゴシック" pitchFamily="34" charset="-128"/>
            </a:endParaRPr>
          </a:p>
          <a:p>
            <a:pPr marL="514350" indent="-514350">
              <a:buFontTx/>
              <a:buAutoNum type="arabicPeriod"/>
              <a:defRPr/>
            </a:pPr>
            <a:endParaRPr lang="de-DE" sz="2400" dirty="0" smtClean="0">
              <a:ea typeface="ＭＳ Ｐゴシック" pitchFamily="34" charset="-128"/>
            </a:endParaRPr>
          </a:p>
          <a:p>
            <a:pPr marL="514350" indent="-514350">
              <a:buFontTx/>
              <a:buNone/>
              <a:defRPr/>
            </a:pPr>
            <a:r>
              <a:rPr lang="de-DE" sz="2400" dirty="0" smtClean="0">
                <a:ea typeface="ＭＳ Ｐゴシック" pitchFamily="34" charset="-128"/>
              </a:rPr>
              <a:t> </a:t>
            </a:r>
          </a:p>
          <a:p>
            <a:pPr marL="514350" indent="-514350">
              <a:buFontTx/>
              <a:buNone/>
              <a:defRPr/>
            </a:pPr>
            <a:endParaRPr lang="de-DE" sz="2400" dirty="0" smtClean="0">
              <a:effectLst>
                <a:outerShdw blurRad="38100" dist="38100" dir="2700000" algn="tl">
                  <a:srgbClr val="FFFFFF"/>
                </a:outerShdw>
              </a:effectLst>
              <a:ea typeface="ＭＳ Ｐゴシック" pitchFamily="34" charset="-128"/>
            </a:endParaRPr>
          </a:p>
          <a:p>
            <a:pPr marL="514350" indent="-514350">
              <a:buFontTx/>
              <a:buNone/>
              <a:defRPr/>
            </a:pPr>
            <a:r>
              <a:rPr lang="de-DE" sz="2400" dirty="0" smtClean="0">
                <a:ea typeface="ＭＳ Ｐゴシック" pitchFamily="34" charset="-128"/>
              </a:rPr>
              <a:t> </a:t>
            </a:r>
          </a:p>
          <a:p>
            <a:pPr marL="514350" indent="-514350">
              <a:defRPr/>
            </a:pPr>
            <a:endParaRPr lang="de-DE" sz="2400" dirty="0" smtClean="0">
              <a:ea typeface="ＭＳ Ｐゴシック" pitchFamily="34" charset="-128"/>
            </a:endParaRPr>
          </a:p>
        </p:txBody>
      </p:sp>
      <p:sp>
        <p:nvSpPr>
          <p:cNvPr id="34820" name="Inhaltsplatzhalter 3"/>
          <p:cNvSpPr>
            <a:spLocks noGrp="1"/>
          </p:cNvSpPr>
          <p:nvPr>
            <p:ph sz="half" idx="2"/>
          </p:nvPr>
        </p:nvSpPr>
        <p:spPr/>
        <p:txBody>
          <a:bodyPr>
            <a:normAutofit/>
          </a:bodyPr>
          <a:lstStyle/>
          <a:p>
            <a:pPr marL="514350" indent="-514350">
              <a:buFont typeface="Arial" pitchFamily="34" charset="0"/>
              <a:buAutoNum type="arabicPeriod"/>
            </a:pPr>
            <a:r>
              <a:rPr lang="en-GB" dirty="0" smtClean="0"/>
              <a:t>Prenatal (period before birth)</a:t>
            </a:r>
          </a:p>
          <a:p>
            <a:pPr marL="514350" indent="-514350">
              <a:buFont typeface="Arial" pitchFamily="34" charset="0"/>
              <a:buAutoNum type="arabicPeriod"/>
            </a:pPr>
            <a:r>
              <a:rPr lang="en-GB" dirty="0" smtClean="0"/>
              <a:t>Neonatal period (0 to 14 of life)</a:t>
            </a:r>
          </a:p>
          <a:p>
            <a:pPr marL="514350" indent="-514350">
              <a:buFont typeface="Arial" pitchFamily="34" charset="0"/>
              <a:buAutoNum type="arabicPeriod"/>
            </a:pPr>
            <a:r>
              <a:rPr lang="en-GB" dirty="0" smtClean="0"/>
              <a:t>Transitional period (3 week of life)</a:t>
            </a:r>
          </a:p>
          <a:p>
            <a:pPr marL="514350" indent="-514350">
              <a:buFont typeface="Arial" pitchFamily="34" charset="0"/>
              <a:buAutoNum type="arabicPeriod"/>
            </a:pPr>
            <a:r>
              <a:rPr lang="en-GB" dirty="0" smtClean="0"/>
              <a:t>Socialization period (4 weeks until puberty 6 to 9 months)</a:t>
            </a:r>
          </a:p>
          <a:p>
            <a:pPr marL="514350" indent="-514350">
              <a:buFont typeface="Arial" pitchFamily="34" charset="0"/>
              <a:buAutoNum type="arabicPeriod"/>
            </a:pPr>
            <a:endParaRPr lang="de-DE" dirty="0" smtClean="0"/>
          </a:p>
        </p:txBody>
      </p:sp>
    </p:spTree>
  </p:cSld>
  <p:clrMapOvr>
    <a:masterClrMapping/>
  </p:clrMapOvr>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16632"/>
            <a:ext cx="8229600" cy="936104"/>
          </a:xfrm>
        </p:spPr>
        <p:txBody>
          <a:bodyPr>
            <a:normAutofit/>
          </a:bodyPr>
          <a:lstStyle/>
          <a:p>
            <a:r>
              <a:rPr lang="en-GB" sz="4000" dirty="0" smtClean="0"/>
              <a:t>End of the Exercise </a:t>
            </a:r>
            <a:endParaRPr lang="en-GB" sz="4000" dirty="0"/>
          </a:p>
        </p:txBody>
      </p:sp>
      <p:sp>
        <p:nvSpPr>
          <p:cNvPr id="3" name="Inhaltsplatzhalter 2"/>
          <p:cNvSpPr>
            <a:spLocks noGrp="1"/>
          </p:cNvSpPr>
          <p:nvPr>
            <p:ph idx="1"/>
          </p:nvPr>
        </p:nvSpPr>
        <p:spPr>
          <a:xfrm>
            <a:off x="251520" y="980728"/>
            <a:ext cx="8712968" cy="5400600"/>
          </a:xfrm>
        </p:spPr>
        <p:txBody>
          <a:bodyPr>
            <a:normAutofit fontScale="85000" lnSpcReduction="20000"/>
          </a:bodyPr>
          <a:lstStyle/>
          <a:p>
            <a:pPr>
              <a:buNone/>
            </a:pPr>
            <a:r>
              <a:rPr lang="en-GB" b="1" dirty="0" smtClean="0"/>
              <a:t>    IGP- 1</a:t>
            </a:r>
            <a:endParaRPr lang="de-DE" dirty="0" smtClean="0"/>
          </a:p>
          <a:p>
            <a:pPr>
              <a:buNone/>
            </a:pPr>
            <a:r>
              <a:rPr lang="en-GB" dirty="0" smtClean="0"/>
              <a:t>    </a:t>
            </a:r>
            <a:r>
              <a:rPr lang="en-GB" dirty="0" smtClean="0">
                <a:solidFill>
                  <a:srgbClr val="FF0000"/>
                </a:solidFill>
              </a:rPr>
              <a:t>The handler (HF) follows the judge's (LR) instructions to approach the dog, he does so directly in a normal gait, the handler (HF) stands next to his dog and returns him to the basic position with a command of Sit. The padded stick is not taken from the helper. The handler (HF) then heels on leash down field to set up for the long attack. The dog may also be heeled down field off leash.</a:t>
            </a:r>
            <a:endParaRPr lang="de-DE" dirty="0" smtClean="0">
              <a:solidFill>
                <a:srgbClr val="FF0000"/>
              </a:solidFill>
            </a:endParaRPr>
          </a:p>
          <a:p>
            <a:pPr>
              <a:buNone/>
            </a:pPr>
            <a:r>
              <a:rPr lang="en-GB" b="1" dirty="0" smtClean="0"/>
              <a:t>     IGP-2 and IGP-3:</a:t>
            </a:r>
            <a:endParaRPr lang="de-DE" dirty="0" smtClean="0"/>
          </a:p>
          <a:p>
            <a:pPr>
              <a:buNone/>
            </a:pPr>
            <a:r>
              <a:rPr lang="en-GB" dirty="0" smtClean="0"/>
              <a:t>    The handler (HF) follows the judge's (LR) instructions to approach the dog, he does so directly in a normal gait, the handler (HF) stands next to his dog and returns him to the basic position with a command of Sit. The padded stick is not taken from the helper. </a:t>
            </a:r>
            <a:endParaRPr lang="de-DE" dirty="0" smtClean="0"/>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120</a:t>
            </a:fld>
            <a:endParaRPr lang="de-DE"/>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7266" name="Titel 1"/>
          <p:cNvSpPr>
            <a:spLocks noGrp="1"/>
          </p:cNvSpPr>
          <p:nvPr>
            <p:ph type="title"/>
          </p:nvPr>
        </p:nvSpPr>
        <p:spPr>
          <a:xfrm>
            <a:off x="457200" y="0"/>
            <a:ext cx="8229600" cy="764704"/>
          </a:xfrm>
        </p:spPr>
        <p:txBody>
          <a:bodyPr>
            <a:normAutofit/>
          </a:bodyPr>
          <a:lstStyle/>
          <a:p>
            <a:r>
              <a:rPr lang="de-DE" sz="4000" dirty="0" smtClean="0">
                <a:ea typeface="ＭＳ Ｐゴシック" pitchFamily="34" charset="-128"/>
              </a:rPr>
              <a:t>Rückentransport/Back Transport</a:t>
            </a:r>
          </a:p>
        </p:txBody>
      </p:sp>
      <p:sp>
        <p:nvSpPr>
          <p:cNvPr id="267267" name="Inhaltsplatzhalter 2"/>
          <p:cNvSpPr>
            <a:spLocks noGrp="1"/>
          </p:cNvSpPr>
          <p:nvPr>
            <p:ph idx="1"/>
          </p:nvPr>
        </p:nvSpPr>
        <p:spPr>
          <a:xfrm>
            <a:off x="457200" y="908720"/>
            <a:ext cx="8229600" cy="5472608"/>
          </a:xfrm>
        </p:spPr>
        <p:txBody>
          <a:bodyPr>
            <a:normAutofit/>
          </a:bodyPr>
          <a:lstStyle/>
          <a:p>
            <a:r>
              <a:rPr lang="de-DE" sz="2800" dirty="0" smtClean="0">
                <a:ea typeface="ＭＳ Ｐゴシック" pitchFamily="34" charset="-128"/>
              </a:rPr>
              <a:t>HZ für „Fuß gehen</a:t>
            </a:r>
            <a:r>
              <a:rPr lang="ja-JP" altLang="de-DE" sz="2800" dirty="0" smtClean="0">
                <a:ea typeface="ＭＳ Ｐゴシック" pitchFamily="34" charset="-128"/>
              </a:rPr>
              <a:t>“</a:t>
            </a:r>
            <a:r>
              <a:rPr lang="de-DE" altLang="ja-JP" sz="2800" dirty="0" smtClean="0">
                <a:ea typeface="ＭＳ Ｐゴシック" pitchFamily="34" charset="-128"/>
              </a:rPr>
              <a:t>, zulässig ist auch „Transport</a:t>
            </a:r>
            <a:r>
              <a:rPr lang="ja-JP" altLang="de-DE" sz="2800" dirty="0" smtClean="0">
                <a:ea typeface="ＭＳ Ｐゴシック" pitchFamily="34" charset="-128"/>
              </a:rPr>
              <a:t>“</a:t>
            </a:r>
            <a:r>
              <a:rPr lang="de-DE" altLang="ja-JP" sz="2800" dirty="0" smtClean="0">
                <a:ea typeface="ＭＳ Ｐゴシック" pitchFamily="34" charset="-128"/>
              </a:rPr>
              <a:t>. </a:t>
            </a:r>
            <a:r>
              <a:rPr lang="de-DE" altLang="ja-JP" sz="2800" u="sng" dirty="0" smtClean="0">
                <a:ea typeface="ＭＳ Ｐゴシック" pitchFamily="34" charset="-128"/>
              </a:rPr>
              <a:t>Gilt auch für Seitentransporte</a:t>
            </a:r>
            <a:r>
              <a:rPr lang="de-DE" altLang="ja-JP" sz="2800" dirty="0" smtClean="0">
                <a:ea typeface="ＭＳ Ｐゴシック" pitchFamily="34" charset="-128"/>
              </a:rPr>
              <a:t>.</a:t>
            </a:r>
          </a:p>
          <a:p>
            <a:pPr>
              <a:buNone/>
            </a:pPr>
            <a:r>
              <a:rPr lang="en-GB" sz="2800" dirty="0" smtClean="0"/>
              <a:t>    Commands: Heel or Transport</a:t>
            </a:r>
            <a:endParaRPr lang="de-DE" altLang="ja-JP" sz="2800" dirty="0" smtClean="0">
              <a:ea typeface="ＭＳ Ｐゴシック" pitchFamily="34" charset="-128"/>
            </a:endParaRPr>
          </a:p>
          <a:p>
            <a:r>
              <a:rPr lang="de-DE" sz="2800" dirty="0" smtClean="0">
                <a:ea typeface="ＭＳ Ｐゴシック" pitchFamily="34" charset="-128"/>
              </a:rPr>
              <a:t>Normale Gangart. Normal Pace. </a:t>
            </a:r>
          </a:p>
          <a:p>
            <a:r>
              <a:rPr lang="de-DE" sz="2800" dirty="0" smtClean="0">
                <a:ea typeface="ＭＳ Ｐゴシック" pitchFamily="34" charset="-128"/>
              </a:rPr>
              <a:t>Distanz von </a:t>
            </a:r>
            <a:r>
              <a:rPr lang="de-DE" sz="2800" dirty="0" smtClean="0">
                <a:ea typeface="ＭＳ Ｐゴシック" pitchFamily="34" charset="-128"/>
              </a:rPr>
              <a:t>ca. </a:t>
            </a:r>
            <a:r>
              <a:rPr lang="de-DE" sz="2800" dirty="0" smtClean="0">
                <a:ea typeface="ＭＳ Ｐゴシック" pitchFamily="34" charset="-128"/>
              </a:rPr>
              <a:t>30 Schritten (auf LR Anweisung, Winkel nicht vorgeschrieben)</a:t>
            </a:r>
          </a:p>
          <a:p>
            <a:pPr>
              <a:buNone/>
            </a:pPr>
            <a:r>
              <a:rPr lang="de-DE" sz="2800" dirty="0" smtClean="0">
                <a:ea typeface="ＭＳ Ｐゴシック" pitchFamily="34" charset="-128"/>
              </a:rPr>
              <a:t>    </a:t>
            </a:r>
            <a:r>
              <a:rPr lang="en-GB" sz="2800" dirty="0" smtClean="0">
                <a:ea typeface="ＭＳ Ｐゴシック" pitchFamily="34" charset="-128"/>
              </a:rPr>
              <a:t>Distance of 30 paces (corner is not mandatory)</a:t>
            </a:r>
          </a:p>
          <a:p>
            <a:r>
              <a:rPr lang="de-DE" sz="2800" dirty="0" smtClean="0">
                <a:ea typeface="ＭＳ Ｐゴシック" pitchFamily="34" charset="-128"/>
              </a:rPr>
              <a:t>Softstock </a:t>
            </a:r>
            <a:r>
              <a:rPr lang="de-DE" sz="2800" dirty="0" smtClean="0">
                <a:ea typeface="ＭＳ Ｐゴシック" pitchFamily="34" charset="-128"/>
              </a:rPr>
              <a:t>verdeckt. </a:t>
            </a:r>
            <a:r>
              <a:rPr lang="en-GB" sz="2800" dirty="0" smtClean="0">
                <a:ea typeface="ＭＳ Ｐゴシック" pitchFamily="34" charset="-128"/>
              </a:rPr>
              <a:t>Stick is not visible</a:t>
            </a:r>
            <a:r>
              <a:rPr lang="de-DE" sz="2800" dirty="0" smtClean="0">
                <a:ea typeface="ＭＳ Ｐゴシック" pitchFamily="34" charset="-128"/>
              </a:rPr>
              <a:t>.</a:t>
            </a:r>
            <a:endParaRPr lang="de-DE" sz="2800" dirty="0" smtClean="0">
              <a:ea typeface="ＭＳ Ｐゴシック" pitchFamily="34" charset="-128"/>
            </a:endParaRPr>
          </a:p>
          <a:p>
            <a:r>
              <a:rPr lang="de-DE" sz="2800" dirty="0" smtClean="0">
                <a:ea typeface="ＭＳ Ｐゴシック" pitchFamily="34" charset="-128"/>
              </a:rPr>
              <a:t>Abstand </a:t>
            </a:r>
            <a:r>
              <a:rPr lang="de-DE" sz="2800" u="sng" dirty="0" smtClean="0">
                <a:ea typeface="ＭＳ Ｐゴシック" pitchFamily="34" charset="-128"/>
              </a:rPr>
              <a:t>ca. 8 Schritte. </a:t>
            </a:r>
            <a:r>
              <a:rPr lang="en-GB" sz="2800" dirty="0" smtClean="0">
                <a:ea typeface="ＭＳ Ｐゴシック" pitchFamily="34" charset="-128"/>
              </a:rPr>
              <a:t>Distance of </a:t>
            </a:r>
            <a:r>
              <a:rPr lang="en-GB" sz="2800" u="sng" dirty="0" smtClean="0">
                <a:ea typeface="ＭＳ Ｐゴシック" pitchFamily="34" charset="-128"/>
              </a:rPr>
              <a:t>about 8 paces</a:t>
            </a:r>
            <a:r>
              <a:rPr lang="de-DE" sz="2800" dirty="0" smtClean="0">
                <a:ea typeface="ＭＳ Ｐゴシック" pitchFamily="34" charset="-128"/>
              </a:rPr>
              <a:t>.</a:t>
            </a:r>
            <a:endParaRPr lang="de-DE" sz="2800" dirty="0" smtClean="0">
              <a:ea typeface="ＭＳ Ｐゴシック" pitchFamily="34" charset="-128"/>
            </a:endParaRPr>
          </a:p>
          <a:p>
            <a:r>
              <a:rPr lang="de-DE" sz="2800" dirty="0" smtClean="0">
                <a:ea typeface="ＭＳ Ｐゴシック" pitchFamily="34" charset="-128"/>
              </a:rPr>
              <a:t>Hund hat den Helfer aufmerksam zu beobachten</a:t>
            </a:r>
          </a:p>
          <a:p>
            <a:pPr>
              <a:buNone/>
            </a:pPr>
            <a:r>
              <a:rPr lang="de-DE" sz="2800" dirty="0" smtClean="0">
                <a:ea typeface="ＭＳ Ｐゴシック" pitchFamily="34" charset="-128"/>
              </a:rPr>
              <a:t>    </a:t>
            </a:r>
            <a:r>
              <a:rPr lang="en-GB" sz="2800" dirty="0" smtClean="0">
                <a:ea typeface="ＭＳ Ｐゴシック" pitchFamily="34" charset="-128"/>
              </a:rPr>
              <a:t>The dog must be attentive to the handler.</a:t>
            </a:r>
          </a:p>
          <a:p>
            <a:pPr>
              <a:buNone/>
            </a:pPr>
            <a:endParaRPr lang="de-DE" sz="2800"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121</a:t>
            </a:fld>
            <a:endParaRPr lang="de-DE" dirty="0"/>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196752"/>
          </a:xfrm>
        </p:spPr>
        <p:txBody>
          <a:bodyPr>
            <a:normAutofit/>
          </a:bodyPr>
          <a:lstStyle/>
          <a:p>
            <a:r>
              <a:rPr lang="de-DE" sz="3600" dirty="0" smtClean="0"/>
              <a:t>Änderung Rückentransport IGP 2</a:t>
            </a:r>
            <a:endParaRPr lang="de-DE" sz="3600" dirty="0"/>
          </a:p>
        </p:txBody>
      </p:sp>
      <p:sp>
        <p:nvSpPr>
          <p:cNvPr id="3" name="Inhaltsplatzhalter 2"/>
          <p:cNvSpPr>
            <a:spLocks noGrp="1"/>
          </p:cNvSpPr>
          <p:nvPr>
            <p:ph idx="1"/>
          </p:nvPr>
        </p:nvSpPr>
        <p:spPr>
          <a:xfrm>
            <a:off x="457200" y="1124744"/>
            <a:ext cx="8229600" cy="5184576"/>
          </a:xfrm>
        </p:spPr>
        <p:txBody>
          <a:bodyPr>
            <a:normAutofit fontScale="70000" lnSpcReduction="20000"/>
          </a:bodyPr>
          <a:lstStyle/>
          <a:p>
            <a:pPr>
              <a:buNone/>
            </a:pPr>
            <a:r>
              <a:rPr lang="de-DE" dirty="0" smtClean="0"/>
              <a:t>    </a:t>
            </a:r>
            <a:r>
              <a:rPr lang="de-DE" sz="3400" i="1" u="sng" dirty="0" smtClean="0">
                <a:solidFill>
                  <a:srgbClr val="FF0000"/>
                </a:solidFill>
              </a:rPr>
              <a:t>Es erfolgt kein Überfall.</a:t>
            </a:r>
          </a:p>
          <a:p>
            <a:pPr>
              <a:buNone/>
            </a:pPr>
            <a:endParaRPr lang="de-DE" sz="3400" dirty="0" smtClean="0"/>
          </a:p>
          <a:p>
            <a:pPr>
              <a:buNone/>
            </a:pPr>
            <a:r>
              <a:rPr lang="de-DE" sz="3400" dirty="0" smtClean="0"/>
              <a:t>     Nach ca. 30 Schritten  bleibt der Helfer auf Anweisung des Leistungsrichters stehen. Der Hundeführer geht  mit seinem frei folgenden , den Helfer aufmerksam  beobachtenden  Hund zum Helfer, </a:t>
            </a:r>
            <a:r>
              <a:rPr lang="de-DE" sz="3400" i="1" dirty="0" smtClean="0"/>
              <a:t>bleibt neben dem Helfer stehen und nimmt ihm den Softstock ab</a:t>
            </a:r>
            <a:r>
              <a:rPr lang="de-DE" sz="3400" dirty="0" smtClean="0"/>
              <a:t>. Der Hund hat dabei in Grundstellung zu sitzen. Danach erfolgt ein </a:t>
            </a:r>
            <a:r>
              <a:rPr lang="de-DE" sz="3400" i="1" dirty="0" smtClean="0"/>
              <a:t>Seitentransport </a:t>
            </a:r>
            <a:r>
              <a:rPr lang="de-DE" sz="3400" dirty="0" smtClean="0"/>
              <a:t>zum Leistungsrichter </a:t>
            </a:r>
            <a:r>
              <a:rPr lang="de-DE" sz="3400" i="1" dirty="0" smtClean="0"/>
              <a:t>über eine Distanz von etwa 20 Schritten</a:t>
            </a:r>
            <a:r>
              <a:rPr lang="de-DE" sz="3400" dirty="0" smtClean="0"/>
              <a:t>. Ein Hörzeichen  für den Transport  ist erlaubt. Der Hund hat zwischen Helfer und Hundeführer zu gehen.  Der Hund muss </a:t>
            </a:r>
            <a:r>
              <a:rPr lang="de-DE" sz="3400" i="1" dirty="0" smtClean="0"/>
              <a:t>während des Transportes den Helfer beobachten</a:t>
            </a:r>
            <a:r>
              <a:rPr lang="de-DE" sz="3400" dirty="0" smtClean="0"/>
              <a:t>. Er darf dabei jedoch den Helfer nicht bedrängen, anspringen oder fassen. Am Ende des Transportes nimmt der Hundeführer mit seinem Hund beim Leistungsrichter eine Grundstellung ein und meldet den ersten Teil für beendet.</a:t>
            </a:r>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122</a:t>
            </a:fld>
            <a:endParaRPr lang="de-DE"/>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en-GB" sz="3600" dirty="0" smtClean="0"/>
              <a:t>Modification Back Transport IGP 2</a:t>
            </a:r>
            <a:endParaRPr lang="en-GB" sz="3600" dirty="0"/>
          </a:p>
        </p:txBody>
      </p:sp>
      <p:sp>
        <p:nvSpPr>
          <p:cNvPr id="3" name="Inhaltsplatzhalter 2"/>
          <p:cNvSpPr>
            <a:spLocks noGrp="1"/>
          </p:cNvSpPr>
          <p:nvPr>
            <p:ph idx="1"/>
          </p:nvPr>
        </p:nvSpPr>
        <p:spPr>
          <a:xfrm>
            <a:off x="251520" y="836712"/>
            <a:ext cx="8712968" cy="5544616"/>
          </a:xfrm>
        </p:spPr>
        <p:txBody>
          <a:bodyPr>
            <a:normAutofit fontScale="92500" lnSpcReduction="10000"/>
          </a:bodyPr>
          <a:lstStyle/>
          <a:p>
            <a:r>
              <a:rPr lang="en-GB" dirty="0" smtClean="0">
                <a:solidFill>
                  <a:srgbClr val="FF0000"/>
                </a:solidFill>
              </a:rPr>
              <a:t>No attack</a:t>
            </a:r>
          </a:p>
          <a:p>
            <a:pPr>
              <a:buNone/>
            </a:pPr>
            <a:r>
              <a:rPr lang="en-GB" sz="2800" dirty="0" smtClean="0"/>
              <a:t>     </a:t>
            </a:r>
            <a:r>
              <a:rPr lang="en-GB" sz="2800" dirty="0" smtClean="0"/>
              <a:t>After 30 paces the helper stops and stands still on the order of the judge. The handler (HF) goes to the helper with his dog who is attentive to the helper, stands beside the helper and takes the padded stick. The dog must sit in the basic position. Thereafter, a side transport to the judge is shown over a distance of about 20 paces. A command for the transport is allowed. The dog has to go between the helper and the handler. The dog must be attentive to the helper. However, he is not allowed to press, bump or grip the helper. At the end of the transport, the handler (HF) takes a basic position with his dog in front of the judge (LR), hands over the padded stick to the judge (LR) and announces the first part of protection is complete.</a:t>
            </a:r>
            <a:endParaRPr lang="de-DE" sz="2800" dirty="0" smtClean="0"/>
          </a:p>
          <a:p>
            <a:pPr>
              <a:buNone/>
            </a:pPr>
            <a:endParaRPr lang="de-DE" sz="2800" dirty="0">
              <a:solidFill>
                <a:srgbClr val="FF0000"/>
              </a:solidFill>
            </a:endParaRPr>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123</a:t>
            </a:fld>
            <a:endParaRPr lang="de-DE"/>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Rectangle 1"/>
          <p:cNvSpPr>
            <a:spLocks noGrp="1" noChangeArrowheads="1"/>
          </p:cNvSpPr>
          <p:nvPr>
            <p:ph type="title"/>
          </p:nvPr>
        </p:nvSpPr>
        <p:spPr>
          <a:xfrm>
            <a:off x="249238" y="71438"/>
            <a:ext cx="8645525" cy="946150"/>
          </a:xfrm>
        </p:spPr>
        <p:txBody>
          <a:bodyPr/>
          <a:lstStyle/>
          <a:p>
            <a:r>
              <a:rPr lang="en-US" b="1" u="sng" smtClean="0">
                <a:ea typeface="ＭＳ Ｐゴシック" pitchFamily="34" charset="-128"/>
                <a:cs typeface="Arial" pitchFamily="34" charset="0"/>
              </a:rPr>
              <a:t>Rückentransport</a:t>
            </a:r>
          </a:p>
        </p:txBody>
      </p:sp>
      <p:graphicFrame>
        <p:nvGraphicFramePr>
          <p:cNvPr id="4" name="Group 2"/>
          <p:cNvGraphicFramePr>
            <a:graphicFrameLocks noGrp="1"/>
          </p:cNvGraphicFramePr>
          <p:nvPr>
            <p:extLst>
              <p:ext uri="{D42A27DB-BD31-4B8C-83A1-F6EECF244321}">
                <p14:modId xmlns:p14="http://schemas.microsoft.com/office/powerpoint/2010/main" val="3234559177"/>
              </p:ext>
            </p:extLst>
          </p:nvPr>
        </p:nvGraphicFramePr>
        <p:xfrm>
          <a:off x="285750" y="1052733"/>
          <a:ext cx="8643938" cy="5768122"/>
        </p:xfrm>
        <a:graphic>
          <a:graphicData uri="http://schemas.openxmlformats.org/drawingml/2006/table">
            <a:tbl>
              <a:tblPr/>
              <a:tblGrid>
                <a:gridCol w="1693962"/>
                <a:gridCol w="3449538"/>
                <a:gridCol w="785813"/>
                <a:gridCol w="714375"/>
                <a:gridCol w="714375"/>
                <a:gridCol w="642937"/>
                <a:gridCol w="642938"/>
              </a:tblGrid>
              <a:tr h="769279">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5 Punkte</a:t>
                      </a:r>
                      <a:endPar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Rückentransport</a:t>
                      </a:r>
                      <a:endPar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V</a:t>
                      </a:r>
                      <a:endParaRPr kumimoji="0" lang="de-DE" sz="1800" b="1"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SG</a:t>
                      </a:r>
                      <a:endParaRPr kumimoji="0" lang="de-DE" sz="1800" b="1"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G</a:t>
                      </a:r>
                      <a:endParaRPr kumimoji="0" lang="de-DE" sz="1800" b="1"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B</a:t>
                      </a:r>
                      <a:endParaRPr kumimoji="0" lang="de-DE" sz="1800" b="1"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DD2D32"/>
                          </a:solidFill>
                          <a:effectLst/>
                          <a:latin typeface="Arial" pitchFamily="34" charset="0"/>
                          <a:ea typeface="ＭＳ Ｐゴシック" pitchFamily="34" charset="-128"/>
                          <a:sym typeface="Gill Sans" pitchFamily="-84" charset="0"/>
                        </a:rPr>
                        <a:t>M</a:t>
                      </a:r>
                      <a:endParaRPr kumimoji="0" lang="de-DE" sz="1800" b="1" i="0" u="none" strike="noStrike" cap="none" normalizeH="0" baseline="0" noProof="0" dirty="0" smtClean="0">
                        <a:ln>
                          <a:noFill/>
                        </a:ln>
                        <a:solidFill>
                          <a:srgbClr val="DD2D32"/>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54054">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Grundstellung</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gerade</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6749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ruhig</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4409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aufmerksam</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4409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sofort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440988">
                <a:tc rowSpan="6">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Transport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aufmerksam zum Helfer</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4409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frei</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4409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konzentriert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4409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gerade</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564464">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defRPr/>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in Position</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6749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 </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9417">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Bewertung</a:t>
                      </a:r>
                      <a:endParaRPr kumimoji="0" lang="de-DE" sz="18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de-DE" sz="1800" b="0" i="0" u="none" strike="noStrike" cap="none" normalizeH="0" baseline="0" noProof="0" dirty="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rPr>
                        <a:t>5,0</a:t>
                      </a:r>
                      <a:endParaRPr kumimoji="0" lang="de-DE" sz="1800" b="0" i="0" u="none" strike="noStrike" cap="none" normalizeH="0" baseline="0" noProof="0" dirty="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rPr>
                        <a:t>4,5</a:t>
                      </a:r>
                      <a:endParaRPr kumimoji="0" lang="de-DE" sz="1800" b="0" i="0" u="none" strike="noStrike" cap="none" normalizeH="0" baseline="0" noProof="0" dirty="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rPr>
                        <a:t>4</a:t>
                      </a:r>
                      <a:endParaRPr kumimoji="0" lang="de-DE" sz="1800" b="0" i="0" u="none" strike="noStrike" cap="none" normalizeH="0" baseline="0" noProof="0" dirty="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rPr>
                        <a:t>3,5</a:t>
                      </a:r>
                      <a:endParaRPr kumimoji="0" lang="de-DE" sz="1800" b="0" i="0" u="none" strike="noStrike" cap="none" normalizeH="0" baseline="0" noProof="0" dirty="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1800" b="0" i="0" u="none" strike="noStrike" cap="none" normalizeH="0" baseline="0" noProof="0" dirty="0" smtClean="0">
                          <a:ln>
                            <a:noFill/>
                          </a:ln>
                          <a:solidFill>
                            <a:srgbClr val="DD2D32"/>
                          </a:solidFill>
                          <a:effectLst/>
                          <a:latin typeface="Arial" pitchFamily="34" charset="0"/>
                          <a:ea typeface="ＭＳ Ｐゴシック" pitchFamily="34" charset="-128"/>
                          <a:sym typeface="Gill Sans" pitchFamily="-84" charset="0"/>
                        </a:rPr>
                        <a:t>0-3</a:t>
                      </a:r>
                      <a:endParaRPr kumimoji="0" lang="de-DE" sz="1800" b="0" i="0" u="none" strike="noStrike" cap="none" normalizeH="0" baseline="0" noProof="0" dirty="0" smtClean="0">
                        <a:ln>
                          <a:noFill/>
                        </a:ln>
                        <a:solidFill>
                          <a:srgbClr val="DD2D32"/>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5" name="Foliennummernplatzhalter 4"/>
          <p:cNvSpPr>
            <a:spLocks noGrp="1"/>
          </p:cNvSpPr>
          <p:nvPr>
            <p:ph type="sldNum" sz="quarter" idx="12"/>
          </p:nvPr>
        </p:nvSpPr>
        <p:spPr/>
        <p:txBody>
          <a:bodyPr/>
          <a:lstStyle/>
          <a:p>
            <a:fld id="{42060E1C-7F94-48ED-A1E2-7080F3AD8941}" type="slidenum">
              <a:rPr lang="de-DE" smtClean="0"/>
              <a:pPr/>
              <a:t>124</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Rectangle 1"/>
          <p:cNvSpPr>
            <a:spLocks noGrp="1" noChangeArrowheads="1"/>
          </p:cNvSpPr>
          <p:nvPr>
            <p:ph type="title"/>
          </p:nvPr>
        </p:nvSpPr>
        <p:spPr>
          <a:xfrm>
            <a:off x="285750" y="0"/>
            <a:ext cx="8643938" cy="795338"/>
          </a:xfrm>
        </p:spPr>
        <p:txBody>
          <a:bodyPr/>
          <a:lstStyle/>
          <a:p>
            <a:r>
              <a:rPr lang="en-US" sz="4000" smtClean="0">
                <a:ea typeface="ＭＳ Ｐゴシック" pitchFamily="34" charset="-128"/>
                <a:cs typeface="Arial" pitchFamily="34" charset="0"/>
              </a:rPr>
              <a:t>Pflichtentwertung Rückentransport</a:t>
            </a:r>
          </a:p>
        </p:txBody>
      </p:sp>
      <p:graphicFrame>
        <p:nvGraphicFramePr>
          <p:cNvPr id="4" name="Group 3"/>
          <p:cNvGraphicFramePr>
            <a:graphicFrameLocks noGrp="1"/>
          </p:cNvGraphicFramePr>
          <p:nvPr>
            <p:extLst>
              <p:ext uri="{D42A27DB-BD31-4B8C-83A1-F6EECF244321}">
                <p14:modId xmlns:p14="http://schemas.microsoft.com/office/powerpoint/2010/main" val="2957963355"/>
              </p:ext>
            </p:extLst>
          </p:nvPr>
        </p:nvGraphicFramePr>
        <p:xfrm>
          <a:off x="214313" y="857250"/>
          <a:ext cx="8643937" cy="5736973"/>
        </p:xfrm>
        <a:graphic>
          <a:graphicData uri="http://schemas.openxmlformats.org/drawingml/2006/table">
            <a:tbl>
              <a:tblPr/>
              <a:tblGrid>
                <a:gridCol w="5214937"/>
                <a:gridCol w="3429000"/>
              </a:tblGrid>
              <a:tr h="60801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4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Verhalten</a:t>
                      </a:r>
                      <a:endParaRPr kumimoji="0" lang="de-DE" sz="24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solidFill>
                      <a:srgbClr val="FFFFCC"/>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de-DE" sz="24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Konsequenz</a:t>
                      </a:r>
                      <a:endParaRPr kumimoji="0" lang="de-DE" sz="24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solidFill>
                      <a:srgbClr val="FFFFCC"/>
                    </a:solidFill>
                  </a:tcPr>
                </a:tc>
              </a:tr>
              <a:tr h="677863">
                <a:tc>
                  <a:txBody>
                    <a:bodyPr/>
                    <a:lstStyle/>
                    <a:p>
                      <a:pPr marL="0" marR="0" lvl="0" indent="0" algn="l" defTabSz="914400" rtl="0" eaLnBrk="1" fontAlgn="base" latinLnBrk="0" hangingPunct="1">
                        <a:lnSpc>
                          <a:spcPct val="13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Körper- und Schritthilfen des Hundeführers</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Bis minus zwei Prädikate</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r h="603250">
                <a:tc>
                  <a:txBody>
                    <a:bodyPr/>
                    <a:lstStyle/>
                    <a:p>
                      <a:pPr marL="0" marR="0" lvl="0" indent="0" algn="l" defTabSz="914400" rtl="0" eaLnBrk="1" fontAlgn="base" latinLnBrk="0" hangingPunct="1">
                        <a:lnSpc>
                          <a:spcPct val="13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Zusätzliche Hörzeichen</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Bis minus drei Prädikate</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r h="1144588">
                <a:tc>
                  <a:txBody>
                    <a:bodyPr/>
                    <a:lstStyle/>
                    <a:p>
                      <a:pPr marL="0" marR="0" lvl="0" indent="0" algn="l" defTabSz="914400" rtl="0" eaLnBrk="1" fontAlgn="base" latinLnBrk="0" hangingPunct="1">
                        <a:lnSpc>
                          <a:spcPct val="13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chemeClr val="tx1"/>
                          </a:solidFill>
                          <a:effectLst/>
                          <a:latin typeface="Arial" pitchFamily="34" charset="0"/>
                          <a:ea typeface="ＭＳ Ｐゴシック" pitchFamily="34" charset="-128"/>
                          <a:sym typeface="Gill Sans" pitchFamily="-84" charset="0"/>
                        </a:rPr>
                        <a:t>Hund beobachtet den Helfer nicht, oder nur zeitweise, läuft nicht frei am Fuß,  erforderlicher Abstand nicht eingehalten</a:t>
                      </a:r>
                      <a:endParaRPr kumimoji="0" lang="de-DE" sz="2000" b="0" i="0" u="none" strike="noStrike" cap="none" normalizeH="0" baseline="0" noProof="0" dirty="0" smtClean="0">
                        <a:ln>
                          <a:noFill/>
                        </a:ln>
                        <a:solidFill>
                          <a:schemeClr val="tx1"/>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chemeClr val="tx1"/>
                          </a:solidFill>
                          <a:effectLst/>
                          <a:latin typeface="Arial" pitchFamily="34" charset="0"/>
                          <a:ea typeface="ＭＳ Ｐゴシック" pitchFamily="34" charset="-128"/>
                          <a:sym typeface="Gill Sans" pitchFamily="-84" charset="0"/>
                        </a:rPr>
                        <a:t>Bis minus zwei Prädikate</a:t>
                      </a:r>
                      <a:endParaRPr kumimoji="0" lang="de-DE" sz="2000" b="0" i="0" u="none" strike="noStrike" cap="none" normalizeH="0" baseline="0" noProof="0" dirty="0" smtClean="0">
                        <a:ln>
                          <a:noFill/>
                        </a:ln>
                        <a:solidFill>
                          <a:schemeClr val="tx1"/>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r h="1004888">
                <a:tc>
                  <a:txBody>
                    <a:bodyPr/>
                    <a:lstStyle/>
                    <a:p>
                      <a:pPr marL="0" marR="0" lvl="0" indent="0" algn="l"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Hund läuft vor Überfall zum Helfer - </a:t>
                      </a:r>
                      <a:r>
                        <a:rPr kumimoji="0" lang="de-DE" sz="2000" b="0" i="0" u="none" strike="noStrike" cap="none" normalizeH="0" baseline="0" noProof="0" dirty="0" err="1" smtClean="0">
                          <a:ln>
                            <a:noFill/>
                          </a:ln>
                          <a:solidFill>
                            <a:srgbClr val="000000"/>
                          </a:solidFill>
                          <a:effectLst/>
                          <a:latin typeface="Arial" pitchFamily="34" charset="0"/>
                          <a:ea typeface="ＭＳ Ｐゴシック" pitchFamily="34" charset="-128"/>
                          <a:sym typeface="Gill Sans" pitchFamily="-84" charset="0"/>
                        </a:rPr>
                        <a:t>beisst</a:t>
                      </a: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 jedoch nicht  - und lässt sich abrufen</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Unterstes Mangelhaft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r h="714375">
                <a:tc>
                  <a:txBody>
                    <a:bodyPr/>
                    <a:lstStyle/>
                    <a:p>
                      <a:pPr marL="0" marR="0" lvl="0" indent="0" algn="l"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Hund läuft vor Überfall zum Helfer und </a:t>
                      </a:r>
                      <a:r>
                        <a:rPr kumimoji="0" lang="de-DE" sz="2000" b="0" i="0" u="none" strike="noStrike" cap="none" normalizeH="0" baseline="0" noProof="0" dirty="0" err="1" smtClean="0">
                          <a:ln>
                            <a:noFill/>
                          </a:ln>
                          <a:solidFill>
                            <a:srgbClr val="000000"/>
                          </a:solidFill>
                          <a:effectLst/>
                          <a:latin typeface="Arial" pitchFamily="34" charset="0"/>
                          <a:ea typeface="ＭＳ Ｐゴシック" pitchFamily="34" charset="-128"/>
                          <a:sym typeface="Gill Sans" pitchFamily="-84" charset="0"/>
                        </a:rPr>
                        <a:t>beisst</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FF0000"/>
                          </a:solidFill>
                          <a:effectLst/>
                          <a:latin typeface="Arial" pitchFamily="34" charset="0"/>
                          <a:ea typeface="ＭＳ Ｐゴシック" pitchFamily="34" charset="-128"/>
                          <a:sym typeface="Gill Sans" pitchFamily="-84" charset="0"/>
                        </a:rPr>
                        <a:t>Disqualifikation</a:t>
                      </a:r>
                      <a:endParaRPr kumimoji="0" lang="de-DE" sz="2000" b="0" i="0" u="none" strike="noStrike" cap="none" normalizeH="0" baseline="0" noProof="0" dirty="0" smtClean="0">
                        <a:ln>
                          <a:noFill/>
                        </a:ln>
                        <a:solidFill>
                          <a:srgbClr val="FF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r h="879475">
                <a:tc>
                  <a:txBody>
                    <a:bodyPr/>
                    <a:lstStyle/>
                    <a:p>
                      <a:pPr marL="0" marR="0" lvl="0" indent="0" algn="l" defTabSz="914400" rtl="0" eaLnBrk="1" fontAlgn="base" latinLnBrk="0" hangingPunct="1">
                        <a:lnSpc>
                          <a:spcPct val="13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Freifolge nicht möglich</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50000"/>
                        </a:lnSpc>
                        <a:spcBef>
                          <a:spcPct val="0"/>
                        </a:spcBef>
                        <a:spcAft>
                          <a:spcPct val="0"/>
                        </a:spcAft>
                        <a:buClr>
                          <a:srgbClr val="414141"/>
                        </a:buClr>
                        <a:buSzPct val="81000"/>
                        <a:buFont typeface="Gill Sans Light" pitchFamily="-84" charset="0"/>
                        <a:buNone/>
                        <a:tabLst/>
                      </a:pPr>
                      <a:r>
                        <a:rPr kumimoji="0" lang="de-DE" sz="2000" b="0" i="0" u="none" strike="noStrike" cap="none" normalizeH="0" baseline="0" noProof="0" dirty="0" smtClean="0">
                          <a:ln>
                            <a:noFill/>
                          </a:ln>
                          <a:solidFill>
                            <a:srgbClr val="FF0000"/>
                          </a:solidFill>
                          <a:effectLst/>
                          <a:latin typeface="Arial" pitchFamily="34" charset="0"/>
                          <a:ea typeface="ＭＳ Ｐゴシック" pitchFamily="34" charset="-128"/>
                          <a:sym typeface="Gill Sans" pitchFamily="-84" charset="0"/>
                        </a:rPr>
                        <a:t>Disqualifikation</a:t>
                      </a:r>
                      <a:endParaRPr kumimoji="0" lang="de-DE" sz="2000" b="0" i="0" u="none" strike="noStrike" cap="none" normalizeH="0" baseline="0" noProof="0" dirty="0" smtClean="0">
                        <a:ln>
                          <a:noFill/>
                        </a:ln>
                        <a:solidFill>
                          <a:srgbClr val="FF0000"/>
                        </a:solidFill>
                        <a:effectLst/>
                        <a:latin typeface="Arial" pitchFamily="34" charset="0"/>
                        <a:ea typeface="ＭＳ Ｐゴシック" pitchFamily="34" charset="-128"/>
                        <a:sym typeface="Gill Sans" pitchFamily="-84" charset="0"/>
                      </a:endParaRPr>
                    </a:p>
                  </a:txBody>
                  <a:tcPr marL="50800" marR="50800" marT="50800" marB="50800" anchor="ctr" horzOverflow="overflow">
                    <a:lnL w="12700" cap="flat" cmpd="sng" algn="ctr">
                      <a:solidFill>
                        <a:srgbClr val="A4A5A4"/>
                      </a:solidFill>
                      <a:prstDash val="solid"/>
                      <a:round/>
                      <a:headEnd type="none" w="med" len="med"/>
                      <a:tailEnd type="none" w="med" len="med"/>
                    </a:lnL>
                    <a:lnR w="12700" cap="flat" cmpd="sng" algn="ctr">
                      <a:solidFill>
                        <a:srgbClr val="A4A5A4"/>
                      </a:solidFill>
                      <a:prstDash val="solid"/>
                      <a:round/>
                      <a:headEnd type="none" w="med" len="med"/>
                      <a:tailEnd type="none" w="med" len="med"/>
                    </a:lnR>
                    <a:lnT w="12700" cap="flat" cmpd="sng" algn="ctr">
                      <a:solidFill>
                        <a:srgbClr val="A4A5A4"/>
                      </a:solidFill>
                      <a:prstDash val="solid"/>
                      <a:round/>
                      <a:headEnd type="none" w="med" len="med"/>
                      <a:tailEnd type="none" w="med" len="med"/>
                    </a:lnT>
                    <a:lnB w="12700" cap="flat" cmpd="sng" algn="ctr">
                      <a:solidFill>
                        <a:srgbClr val="A4A5A4"/>
                      </a:solidFill>
                      <a:prstDash val="solid"/>
                      <a:round/>
                      <a:headEnd type="none" w="med" len="med"/>
                      <a:tailEnd type="none" w="med" len="med"/>
                    </a:lnB>
                    <a:lnTlToBr>
                      <a:noFill/>
                    </a:lnTlToBr>
                    <a:lnBlToTr>
                      <a:noFill/>
                    </a:lnBlToTr>
                    <a:noFill/>
                  </a:tcPr>
                </a:tc>
              </a:tr>
            </a:tbl>
          </a:graphicData>
        </a:graphic>
      </p:graphicFrame>
      <p:sp>
        <p:nvSpPr>
          <p:cNvPr id="5" name="Foliennummernplatzhalter 4"/>
          <p:cNvSpPr>
            <a:spLocks noGrp="1"/>
          </p:cNvSpPr>
          <p:nvPr>
            <p:ph type="sldNum" sz="quarter" idx="12"/>
          </p:nvPr>
        </p:nvSpPr>
        <p:spPr/>
        <p:txBody>
          <a:bodyPr/>
          <a:lstStyle/>
          <a:p>
            <a:fld id="{42060E1C-7F94-48ED-A1E2-7080F3AD8941}" type="slidenum">
              <a:rPr lang="de-DE" smtClean="0"/>
              <a:pPr/>
              <a:t>125</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Titel 1"/>
          <p:cNvSpPr>
            <a:spLocks noGrp="1"/>
          </p:cNvSpPr>
          <p:nvPr>
            <p:ph type="title"/>
          </p:nvPr>
        </p:nvSpPr>
        <p:spPr>
          <a:xfrm>
            <a:off x="457200" y="0"/>
            <a:ext cx="8229600" cy="1124744"/>
          </a:xfrm>
        </p:spPr>
        <p:txBody>
          <a:bodyPr>
            <a:normAutofit/>
          </a:bodyPr>
          <a:lstStyle/>
          <a:p>
            <a:r>
              <a:rPr lang="de-DE" sz="3600" dirty="0" smtClean="0">
                <a:ea typeface="ＭＳ Ｐゴシック" pitchFamily="34" charset="-128"/>
              </a:rPr>
              <a:t>Überfall aus dem Rückentransport</a:t>
            </a:r>
          </a:p>
        </p:txBody>
      </p:sp>
      <p:sp>
        <p:nvSpPr>
          <p:cNvPr id="271363" name="Inhaltsplatzhalter 2"/>
          <p:cNvSpPr>
            <a:spLocks noGrp="1"/>
          </p:cNvSpPr>
          <p:nvPr>
            <p:ph idx="1"/>
          </p:nvPr>
        </p:nvSpPr>
        <p:spPr>
          <a:xfrm>
            <a:off x="457200" y="1052736"/>
            <a:ext cx="8229600" cy="5073427"/>
          </a:xfrm>
        </p:spPr>
        <p:txBody>
          <a:bodyPr>
            <a:normAutofit fontScale="92500" lnSpcReduction="10000"/>
          </a:bodyPr>
          <a:lstStyle/>
          <a:p>
            <a:r>
              <a:rPr lang="de-DE" dirty="0" smtClean="0">
                <a:ea typeface="ＭＳ Ｐゴシック" pitchFamily="34" charset="-128"/>
              </a:rPr>
              <a:t>Aus dem Rückentransport </a:t>
            </a:r>
            <a:r>
              <a:rPr lang="de-DE" dirty="0" smtClean="0">
                <a:solidFill>
                  <a:srgbClr val="FF0000"/>
                </a:solidFill>
                <a:ea typeface="ＭＳ Ｐゴシック" pitchFamily="34" charset="-128"/>
              </a:rPr>
              <a:t>(nur bei IGP 3) </a:t>
            </a:r>
            <a:r>
              <a:rPr lang="de-DE" dirty="0" smtClean="0">
                <a:ea typeface="ＭＳ Ｐゴシック" pitchFamily="34" charset="-128"/>
              </a:rPr>
              <a:t>erfolgt ein Überfall auf den Hund.</a:t>
            </a:r>
          </a:p>
          <a:p>
            <a:r>
              <a:rPr lang="de-DE" dirty="0" smtClean="0">
                <a:ea typeface="ＭＳ Ｐゴシック" pitchFamily="34" charset="-128"/>
              </a:rPr>
              <a:t>Helferverhalten</a:t>
            </a:r>
          </a:p>
          <a:p>
            <a:r>
              <a:rPr lang="de-DE" dirty="0" smtClean="0">
                <a:ea typeface="ＭＳ Ｐゴシック" pitchFamily="34" charset="-128"/>
              </a:rPr>
              <a:t>Dauer der Belastung bestimmt der LR.</a:t>
            </a:r>
          </a:p>
          <a:p>
            <a:r>
              <a:rPr lang="de-DE" dirty="0" smtClean="0">
                <a:ea typeface="ＭＳ Ｐゴシック" pitchFamily="34" charset="-128"/>
              </a:rPr>
              <a:t>Abschluss mit Seitentransport (</a:t>
            </a:r>
            <a:r>
              <a:rPr lang="de-DE" u="sng" dirty="0" smtClean="0">
                <a:ea typeface="ＭＳ Ｐゴシック" pitchFamily="34" charset="-128"/>
              </a:rPr>
              <a:t>Distanz etwa </a:t>
            </a:r>
            <a:r>
              <a:rPr lang="de-DE" b="1" u="sng" dirty="0" smtClean="0">
                <a:ea typeface="ＭＳ Ｐゴシック" pitchFamily="34" charset="-128"/>
              </a:rPr>
              <a:t>20</a:t>
            </a:r>
            <a:r>
              <a:rPr lang="de-DE" u="sng" dirty="0" smtClean="0">
                <a:ea typeface="ＭＳ Ｐゴシック" pitchFamily="34" charset="-128"/>
              </a:rPr>
              <a:t> Schritte).</a:t>
            </a:r>
          </a:p>
          <a:p>
            <a:pPr>
              <a:buNone/>
            </a:pPr>
            <a:r>
              <a:rPr lang="de-DE" dirty="0" smtClean="0"/>
              <a:t>    Am Ende des Transportes nimmt der Hundeführer mit seinem Hund beim Leistungsrichter eine Grundstellung ein, übergibt dem Leistungsrichter den Softstock und meldet den ersten Teil für beendet.</a:t>
            </a:r>
          </a:p>
          <a:p>
            <a:pPr>
              <a:buFontTx/>
              <a:buNone/>
            </a:pPr>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126</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720080"/>
          </a:xfrm>
        </p:spPr>
        <p:txBody>
          <a:bodyPr>
            <a:normAutofit/>
          </a:bodyPr>
          <a:lstStyle/>
          <a:p>
            <a:r>
              <a:rPr lang="en-GB" sz="3600" dirty="0" smtClean="0"/>
              <a:t>Attack out of the Back Transport</a:t>
            </a:r>
            <a:endParaRPr lang="en-GB" sz="3600" dirty="0"/>
          </a:p>
        </p:txBody>
      </p:sp>
      <p:sp>
        <p:nvSpPr>
          <p:cNvPr id="3" name="Inhaltsplatzhalter 2"/>
          <p:cNvSpPr>
            <a:spLocks noGrp="1"/>
          </p:cNvSpPr>
          <p:nvPr>
            <p:ph idx="1"/>
          </p:nvPr>
        </p:nvSpPr>
        <p:spPr>
          <a:xfrm>
            <a:off x="457200" y="1052736"/>
            <a:ext cx="8229600" cy="5400600"/>
          </a:xfrm>
        </p:spPr>
        <p:txBody>
          <a:bodyPr>
            <a:normAutofit/>
          </a:bodyPr>
          <a:lstStyle/>
          <a:p>
            <a:r>
              <a:rPr lang="en-GB" sz="2800" dirty="0" smtClean="0"/>
              <a:t>During the back transport and without stopping, at the direction of the judge, the helper attacks the dog</a:t>
            </a:r>
          </a:p>
          <a:p>
            <a:r>
              <a:rPr lang="en-GB" sz="2800" dirty="0" smtClean="0"/>
              <a:t>Helper behaviour</a:t>
            </a:r>
          </a:p>
          <a:p>
            <a:r>
              <a:rPr lang="en-GB" sz="2800" dirty="0" smtClean="0"/>
              <a:t>At the order of the judge, the helper stops the drive and pressure.</a:t>
            </a:r>
          </a:p>
          <a:p>
            <a:r>
              <a:rPr lang="en-GB" sz="2800" dirty="0" smtClean="0"/>
              <a:t>End of exercise side transport to the judge is shown over a distance of about 20 paces.</a:t>
            </a:r>
          </a:p>
          <a:p>
            <a:r>
              <a:rPr lang="en-GB" sz="2800" dirty="0" smtClean="0"/>
              <a:t>At the end of the transport, the handler (HF) takes a basic position with his dog in front of the judge (LR), hands over the padded stick to the judge (LR) and announces the first part of protection is complete.</a:t>
            </a:r>
            <a:endParaRPr lang="de-DE" sz="2800" dirty="0" smtClean="0"/>
          </a:p>
          <a:p>
            <a:endParaRPr lang="en-GB" sz="2800" dirty="0" smtClean="0"/>
          </a:p>
          <a:p>
            <a:endParaRPr lang="en-GB" sz="2800" dirty="0" smtClean="0"/>
          </a:p>
          <a:p>
            <a:endParaRPr lang="en-GB" sz="2800" dirty="0" smtClean="0"/>
          </a:p>
          <a:p>
            <a:endParaRPr lang="de-DE" sz="28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127</a:t>
            </a:fld>
            <a:endParaRPr lang="de-DE"/>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692696"/>
          </a:xfrm>
        </p:spPr>
        <p:txBody>
          <a:bodyPr>
            <a:normAutofit/>
          </a:bodyPr>
          <a:lstStyle/>
          <a:p>
            <a:r>
              <a:rPr lang="de-DE" sz="3200" dirty="0" smtClean="0"/>
              <a:t>PO Text Überfall aus dem RT</a:t>
            </a:r>
            <a:endParaRPr lang="de-DE" sz="3200" dirty="0"/>
          </a:p>
        </p:txBody>
      </p:sp>
      <p:sp>
        <p:nvSpPr>
          <p:cNvPr id="3" name="Inhaltsplatzhalter 2"/>
          <p:cNvSpPr>
            <a:spLocks noGrp="1"/>
          </p:cNvSpPr>
          <p:nvPr>
            <p:ph idx="1"/>
          </p:nvPr>
        </p:nvSpPr>
        <p:spPr>
          <a:xfrm>
            <a:off x="179512" y="692696"/>
            <a:ext cx="8712968" cy="6165304"/>
          </a:xfrm>
        </p:spPr>
        <p:txBody>
          <a:bodyPr>
            <a:noAutofit/>
          </a:bodyPr>
          <a:lstStyle/>
          <a:p>
            <a:pPr>
              <a:buNone/>
            </a:pPr>
            <a:r>
              <a:rPr lang="de-DE" sz="1800" dirty="0" smtClean="0"/>
              <a:t>       Aus dem Rückentransport erfolgt auf </a:t>
            </a:r>
            <a:r>
              <a:rPr lang="de-DE" sz="1800" dirty="0" smtClean="0">
                <a:solidFill>
                  <a:srgbClr val="FF0000"/>
                </a:solidFill>
              </a:rPr>
              <a:t>Anweisung des Leistungsrichters</a:t>
            </a:r>
            <a:r>
              <a:rPr lang="de-DE" sz="1800" dirty="0" smtClean="0"/>
              <a:t>, ohne anzuhalten, ein Überfall auf den Hund. Ohne Einwirkung des Hundeführers und </a:t>
            </a:r>
            <a:r>
              <a:rPr lang="de-DE" sz="1800" dirty="0" smtClean="0">
                <a:solidFill>
                  <a:srgbClr val="FF0000"/>
                </a:solidFill>
              </a:rPr>
              <a:t>ohne zu zögern</a:t>
            </a:r>
            <a:r>
              <a:rPr lang="de-DE" sz="1800" dirty="0" smtClean="0"/>
              <a:t> muss sich der Hund durch </a:t>
            </a:r>
            <a:r>
              <a:rPr lang="de-DE" sz="1800" dirty="0" smtClean="0">
                <a:solidFill>
                  <a:srgbClr val="FF0000"/>
                </a:solidFill>
              </a:rPr>
              <a:t>energisches und kräftiges Zufassen </a:t>
            </a:r>
            <a:r>
              <a:rPr lang="de-DE" sz="1800" dirty="0" smtClean="0"/>
              <a:t>verteidigen. Nach dem Anbiss ist durch Schlagandrohung und Bedrängen durch den Helfer der Hund zu belasten. Dabei ist besonders auf seine </a:t>
            </a:r>
            <a:r>
              <a:rPr lang="de-DE" sz="1800" i="1" dirty="0" smtClean="0">
                <a:solidFill>
                  <a:srgbClr val="FF0000"/>
                </a:solidFill>
              </a:rPr>
              <a:t>Selbstsicherheit, Belastbarkeit</a:t>
            </a:r>
            <a:r>
              <a:rPr lang="de-DE" sz="1800" dirty="0" smtClean="0"/>
              <a:t>, und auf einen </a:t>
            </a:r>
            <a:r>
              <a:rPr lang="de-DE" sz="1800" i="1" dirty="0" smtClean="0">
                <a:solidFill>
                  <a:srgbClr val="FF0000"/>
                </a:solidFill>
              </a:rPr>
              <a:t>vollen, festen</a:t>
            </a:r>
            <a:r>
              <a:rPr lang="de-DE" sz="1800" dirty="0" smtClean="0">
                <a:solidFill>
                  <a:srgbClr val="FF0000"/>
                </a:solidFill>
              </a:rPr>
              <a:t> </a:t>
            </a:r>
            <a:r>
              <a:rPr lang="de-DE" sz="1800" i="1" dirty="0" smtClean="0">
                <a:solidFill>
                  <a:srgbClr val="FF0000"/>
                </a:solidFill>
              </a:rPr>
              <a:t>und beständigen Griff</a:t>
            </a:r>
            <a:r>
              <a:rPr lang="de-DE" sz="1800" dirty="0" smtClean="0">
                <a:solidFill>
                  <a:srgbClr val="FF0000"/>
                </a:solidFill>
              </a:rPr>
              <a:t> </a:t>
            </a:r>
            <a:r>
              <a:rPr lang="de-DE" sz="1800" dirty="0" smtClean="0"/>
              <a:t>zu achten. </a:t>
            </a:r>
            <a:r>
              <a:rPr lang="de-DE" sz="1800" i="1" dirty="0" smtClean="0"/>
              <a:t>Auf Anweisung </a:t>
            </a:r>
            <a:r>
              <a:rPr lang="de-DE" sz="1800" dirty="0" smtClean="0"/>
              <a:t>des Leistungsrichters stellt der Helfer die Belastung ein. Nach dem Einstellen  des Helfers, ab dem ruhigen Stehen des Helfers bis zum Ablassen ist die </a:t>
            </a:r>
            <a:r>
              <a:rPr lang="de-DE" sz="1800" i="1" dirty="0" smtClean="0"/>
              <a:t>Übergangsphase ca. 1</a:t>
            </a:r>
            <a:r>
              <a:rPr lang="de-DE" sz="1800" dirty="0" smtClean="0"/>
              <a:t> </a:t>
            </a:r>
            <a:r>
              <a:rPr lang="de-DE" sz="1800" i="1" dirty="0" smtClean="0"/>
              <a:t>Sek.</a:t>
            </a:r>
            <a:r>
              <a:rPr lang="de-DE" sz="1800" dirty="0" smtClean="0"/>
              <a:t> zu zeigen. Danach muss der Hund ablassen. Der Hundeführer kann ein Hörzeichen für  „Ablassen“ in angemessener Zeit selbständig geben. Dabei hat er ruhig stehenzubleiben. Nach dem Ablassen muss der Hund </a:t>
            </a:r>
            <a:r>
              <a:rPr lang="de-DE" sz="1800" i="1" dirty="0" smtClean="0">
                <a:solidFill>
                  <a:srgbClr val="FF0000"/>
                </a:solidFill>
              </a:rPr>
              <a:t>dicht</a:t>
            </a:r>
            <a:r>
              <a:rPr lang="de-DE" sz="1800" dirty="0" smtClean="0"/>
              <a:t> am Helfer bleiben und hat diesen </a:t>
            </a:r>
            <a:r>
              <a:rPr lang="de-DE" sz="1800" i="1" dirty="0" smtClean="0">
                <a:solidFill>
                  <a:srgbClr val="FF0000"/>
                </a:solidFill>
              </a:rPr>
              <a:t>selbstsicher mit hoher Dominanz, aufmerksam zu bewachen</a:t>
            </a:r>
            <a:r>
              <a:rPr lang="de-DE" sz="1800" dirty="0" smtClean="0"/>
              <a:t>. Auf Richteranweisung geht der Hundeführer in </a:t>
            </a:r>
            <a:r>
              <a:rPr lang="de-DE" sz="1800" i="1" dirty="0" smtClean="0">
                <a:solidFill>
                  <a:srgbClr val="FF0000"/>
                </a:solidFill>
              </a:rPr>
              <a:t>normaler Gangart</a:t>
            </a:r>
            <a:r>
              <a:rPr lang="de-DE" sz="1800" dirty="0" smtClean="0">
                <a:solidFill>
                  <a:srgbClr val="FF0000"/>
                </a:solidFill>
              </a:rPr>
              <a:t>, </a:t>
            </a:r>
            <a:r>
              <a:rPr lang="de-DE" sz="1800" i="1" dirty="0" smtClean="0">
                <a:solidFill>
                  <a:srgbClr val="FF0000"/>
                </a:solidFill>
              </a:rPr>
              <a:t>auf direktem Weg</a:t>
            </a:r>
            <a:r>
              <a:rPr lang="de-DE" sz="1800" dirty="0" smtClean="0">
                <a:solidFill>
                  <a:srgbClr val="FF0000"/>
                </a:solidFill>
              </a:rPr>
              <a:t> </a:t>
            </a:r>
            <a:r>
              <a:rPr lang="de-DE" sz="1800" dirty="0" smtClean="0"/>
              <a:t>zu seinem Hund und nimmt ihn mit dem Hörzeichen für Hinsetzen in die Grundstellung. Der Softstock wird dem Helfer abgenommen. </a:t>
            </a:r>
            <a:r>
              <a:rPr lang="de-DE" sz="1800" i="1" dirty="0" smtClean="0"/>
              <a:t>Danach erfolgen eine neue Grundstellung neben dem Helfer </a:t>
            </a:r>
            <a:r>
              <a:rPr lang="de-DE" sz="1800" dirty="0" smtClean="0"/>
              <a:t>und ein Seitentransport zum Leistungsrichter über eine Distanz von </a:t>
            </a:r>
            <a:r>
              <a:rPr lang="de-DE" sz="1800" i="1" dirty="0" smtClean="0"/>
              <a:t>etwa 20 Schritten</a:t>
            </a:r>
            <a:r>
              <a:rPr lang="de-DE" sz="1800" dirty="0" smtClean="0"/>
              <a:t>. Ein Hörzeichen  für den Transport  ist erlaubt. Der Hund hat zwischen Helfer und Hundeführer zu gehen.  </a:t>
            </a:r>
            <a:r>
              <a:rPr lang="de-DE" sz="1800" i="1" dirty="0" smtClean="0"/>
              <a:t>Der Hund muss während des Transportes den Helfer beobachten</a:t>
            </a:r>
            <a:r>
              <a:rPr lang="de-DE" sz="1800" dirty="0" smtClean="0"/>
              <a:t>. Er darf dabei jedoch den Helfer nicht bedrängen, anspringen oder fassen. Am Ende des Transportes nimmt der Hundeführer mit seinem Hund beim Leistungsrichter eine Grundstellung ein, übergibt dem Leistungsrichter den Softstock und meldet den ersten Teil für beendet.</a:t>
            </a:r>
          </a:p>
          <a:p>
            <a:pPr>
              <a:buNone/>
            </a:pPr>
            <a:endParaRPr lang="de-DE" sz="1800" dirty="0"/>
          </a:p>
        </p:txBody>
      </p:sp>
      <p:sp>
        <p:nvSpPr>
          <p:cNvPr id="4" name="Fußzeilenplatzhalter 3"/>
          <p:cNvSpPr>
            <a:spLocks noGrp="1"/>
          </p:cNvSpPr>
          <p:nvPr>
            <p:ph type="ftr" sz="quarter" idx="11"/>
          </p:nvPr>
        </p:nvSpPr>
        <p:spPr>
          <a:xfrm>
            <a:off x="6660232" y="6356350"/>
            <a:ext cx="1656184" cy="365125"/>
          </a:xfrm>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128</a:t>
            </a:fld>
            <a:endParaRPr lang="de-DE"/>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72387" name="Titel 9"/>
          <p:cNvSpPr>
            <a:spLocks noGrp="1"/>
          </p:cNvSpPr>
          <p:nvPr>
            <p:ph type="title"/>
          </p:nvPr>
        </p:nvSpPr>
        <p:spPr>
          <a:xfrm>
            <a:off x="0" y="1"/>
            <a:ext cx="9144000" cy="908720"/>
          </a:xfrm>
        </p:spPr>
        <p:txBody>
          <a:bodyPr>
            <a:normAutofit/>
          </a:bodyPr>
          <a:lstStyle/>
          <a:p>
            <a:r>
              <a:rPr lang="de-DE" sz="2800" b="1" u="sng" dirty="0" smtClean="0">
                <a:ea typeface="ＭＳ Ｐゴシック" pitchFamily="34" charset="-128"/>
                <a:cs typeface="Arial" pitchFamily="34" charset="0"/>
              </a:rPr>
              <a:t>Überfall auf den Hund aus dem Rückentransport IGP 3</a:t>
            </a:r>
            <a:endParaRPr lang="de-DE" sz="2800" b="1" u="sng" dirty="0" smtClean="0">
              <a:ea typeface="ＭＳ Ｐゴシック" pitchFamily="34" charset="-128"/>
              <a:cs typeface="Arial" pitchFamily="34" charset="0"/>
            </a:endParaRPr>
          </a:p>
        </p:txBody>
      </p:sp>
      <p:graphicFrame>
        <p:nvGraphicFramePr>
          <p:cNvPr id="7" name="Group 2"/>
          <p:cNvGraphicFramePr>
            <a:graphicFrameLocks noGrp="1"/>
          </p:cNvGraphicFramePr>
          <p:nvPr/>
        </p:nvGraphicFramePr>
        <p:xfrm>
          <a:off x="214313" y="1214438"/>
          <a:ext cx="8929687" cy="5565780"/>
        </p:xfrm>
        <a:graphic>
          <a:graphicData uri="http://schemas.openxmlformats.org/drawingml/2006/table">
            <a:tbl>
              <a:tblPr/>
              <a:tblGrid>
                <a:gridCol w="2159000"/>
                <a:gridCol w="2484437"/>
                <a:gridCol w="1000125"/>
                <a:gridCol w="928688"/>
                <a:gridCol w="857250"/>
                <a:gridCol w="785812"/>
                <a:gridCol w="714375"/>
              </a:tblGrid>
              <a:tr h="46831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15 Punkte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Überfall</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315913">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Eröffnung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Anbissgeschwindigkeit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Hohe Dominanz</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wirkungsvoll</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1591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Ansatzgriff</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Belastung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Griffverhalten</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Stabilität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1591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Aktivität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3181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Übergangsphase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 bei ruhigem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Griff</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Ablassphase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sofort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klar,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1591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sicher</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5913">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Bewachungsphase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markant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397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selbstbewusst</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1591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cxnSp>
        <p:nvCxnSpPr>
          <p:cNvPr id="8" name="Gerade Verbindung mit Pfeil 7"/>
          <p:cNvCxnSpPr/>
          <p:nvPr/>
        </p:nvCxnSpPr>
        <p:spPr>
          <a:xfrm rot="5400000">
            <a:off x="393700" y="6392863"/>
            <a:ext cx="9286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oliennummernplatzhalter 5"/>
          <p:cNvSpPr>
            <a:spLocks noGrp="1"/>
          </p:cNvSpPr>
          <p:nvPr>
            <p:ph type="sldNum" sz="quarter" idx="12"/>
          </p:nvPr>
        </p:nvSpPr>
        <p:spPr/>
        <p:txBody>
          <a:bodyPr/>
          <a:lstStyle/>
          <a:p>
            <a:fld id="{42060E1C-7F94-48ED-A1E2-7080F3AD8941}" type="slidenum">
              <a:rPr lang="de-DE" smtClean="0"/>
              <a:pPr/>
              <a:t>129</a:t>
            </a:fld>
            <a:endParaRPr lang="de-DE"/>
          </a:p>
        </p:txBody>
      </p:sp>
      <p:sp>
        <p:nvSpPr>
          <p:cNvPr id="9" name="Fußzeilenplatzhalter 8"/>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Titel 1"/>
          <p:cNvSpPr>
            <a:spLocks noGrp="1"/>
          </p:cNvSpPr>
          <p:nvPr>
            <p:ph type="title"/>
          </p:nvPr>
        </p:nvSpPr>
        <p:spPr>
          <a:xfrm>
            <a:off x="457200" y="115888"/>
            <a:ext cx="8229600" cy="1081087"/>
          </a:xfrm>
        </p:spPr>
        <p:txBody>
          <a:bodyPr/>
          <a:lstStyle/>
          <a:p>
            <a:r>
              <a:rPr lang="de-DE" sz="3200" smtClean="0"/>
              <a:t>Sozialisationsphase/Socialization phase </a:t>
            </a:r>
          </a:p>
        </p:txBody>
      </p:sp>
      <p:sp>
        <p:nvSpPr>
          <p:cNvPr id="45059" name="Inhaltsplatzhalter 2"/>
          <p:cNvSpPr>
            <a:spLocks noGrp="1"/>
          </p:cNvSpPr>
          <p:nvPr>
            <p:ph sz="half" idx="1"/>
          </p:nvPr>
        </p:nvSpPr>
        <p:spPr>
          <a:xfrm>
            <a:off x="457200" y="1125538"/>
            <a:ext cx="4038600" cy="5327650"/>
          </a:xfrm>
        </p:spPr>
        <p:txBody>
          <a:bodyPr/>
          <a:lstStyle/>
          <a:p>
            <a:r>
              <a:rPr lang="de-DE" sz="2400" dirty="0" smtClean="0"/>
              <a:t>Entscheidende Phase im Hundeleben</a:t>
            </a:r>
          </a:p>
          <a:p>
            <a:r>
              <a:rPr lang="de-DE" sz="2400" dirty="0" smtClean="0"/>
              <a:t>Neugier und die sozialen Beziehungen nehmen deutlich zu.</a:t>
            </a:r>
          </a:p>
          <a:p>
            <a:r>
              <a:rPr lang="de-DE" sz="2400" dirty="0" smtClean="0"/>
              <a:t>Umwelteindrücke sind entscheidend für die spätere Leistungsfähigkeit. (Quantität), Gut und Böse kennenlernen.</a:t>
            </a:r>
          </a:p>
          <a:p>
            <a:r>
              <a:rPr lang="de-DE" sz="2400" dirty="0" smtClean="0"/>
              <a:t>Positive Lernerfahrungen machen.</a:t>
            </a:r>
          </a:p>
          <a:p>
            <a:pPr>
              <a:buFont typeface="Arial" pitchFamily="34" charset="0"/>
              <a:buNone/>
            </a:pPr>
            <a:endParaRPr lang="de-DE" sz="2400" dirty="0" smtClean="0"/>
          </a:p>
        </p:txBody>
      </p:sp>
      <p:sp>
        <p:nvSpPr>
          <p:cNvPr id="45060" name="Inhaltsplatzhalter 3"/>
          <p:cNvSpPr>
            <a:spLocks noGrp="1"/>
          </p:cNvSpPr>
          <p:nvPr>
            <p:ph sz="half" idx="2"/>
          </p:nvPr>
        </p:nvSpPr>
        <p:spPr>
          <a:xfrm>
            <a:off x="4648200" y="1125538"/>
            <a:ext cx="4038600" cy="5327650"/>
          </a:xfrm>
        </p:spPr>
        <p:txBody>
          <a:bodyPr/>
          <a:lstStyle/>
          <a:p>
            <a:r>
              <a:rPr lang="en-US" sz="2400" smtClean="0"/>
              <a:t>The crucial period in the dog's life</a:t>
            </a:r>
          </a:p>
          <a:p>
            <a:r>
              <a:rPr lang="en-US" sz="2400" smtClean="0"/>
              <a:t>Curiosity and social relations are clearly increasing.</a:t>
            </a:r>
          </a:p>
          <a:p>
            <a:r>
              <a:rPr lang="en-US" sz="2400" smtClean="0"/>
              <a:t>Environment impressions are crucial for the final performance. (Quantity), get to know good and evil.</a:t>
            </a:r>
          </a:p>
          <a:p>
            <a:r>
              <a:rPr lang="de-DE" sz="2400" smtClean="0"/>
              <a:t>Positive learning experience.</a:t>
            </a:r>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Titel 9"/>
          <p:cNvSpPr>
            <a:spLocks noGrp="1"/>
          </p:cNvSpPr>
          <p:nvPr>
            <p:ph type="title"/>
          </p:nvPr>
        </p:nvSpPr>
        <p:spPr>
          <a:xfrm>
            <a:off x="457200" y="0"/>
            <a:ext cx="8229600" cy="1285875"/>
          </a:xfrm>
        </p:spPr>
        <p:txBody>
          <a:bodyPr>
            <a:normAutofit/>
          </a:bodyPr>
          <a:lstStyle/>
          <a:p>
            <a:r>
              <a:rPr lang="de-DE" sz="2800" b="1" u="sng" dirty="0" smtClean="0">
                <a:ea typeface="ＭＳ Ｐゴシック" pitchFamily="34" charset="-128"/>
                <a:cs typeface="Arial" pitchFamily="34" charset="0"/>
              </a:rPr>
              <a:t>Überfall auf den Hund aus dem Rückentransport </a:t>
            </a:r>
            <a:br>
              <a:rPr lang="de-DE" sz="2800" b="1" u="sng" dirty="0" smtClean="0">
                <a:ea typeface="ＭＳ Ｐゴシック" pitchFamily="34" charset="-128"/>
                <a:cs typeface="Arial" pitchFamily="34" charset="0"/>
              </a:rPr>
            </a:br>
            <a:r>
              <a:rPr lang="de-DE" sz="2800" b="1" u="sng" dirty="0" smtClean="0">
                <a:ea typeface="ＭＳ Ｐゴシック" pitchFamily="34" charset="-128"/>
                <a:cs typeface="Arial" pitchFamily="34" charset="0"/>
              </a:rPr>
              <a:t>(IGP 3)</a:t>
            </a:r>
            <a:endParaRPr lang="de-DE" sz="2800" b="1" u="sng" dirty="0" smtClean="0">
              <a:ea typeface="ＭＳ Ｐゴシック" pitchFamily="34" charset="-128"/>
              <a:cs typeface="Arial" pitchFamily="34" charset="0"/>
            </a:endParaRPr>
          </a:p>
        </p:txBody>
      </p:sp>
      <p:graphicFrame>
        <p:nvGraphicFramePr>
          <p:cNvPr id="6" name="Group 2"/>
          <p:cNvGraphicFramePr>
            <a:graphicFrameLocks noGrp="1"/>
          </p:cNvGraphicFramePr>
          <p:nvPr>
            <p:extLst>
              <p:ext uri="{D42A27DB-BD31-4B8C-83A1-F6EECF244321}">
                <p14:modId xmlns:p14="http://schemas.microsoft.com/office/powerpoint/2010/main" val="893845500"/>
              </p:ext>
            </p:extLst>
          </p:nvPr>
        </p:nvGraphicFramePr>
        <p:xfrm>
          <a:off x="71438" y="1428750"/>
          <a:ext cx="9001125" cy="5179060"/>
        </p:xfrm>
        <a:graphic>
          <a:graphicData uri="http://schemas.openxmlformats.org/drawingml/2006/table">
            <a:tbl>
              <a:tblPr/>
              <a:tblGrid>
                <a:gridCol w="2176462"/>
                <a:gridCol w="1784350"/>
                <a:gridCol w="863600"/>
                <a:gridCol w="936625"/>
                <a:gridCol w="863600"/>
                <a:gridCol w="936625"/>
                <a:gridCol w="166688"/>
                <a:gridCol w="1273175"/>
              </a:tblGrid>
              <a:tr h="428625">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15 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Überfall</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1"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8892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Grundstellungen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111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889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2547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Seitentransport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Helfer</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rowSpan="3" gridSpan="3">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Arial" pitchFamily="34" charset="0"/>
                          <a:ea typeface="ＭＳ Ｐゴシック" pitchFamily="34" charset="-128"/>
                          <a:sym typeface="Gill Sans" pitchFamily="-84" charset="0"/>
                        </a:rPr>
                        <a:t>Körper - und Schritthilfen </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Arial" pitchFamily="34" charset="0"/>
                          <a:ea typeface="ＭＳ Ｐゴシック" pitchFamily="34" charset="-128"/>
                          <a:sym typeface="Gill Sans" pitchFamily="-84" charset="0"/>
                        </a:rPr>
                        <a:t> - 20%</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1" i="0" u="none" strike="noStrike" cap="none" normalizeH="0" baseline="0" smtClean="0">
                        <a:ln>
                          <a:noFill/>
                        </a:ln>
                        <a:solidFill>
                          <a:srgbClr val="FF0000"/>
                        </a:solidFill>
                        <a:effectLst/>
                        <a:latin typeface="Gill Sans" pitchFamily="-84" charset="0"/>
                        <a:ea typeface="ＭＳ Ｐゴシック" pitchFamily="34" charset="-128"/>
                        <a:sym typeface="Gill Sans" pitchFamily="-84" charset="0"/>
                      </a:endParaRP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Arial" pitchFamily="34" charset="0"/>
                          <a:ea typeface="ＭＳ Ｐゴシック" pitchFamily="34" charset="-128"/>
                          <a:sym typeface="Gill Sans" pitchFamily="-84" charset="0"/>
                        </a:rPr>
                        <a:t>Zusatz Hz  </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Arial" pitchFamily="34" charset="0"/>
                          <a:ea typeface="ＭＳ Ｐゴシック" pitchFamily="34" charset="-128"/>
                          <a:sym typeface="Gill Sans" pitchFamily="-84" charset="0"/>
                        </a:rPr>
                        <a:t>- 30%</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Gill Sans" pitchFamily="-84" charset="0"/>
                          <a:ea typeface="ＭＳ Ｐゴシック" pitchFamily="34" charset="-128"/>
                          <a:sym typeface="Gill Sans" pitchFamily="-84" charset="0"/>
                        </a:rPr>
                        <a:t>-</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00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hMerge="1">
                  <a:txBody>
                    <a:bodyPr/>
                    <a:lstStyle/>
                    <a:p>
                      <a:endParaRPr lang="de-DE"/>
                    </a:p>
                  </a:txBody>
                  <a:tcPr/>
                </a:tc>
                <a:tc rowSpan="3" hMerge="1">
                  <a:txBody>
                    <a:bodyPr/>
                    <a:lstStyle/>
                    <a:p>
                      <a:endParaRPr lang="de-DE"/>
                    </a:p>
                  </a:txBody>
                  <a:tcPr/>
                </a:tc>
              </a:tr>
              <a:tr h="3111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Position</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3" vMerge="1">
                  <a:txBody>
                    <a:bodyPr/>
                    <a:lstStyle/>
                    <a:p>
                      <a:endParaRPr lang="de-DE"/>
                    </a:p>
                  </a:txBody>
                  <a:tcPr/>
                </a:tc>
                <a:tc hMerge="1" vMerge="1">
                  <a:txBody>
                    <a:bodyPr/>
                    <a:lstStyle/>
                    <a:p>
                      <a:endParaRPr lang="de-DE"/>
                    </a:p>
                  </a:txBody>
                  <a:tcPr/>
                </a:tc>
                <a:tc hMerge="1" vMerge="1">
                  <a:txBody>
                    <a:bodyPr/>
                    <a:lstStyle/>
                    <a:p>
                      <a:endParaRPr lang="de-DE"/>
                    </a:p>
                  </a:txBody>
                  <a:tcPr/>
                </a:tc>
              </a:tr>
              <a:tr h="27463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Helfer</a:t>
                      </a: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frei</a:t>
                      </a: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gehen</a:t>
                      </a: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lassen</a:t>
                      </a:r>
                      <a:endPar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vMerge="1">
                  <a:txBody>
                    <a:bodyPr/>
                    <a:lstStyle/>
                    <a:p>
                      <a:endParaRPr lang="de-DE"/>
                    </a:p>
                  </a:txBody>
                  <a:tcPr/>
                </a:tc>
                <a:tc hMerge="1" vMerge="1">
                  <a:txBody>
                    <a:bodyPr/>
                    <a:lstStyle/>
                    <a:p>
                      <a:endParaRPr lang="de-DE"/>
                    </a:p>
                  </a:txBody>
                  <a:tcPr/>
                </a:tc>
                <a:tc hMerge="1" vMerge="1">
                  <a:txBody>
                    <a:bodyPr/>
                    <a:lstStyle/>
                    <a:p>
                      <a:endParaRPr lang="de-DE"/>
                    </a:p>
                  </a:txBody>
                  <a:tcPr/>
                </a:tc>
              </a:tr>
              <a:tr h="28892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Grundstellungen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r>
              <a:tr h="3111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r>
              <a:tr h="2889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Helfer</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de-DE"/>
                    </a:p>
                  </a:txBody>
                  <a:tcPr/>
                </a:tc>
              </a:tr>
              <a:tr h="54451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Bewertung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006411"/>
                          </a:solidFill>
                          <a:effectLst/>
                          <a:latin typeface="Gill Sans" pitchFamily="-84" charset="0"/>
                          <a:ea typeface="ＭＳ Ｐゴシック" pitchFamily="34" charset="-128"/>
                          <a:sym typeface="Gill Sans" pitchFamily="-84" charset="0"/>
                        </a:rPr>
                        <a:t>15-14,5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0000D4"/>
                          </a:solidFill>
                          <a:effectLst/>
                          <a:latin typeface="Gill Sans" pitchFamily="-84" charset="0"/>
                          <a:ea typeface="ＭＳ Ｐゴシック" pitchFamily="34" charset="-128"/>
                          <a:sym typeface="Gill Sans" pitchFamily="-84" charset="0"/>
                        </a:rPr>
                        <a:t>14-13,5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339966"/>
                          </a:solidFill>
                          <a:effectLst/>
                          <a:latin typeface="Gill Sans" pitchFamily="-84" charset="0"/>
                          <a:ea typeface="ＭＳ Ｐゴシック" pitchFamily="34" charset="-128"/>
                          <a:sym typeface="Gill Sans" pitchFamily="-84" charset="0"/>
                        </a:rPr>
                        <a:t>13-12</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FF9900"/>
                          </a:solidFill>
                          <a:effectLst/>
                          <a:latin typeface="Gill Sans" pitchFamily="-84" charset="0"/>
                          <a:ea typeface="ＭＳ Ｐゴシック" pitchFamily="34" charset="-128"/>
                          <a:sym typeface="Gill Sans" pitchFamily="-84" charset="0"/>
                        </a:rPr>
                        <a:t>11,5-10,5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800" b="0" i="0" u="none" strike="noStrike" cap="none" normalizeH="0" baseline="0" dirty="0" smtClean="0">
                          <a:ln>
                            <a:noFill/>
                          </a:ln>
                          <a:solidFill>
                            <a:srgbClr val="DD2D32"/>
                          </a:solidFill>
                          <a:effectLst/>
                          <a:latin typeface="Gill Sans" pitchFamily="-84" charset="0"/>
                          <a:ea typeface="ＭＳ Ｐゴシック" pitchFamily="34" charset="-128"/>
                          <a:sym typeface="Gill Sans" pitchFamily="-84" charset="0"/>
                        </a:rPr>
                        <a:t>10-0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de-DE"/>
                    </a:p>
                  </a:txBody>
                  <a:tcPr/>
                </a:tc>
              </a:tr>
            </a:tbl>
          </a:graphicData>
        </a:graphic>
      </p:graphicFrame>
      <p:cxnSp>
        <p:nvCxnSpPr>
          <p:cNvPr id="8" name="Gerade Verbindung mit Pfeil 7"/>
          <p:cNvCxnSpPr/>
          <p:nvPr/>
        </p:nvCxnSpPr>
        <p:spPr>
          <a:xfrm rot="5400000">
            <a:off x="177800" y="963613"/>
            <a:ext cx="9286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 name="Foliennummernplatzhalter 4"/>
          <p:cNvSpPr>
            <a:spLocks noGrp="1"/>
          </p:cNvSpPr>
          <p:nvPr>
            <p:ph type="sldNum" sz="quarter" idx="12"/>
          </p:nvPr>
        </p:nvSpPr>
        <p:spPr/>
        <p:txBody>
          <a:bodyPr/>
          <a:lstStyle/>
          <a:p>
            <a:fld id="{42060E1C-7F94-48ED-A1E2-7080F3AD8941}" type="slidenum">
              <a:rPr lang="de-DE" smtClean="0"/>
              <a:pPr/>
              <a:t>130</a:t>
            </a:fld>
            <a:endParaRPr lang="de-DE"/>
          </a:p>
        </p:txBody>
      </p:sp>
      <p:sp>
        <p:nvSpPr>
          <p:cNvPr id="7" name="Fußzeilenplatzhalter 6"/>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82" name="Titel 1"/>
          <p:cNvSpPr>
            <a:spLocks noGrp="1"/>
          </p:cNvSpPr>
          <p:nvPr>
            <p:ph type="title"/>
          </p:nvPr>
        </p:nvSpPr>
        <p:spPr>
          <a:xfrm>
            <a:off x="457200" y="0"/>
            <a:ext cx="8229600" cy="1052736"/>
          </a:xfrm>
        </p:spPr>
        <p:txBody>
          <a:bodyPr>
            <a:normAutofit/>
          </a:bodyPr>
          <a:lstStyle/>
          <a:p>
            <a:r>
              <a:rPr lang="de-DE" sz="3600" b="1" dirty="0" smtClean="0">
                <a:ea typeface="ＭＳ Ｐゴシック" pitchFamily="34" charset="-128"/>
              </a:rPr>
              <a:t>Angriff auf den Hund aus der Bewegung</a:t>
            </a:r>
          </a:p>
        </p:txBody>
      </p:sp>
      <p:sp>
        <p:nvSpPr>
          <p:cNvPr id="276483" name="Inhaltsplatzhalter 2"/>
          <p:cNvSpPr>
            <a:spLocks noGrp="1"/>
          </p:cNvSpPr>
          <p:nvPr>
            <p:ph idx="1"/>
          </p:nvPr>
        </p:nvSpPr>
        <p:spPr>
          <a:xfrm>
            <a:off x="179512" y="980728"/>
            <a:ext cx="8507288" cy="5877272"/>
          </a:xfrm>
        </p:spPr>
        <p:txBody>
          <a:bodyPr/>
          <a:lstStyle/>
          <a:p>
            <a:r>
              <a:rPr lang="de-DE" dirty="0" smtClean="0">
                <a:solidFill>
                  <a:srgbClr val="FF0000"/>
                </a:solidFill>
                <a:ea typeface="ＭＳ Ｐゴシック" pitchFamily="34" charset="-128"/>
              </a:rPr>
              <a:t>Änderungen ab 2019:</a:t>
            </a:r>
          </a:p>
          <a:p>
            <a:pPr>
              <a:buNone/>
            </a:pPr>
            <a:r>
              <a:rPr lang="de-DE" dirty="0" smtClean="0">
                <a:ea typeface="ＭＳ Ｐゴシック" pitchFamily="34" charset="-128"/>
              </a:rPr>
              <a:t>   </a:t>
            </a:r>
            <a:r>
              <a:rPr lang="de-DE" i="1" dirty="0" smtClean="0">
                <a:ea typeface="ＭＳ Ｐゴシック" pitchFamily="34" charset="-128"/>
              </a:rPr>
              <a:t>Grundsätzlich</a:t>
            </a:r>
            <a:r>
              <a:rPr lang="de-DE" dirty="0" smtClean="0">
                <a:ea typeface="ＭＳ Ｐゴシック" pitchFamily="34" charset="-128"/>
              </a:rPr>
              <a:t>:</a:t>
            </a:r>
            <a:endParaRPr lang="de-DE" dirty="0" smtClean="0"/>
          </a:p>
          <a:p>
            <a:pPr>
              <a:buNone/>
            </a:pPr>
            <a:r>
              <a:rPr lang="de-DE" dirty="0" smtClean="0"/>
              <a:t>    Vertreibungslaute durch den Helfer müssen in allen Stufen gegeben werden. Die ersten Vertreibungslaute werden gegeben, wenn der Helfer beginnt dem Hund entgegen zu laufen.</a:t>
            </a:r>
          </a:p>
          <a:p>
            <a:pPr>
              <a:buNone/>
            </a:pPr>
            <a:r>
              <a:rPr lang="de-DE" b="1" dirty="0" smtClean="0"/>
              <a:t>    </a:t>
            </a:r>
            <a:r>
              <a:rPr lang="de-DE" u="sng" dirty="0" smtClean="0">
                <a:solidFill>
                  <a:srgbClr val="FF0000"/>
                </a:solidFill>
              </a:rPr>
              <a:t>Beachte bei IGP 3</a:t>
            </a:r>
            <a:r>
              <a:rPr lang="de-DE" b="1" dirty="0" smtClean="0"/>
              <a:t>: </a:t>
            </a:r>
          </a:p>
          <a:p>
            <a:pPr>
              <a:buNone/>
            </a:pPr>
            <a:r>
              <a:rPr lang="de-DE" b="1" dirty="0" smtClean="0"/>
              <a:t>    </a:t>
            </a:r>
            <a:r>
              <a:rPr lang="de-DE" dirty="0" smtClean="0"/>
              <a:t>Die ersten deutlichen Vertreibungslaute müssen beim Einbiegen auf die Angriffsgerade gegeben werden !!</a:t>
            </a:r>
          </a:p>
          <a:p>
            <a:pPr>
              <a:buNone/>
            </a:pPr>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131</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en-GB" sz="3600" b="1" dirty="0" smtClean="0"/>
              <a:t>Attack on the dog out of motion</a:t>
            </a:r>
            <a:endParaRPr lang="en-GB" sz="3600" b="1" dirty="0"/>
          </a:p>
        </p:txBody>
      </p:sp>
      <p:sp>
        <p:nvSpPr>
          <p:cNvPr id="3" name="Inhaltsplatzhalter 2"/>
          <p:cNvSpPr>
            <a:spLocks noGrp="1"/>
          </p:cNvSpPr>
          <p:nvPr>
            <p:ph idx="1"/>
          </p:nvPr>
        </p:nvSpPr>
        <p:spPr>
          <a:xfrm>
            <a:off x="179512" y="1124744"/>
            <a:ext cx="8784976" cy="5328592"/>
          </a:xfrm>
        </p:spPr>
        <p:txBody>
          <a:bodyPr/>
          <a:lstStyle/>
          <a:p>
            <a:r>
              <a:rPr lang="en-GB" dirty="0" smtClean="0">
                <a:solidFill>
                  <a:srgbClr val="FF0000"/>
                </a:solidFill>
              </a:rPr>
              <a:t>Changes from 2019</a:t>
            </a:r>
          </a:p>
          <a:p>
            <a:pPr>
              <a:buNone/>
            </a:pPr>
            <a:r>
              <a:rPr lang="en-GB" i="1" dirty="0" smtClean="0"/>
              <a:t>   Basically:</a:t>
            </a:r>
          </a:p>
          <a:p>
            <a:pPr>
              <a:buNone/>
            </a:pPr>
            <a:r>
              <a:rPr lang="en-GB" dirty="0" smtClean="0"/>
              <a:t>   The helper yells and threatens the dog in all levels. The first yells are given when the helper HL turns up field to run towards the dog.</a:t>
            </a:r>
          </a:p>
          <a:p>
            <a:pPr>
              <a:buNone/>
            </a:pPr>
            <a:r>
              <a:rPr lang="en-GB" dirty="0" smtClean="0"/>
              <a:t>    </a:t>
            </a:r>
            <a:r>
              <a:rPr lang="en-GB" u="sng" dirty="0" smtClean="0">
                <a:solidFill>
                  <a:srgbClr val="FF0000"/>
                </a:solidFill>
              </a:rPr>
              <a:t>Note that in IGP 3:</a:t>
            </a:r>
          </a:p>
          <a:p>
            <a:pPr>
              <a:buNone/>
            </a:pPr>
            <a:r>
              <a:rPr lang="en-US" dirty="0" smtClean="0">
                <a:solidFill>
                  <a:srgbClr val="FF0000"/>
                </a:solidFill>
              </a:rPr>
              <a:t>   </a:t>
            </a:r>
            <a:r>
              <a:rPr lang="en-US" dirty="0" smtClean="0"/>
              <a:t>The first clear yells must be given when the helper turns in the middle of the field.</a:t>
            </a:r>
          </a:p>
          <a:p>
            <a:pPr>
              <a:buNone/>
            </a:pPr>
            <a:endParaRPr lang="de-DE" i="1" dirty="0">
              <a:solidFill>
                <a:srgbClr val="FF0000"/>
              </a:solidFill>
            </a:endParaRPr>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132</a:t>
            </a:fld>
            <a:endParaRPr lang="de-DE"/>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64704"/>
          </a:xfrm>
        </p:spPr>
        <p:txBody>
          <a:bodyPr>
            <a:normAutofit/>
          </a:bodyPr>
          <a:lstStyle/>
          <a:p>
            <a:r>
              <a:rPr lang="de-DE" sz="3600" dirty="0" smtClean="0"/>
              <a:t>IGP 1 Angriff </a:t>
            </a:r>
            <a:r>
              <a:rPr lang="de-DE" sz="3600" dirty="0" err="1" smtClean="0"/>
              <a:t>a.d.B</a:t>
            </a:r>
            <a:r>
              <a:rPr lang="de-DE" sz="3600" dirty="0" smtClean="0"/>
              <a:t>. PO Text</a:t>
            </a:r>
            <a:endParaRPr lang="de-DE" sz="3600" dirty="0"/>
          </a:p>
        </p:txBody>
      </p:sp>
      <p:sp>
        <p:nvSpPr>
          <p:cNvPr id="3" name="Inhaltsplatzhalter 2"/>
          <p:cNvSpPr>
            <a:spLocks noGrp="1"/>
          </p:cNvSpPr>
          <p:nvPr>
            <p:ph idx="1"/>
          </p:nvPr>
        </p:nvSpPr>
        <p:spPr>
          <a:xfrm>
            <a:off x="251520" y="692696"/>
            <a:ext cx="8640960" cy="5904656"/>
          </a:xfrm>
        </p:spPr>
        <p:txBody>
          <a:bodyPr>
            <a:normAutofit/>
          </a:bodyPr>
          <a:lstStyle/>
          <a:p>
            <a:pPr>
              <a:buNone/>
            </a:pPr>
            <a:r>
              <a:rPr lang="de-DE" dirty="0" smtClean="0"/>
              <a:t>    </a:t>
            </a:r>
            <a:r>
              <a:rPr lang="de-DE" sz="2600" i="1" dirty="0" smtClean="0">
                <a:solidFill>
                  <a:srgbClr val="FF0000"/>
                </a:solidFill>
              </a:rPr>
              <a:t>Der Helfer bleibt stehen, wo die vorangegangene Übung beendet wurde. </a:t>
            </a:r>
            <a:r>
              <a:rPr lang="de-DE" sz="2600" dirty="0" smtClean="0"/>
              <a:t>Der Hundeführer führt nach der Übung „Abwehr eines Angriffes aus der Bewachungsphase“ </a:t>
            </a:r>
            <a:r>
              <a:rPr lang="de-DE" sz="2600" i="1" dirty="0" smtClean="0">
                <a:solidFill>
                  <a:srgbClr val="FF0000"/>
                </a:solidFill>
              </a:rPr>
              <a:t>seinen angeleinten </a:t>
            </a:r>
            <a:r>
              <a:rPr lang="de-DE" sz="2600" dirty="0" smtClean="0"/>
              <a:t>oder frei bei Fuß folgenden Hund </a:t>
            </a:r>
            <a:r>
              <a:rPr lang="de-DE" sz="2600" i="1" dirty="0" smtClean="0">
                <a:solidFill>
                  <a:srgbClr val="FF0000"/>
                </a:solidFill>
              </a:rPr>
              <a:t>ca. 30 Meter</a:t>
            </a:r>
            <a:r>
              <a:rPr lang="de-DE" sz="2600" dirty="0" smtClean="0">
                <a:solidFill>
                  <a:srgbClr val="FF0000"/>
                </a:solidFill>
              </a:rPr>
              <a:t> </a:t>
            </a:r>
            <a:r>
              <a:rPr lang="de-DE" sz="2600" dirty="0" smtClean="0"/>
              <a:t>entfernt zur Lauerstellung. Dabei hat der Hund in korrekter Fußposition am Knie des Hundeführers mitzugehen. Nach dem Erreichen der Position für die Lauerstellung bleibt der Hundeführer stehen und dreht sich zum Helfer um. Mit Hörzeichen für Hinsetzen wird der Hund in die Grundstellung gebracht und </a:t>
            </a:r>
            <a:r>
              <a:rPr lang="de-DE" sz="2600" i="1" dirty="0" smtClean="0">
                <a:solidFill>
                  <a:srgbClr val="FF0000"/>
                </a:solidFill>
              </a:rPr>
              <a:t>gegebenenfalls </a:t>
            </a:r>
            <a:r>
              <a:rPr lang="de-DE" sz="2600" i="1" dirty="0" err="1" smtClean="0">
                <a:solidFill>
                  <a:srgbClr val="FF0000"/>
                </a:solidFill>
              </a:rPr>
              <a:t>abgeleint</a:t>
            </a:r>
            <a:r>
              <a:rPr lang="de-DE" sz="2600" dirty="0" smtClean="0"/>
              <a:t>. Der </a:t>
            </a:r>
            <a:r>
              <a:rPr lang="de-DE" sz="2600" i="1" dirty="0" smtClean="0"/>
              <a:t>ruhig</a:t>
            </a:r>
            <a:r>
              <a:rPr lang="de-DE" sz="2600" dirty="0" smtClean="0"/>
              <a:t> </a:t>
            </a:r>
            <a:r>
              <a:rPr lang="de-DE" sz="2600" i="1" dirty="0" smtClean="0"/>
              <a:t>und aufmerksam </a:t>
            </a:r>
            <a:r>
              <a:rPr lang="de-DE" sz="2600" dirty="0" smtClean="0"/>
              <a:t>zum Helfer sitzende Hund kann am Halsband gehalten werden. Er darf vom Hundeführer nicht stimuliert werden.  </a:t>
            </a:r>
            <a:endParaRPr lang="de-DE" sz="2600"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133</a:t>
            </a:fld>
            <a:endParaRPr lang="de-DE" dirty="0"/>
          </a:p>
        </p:txBody>
      </p:sp>
      <p:sp>
        <p:nvSpPr>
          <p:cNvPr id="10" name="Pfeil nach unten 9"/>
          <p:cNvSpPr/>
          <p:nvPr/>
        </p:nvSpPr>
        <p:spPr>
          <a:xfrm>
            <a:off x="3563888" y="5805264"/>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836712"/>
          </a:xfrm>
        </p:spPr>
        <p:txBody>
          <a:bodyPr>
            <a:normAutofit/>
          </a:bodyPr>
          <a:lstStyle/>
          <a:p>
            <a:r>
              <a:rPr lang="de-DE" sz="4000" dirty="0" smtClean="0"/>
              <a:t>IGP 1 Teil 2 C</a:t>
            </a:r>
            <a:endParaRPr lang="de-DE" sz="4000" dirty="0"/>
          </a:p>
        </p:txBody>
      </p:sp>
      <p:sp>
        <p:nvSpPr>
          <p:cNvPr id="3" name="Inhaltsplatzhalter 2"/>
          <p:cNvSpPr>
            <a:spLocks noGrp="1"/>
          </p:cNvSpPr>
          <p:nvPr>
            <p:ph idx="1"/>
          </p:nvPr>
        </p:nvSpPr>
        <p:spPr>
          <a:xfrm>
            <a:off x="179512" y="764704"/>
            <a:ext cx="8784976" cy="5793507"/>
          </a:xfrm>
        </p:spPr>
        <p:txBody>
          <a:bodyPr>
            <a:normAutofit fontScale="92500"/>
          </a:bodyPr>
          <a:lstStyle/>
          <a:p>
            <a:pPr>
              <a:buNone/>
            </a:pPr>
            <a:r>
              <a:rPr lang="de-DE" dirty="0" smtClean="0"/>
              <a:t>    </a:t>
            </a:r>
            <a:r>
              <a:rPr lang="de-DE" sz="2400" dirty="0" smtClean="0"/>
              <a:t>Auf Anweisung des Leistungsrichters greift der Helfer unter Abgabe von Vertreibungslauten und heftig drohenden Bewegungen den Hund  frontal an. Auf Richteranweisung gibt der Hundeführer seinen Hund sofort mit dem einmaligen Hörzeichen für die Verteidigung frei. Der Hund muss </a:t>
            </a:r>
            <a:r>
              <a:rPr lang="de-DE" sz="2400" i="1" dirty="0" smtClean="0"/>
              <a:t>ohne zu zögern</a:t>
            </a:r>
            <a:r>
              <a:rPr lang="de-DE" sz="2400" dirty="0" smtClean="0"/>
              <a:t> dem Angriff des Helfers </a:t>
            </a:r>
            <a:r>
              <a:rPr lang="de-DE" sz="2400" i="1" dirty="0" smtClean="0"/>
              <a:t>mit hoher</a:t>
            </a:r>
            <a:r>
              <a:rPr lang="de-DE" sz="2400" dirty="0" smtClean="0"/>
              <a:t> </a:t>
            </a:r>
            <a:r>
              <a:rPr lang="de-DE" sz="2400" i="1" dirty="0" smtClean="0"/>
              <a:t>Dominanz und Entschlossenheit</a:t>
            </a:r>
            <a:r>
              <a:rPr lang="de-DE" sz="2400" dirty="0" smtClean="0"/>
              <a:t> begegnen. ……</a:t>
            </a:r>
            <a:r>
              <a:rPr lang="de-DE" sz="2400" i="1" dirty="0" smtClean="0"/>
              <a:t>Der Hundeführer selbst darf seinen Standort nicht verlassen……</a:t>
            </a:r>
            <a:r>
              <a:rPr lang="de-DE" sz="2400" dirty="0" smtClean="0"/>
              <a:t>Auf Richteranweisung begibt sich der Hundeführer zu seinem Hund, nimmt ihn mit dem Hörzeichen für Hinsetzen in die Grundstellung und </a:t>
            </a:r>
            <a:r>
              <a:rPr lang="de-DE" sz="2400" i="1" dirty="0" smtClean="0">
                <a:solidFill>
                  <a:srgbClr val="FF0000"/>
                </a:solidFill>
              </a:rPr>
              <a:t>leint ihn an</a:t>
            </a:r>
            <a:r>
              <a:rPr lang="de-DE" sz="2400" dirty="0" smtClean="0"/>
              <a:t>. Der Softstock wird dem Helfer abgenommen. Danach erfolgen eine neue Grundstellung neben dem Helfer und ein Seitentransport, </a:t>
            </a:r>
            <a:r>
              <a:rPr lang="de-DE" sz="2400" i="1" dirty="0" smtClean="0">
                <a:solidFill>
                  <a:srgbClr val="FF0000"/>
                </a:solidFill>
              </a:rPr>
              <a:t>entweder angeleint </a:t>
            </a:r>
            <a:r>
              <a:rPr lang="de-DE" sz="2400" i="1" dirty="0" smtClean="0"/>
              <a:t>oder</a:t>
            </a:r>
            <a:r>
              <a:rPr lang="de-DE" sz="2400" dirty="0" smtClean="0"/>
              <a:t> </a:t>
            </a:r>
            <a:r>
              <a:rPr lang="de-DE" sz="2400" i="1" dirty="0" smtClean="0"/>
              <a:t>mit frei</a:t>
            </a:r>
            <a:r>
              <a:rPr lang="de-DE" sz="2400" dirty="0" smtClean="0"/>
              <a:t> folgendem Hund zum Leistungsrichter über eine </a:t>
            </a:r>
            <a:r>
              <a:rPr lang="de-DE" sz="2400" i="1" dirty="0" smtClean="0"/>
              <a:t>Distanz von etwa 20 Schritten</a:t>
            </a:r>
            <a:r>
              <a:rPr lang="de-DE" sz="2400" dirty="0" smtClean="0"/>
              <a:t>….</a:t>
            </a:r>
            <a:r>
              <a:rPr lang="de-DE" sz="2400" i="1" dirty="0" smtClean="0"/>
              <a:t> Der Hundeführer geht mit seinem </a:t>
            </a:r>
            <a:r>
              <a:rPr lang="de-DE" sz="2400" i="1" u="sng" dirty="0" smtClean="0"/>
              <a:t>angeleinten</a:t>
            </a:r>
            <a:r>
              <a:rPr lang="de-DE" sz="2400" i="1" dirty="0" smtClean="0"/>
              <a:t> Hund auf Anweisung des Leistungsrichters </a:t>
            </a:r>
            <a:r>
              <a:rPr lang="de-DE" sz="2400" i="1" dirty="0" smtClean="0">
                <a:solidFill>
                  <a:srgbClr val="FF0000"/>
                </a:solidFill>
              </a:rPr>
              <a:t>unter Kontrolle  </a:t>
            </a:r>
            <a:r>
              <a:rPr lang="de-DE" sz="2400" i="1" dirty="0" smtClean="0"/>
              <a:t>zum Besprechungsplatz….</a:t>
            </a:r>
            <a:r>
              <a:rPr lang="en-GB" sz="2400" dirty="0" smtClean="0"/>
              <a:t> The handler (HF) goes with his dog on leash, at the direction of the judge (LR), under control to the position for the critique.</a:t>
            </a:r>
            <a:endParaRPr lang="de-DE" sz="2400" dirty="0" smtClean="0"/>
          </a:p>
          <a:p>
            <a:pPr>
              <a:buNone/>
            </a:pPr>
            <a:endParaRPr lang="de-DE" sz="2400" dirty="0" smtClean="0"/>
          </a:p>
          <a:p>
            <a:pPr>
              <a:buNone/>
            </a:pPr>
            <a:endParaRPr lang="de-DE" sz="2400" dirty="0" smtClean="0"/>
          </a:p>
          <a:p>
            <a:pPr>
              <a:buNone/>
            </a:pPr>
            <a:endParaRPr lang="de-DE" sz="24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134</a:t>
            </a:fld>
            <a:endParaRPr lang="de-DE" dirty="0"/>
          </a:p>
        </p:txBody>
      </p:sp>
    </p:spTree>
  </p:cSld>
  <p:clrMapOvr>
    <a:masterClrMapping/>
  </p:clrMapOvr>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en-GB" sz="3600" dirty="0" smtClean="0"/>
              <a:t>IGP 1 Attack out of Motion PO text</a:t>
            </a:r>
            <a:endParaRPr lang="en-GB" sz="3600" dirty="0"/>
          </a:p>
        </p:txBody>
      </p:sp>
      <p:sp>
        <p:nvSpPr>
          <p:cNvPr id="3" name="Inhaltsplatzhalter 2"/>
          <p:cNvSpPr>
            <a:spLocks noGrp="1"/>
          </p:cNvSpPr>
          <p:nvPr>
            <p:ph idx="1"/>
          </p:nvPr>
        </p:nvSpPr>
        <p:spPr>
          <a:xfrm>
            <a:off x="323528" y="980728"/>
            <a:ext cx="8640960" cy="5328592"/>
          </a:xfrm>
        </p:spPr>
        <p:txBody>
          <a:bodyPr>
            <a:normAutofit fontScale="92500" lnSpcReduction="10000"/>
          </a:bodyPr>
          <a:lstStyle/>
          <a:p>
            <a:pPr>
              <a:buNone/>
            </a:pPr>
            <a:r>
              <a:rPr lang="en-GB" dirty="0" smtClean="0"/>
              <a:t>    The helper will stop where the previous exercise has ended. After the "</a:t>
            </a:r>
            <a:r>
              <a:rPr lang="en-GB" dirty="0" err="1" smtClean="0"/>
              <a:t>Defense</a:t>
            </a:r>
            <a:r>
              <a:rPr lang="en-GB" dirty="0" smtClean="0"/>
              <a:t> against an attack from the guarding phase", the dog handler (HF) takes his dog, on leash or off leash, about 30 meters away from the helper. The dog must be in the correct position on the knee of the dog handler (HF). After reaching the position for the set up, the handler stops and turns around. The dog is brought into the basic position with the command to sit. The dog, sitting calmly and attentively to the helper, can be held on the collar. He must not be stimulated by the dog handler (HF).</a:t>
            </a: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135</a:t>
            </a:fld>
            <a:endParaRPr lang="de-DE"/>
          </a:p>
        </p:txBody>
      </p:sp>
      <p:sp>
        <p:nvSpPr>
          <p:cNvPr id="6" name="Pfeil nach unten 5"/>
          <p:cNvSpPr/>
          <p:nvPr/>
        </p:nvSpPr>
        <p:spPr>
          <a:xfrm>
            <a:off x="4427984" y="587727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64704"/>
          </a:xfrm>
        </p:spPr>
        <p:txBody>
          <a:bodyPr>
            <a:normAutofit/>
          </a:bodyPr>
          <a:lstStyle/>
          <a:p>
            <a:r>
              <a:rPr lang="de-DE" sz="3600" dirty="0" smtClean="0"/>
              <a:t>IGP 1 Part 2 </a:t>
            </a:r>
            <a:endParaRPr lang="de-DE" sz="3600" dirty="0"/>
          </a:p>
        </p:txBody>
      </p:sp>
      <p:sp>
        <p:nvSpPr>
          <p:cNvPr id="3" name="Inhaltsplatzhalter 2"/>
          <p:cNvSpPr>
            <a:spLocks noGrp="1"/>
          </p:cNvSpPr>
          <p:nvPr>
            <p:ph idx="1"/>
          </p:nvPr>
        </p:nvSpPr>
        <p:spPr>
          <a:xfrm>
            <a:off x="179512" y="692696"/>
            <a:ext cx="8784976" cy="6165304"/>
          </a:xfrm>
        </p:spPr>
        <p:txBody>
          <a:bodyPr>
            <a:normAutofit/>
          </a:bodyPr>
          <a:lstStyle/>
          <a:p>
            <a:pPr>
              <a:buNone/>
            </a:pPr>
            <a:r>
              <a:rPr lang="en-GB" dirty="0" smtClean="0"/>
              <a:t>    </a:t>
            </a:r>
            <a:r>
              <a:rPr lang="en-GB" sz="2400" dirty="0" smtClean="0"/>
              <a:t>At the order of the judge (LR), the helper attacks the dog frontally with yelling and making strong threatening motions. On the judge's (LR) instructions, the handler immediately releases his dog with the command to go. The dog must without hesitation engage of the helper with high dominance and determination...... The handler (HF) is not allowed to leave his place......... On the judge's instructions (LR), the handler (HF) goes to his dog, returns him into the basic position with to sit and </a:t>
            </a:r>
            <a:r>
              <a:rPr lang="en-GB" sz="2400" dirty="0" smtClean="0">
                <a:solidFill>
                  <a:srgbClr val="FF0000"/>
                </a:solidFill>
              </a:rPr>
              <a:t>puts the leash on him</a:t>
            </a:r>
            <a:r>
              <a:rPr lang="en-GB" sz="2400" dirty="0" smtClean="0"/>
              <a:t>. The padded stick is removed from the helper. The handler (HF) may disarm the helper any way he/she wants as long as the dog and handler remain together during the disarm. Then a new basic position is taken next to the helper and a side transport, </a:t>
            </a:r>
            <a:r>
              <a:rPr lang="en-GB" sz="2400" dirty="0" smtClean="0">
                <a:solidFill>
                  <a:srgbClr val="FF0000"/>
                </a:solidFill>
              </a:rPr>
              <a:t>either</a:t>
            </a:r>
            <a:r>
              <a:rPr lang="en-GB" sz="2400" dirty="0" smtClean="0"/>
              <a:t> </a:t>
            </a:r>
            <a:r>
              <a:rPr lang="en-GB" sz="2400" dirty="0" smtClean="0">
                <a:solidFill>
                  <a:srgbClr val="FF0000"/>
                </a:solidFill>
              </a:rPr>
              <a:t>with the dog on leash or off leash</a:t>
            </a:r>
            <a:r>
              <a:rPr lang="en-GB" sz="2400" dirty="0" smtClean="0"/>
              <a:t>, to the judge (LR) over a distance of about 20 paces....</a:t>
            </a:r>
            <a:r>
              <a:rPr lang="de-DE" sz="2400" i="1" dirty="0" smtClean="0"/>
              <a:t> ….</a:t>
            </a:r>
            <a:r>
              <a:rPr lang="en-GB" sz="2400" dirty="0" smtClean="0"/>
              <a:t> The handler (HF) goes with his dog on leash, at the direction of the judge (LR), </a:t>
            </a:r>
            <a:r>
              <a:rPr lang="en-GB" sz="2400" dirty="0" smtClean="0">
                <a:solidFill>
                  <a:srgbClr val="FF0000"/>
                </a:solidFill>
              </a:rPr>
              <a:t>under control </a:t>
            </a:r>
            <a:r>
              <a:rPr lang="en-GB" sz="2400" dirty="0" smtClean="0"/>
              <a:t>to the position for the critique.</a:t>
            </a:r>
            <a:endParaRPr lang="de-DE" sz="2400"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136</a:t>
            </a:fld>
            <a:endParaRPr lang="de-DE"/>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64704"/>
          </a:xfrm>
        </p:spPr>
        <p:txBody>
          <a:bodyPr>
            <a:normAutofit/>
          </a:bodyPr>
          <a:lstStyle/>
          <a:p>
            <a:r>
              <a:rPr lang="de-DE" sz="4000" dirty="0" smtClean="0"/>
              <a:t>Angriff </a:t>
            </a:r>
            <a:r>
              <a:rPr lang="de-DE" sz="4000" dirty="0" err="1" smtClean="0"/>
              <a:t>a.d.B</a:t>
            </a:r>
            <a:r>
              <a:rPr lang="de-DE" sz="4000" dirty="0" smtClean="0"/>
              <a:t>. IGP 2/IGP 3</a:t>
            </a:r>
            <a:endParaRPr lang="de-DE" sz="4000" dirty="0"/>
          </a:p>
        </p:txBody>
      </p:sp>
      <p:sp>
        <p:nvSpPr>
          <p:cNvPr id="3" name="Inhaltsplatzhalter 2"/>
          <p:cNvSpPr>
            <a:spLocks noGrp="1"/>
          </p:cNvSpPr>
          <p:nvPr>
            <p:ph idx="1"/>
          </p:nvPr>
        </p:nvSpPr>
        <p:spPr>
          <a:xfrm>
            <a:off x="323528" y="980728"/>
            <a:ext cx="8640960" cy="5472608"/>
          </a:xfrm>
        </p:spPr>
        <p:txBody>
          <a:bodyPr>
            <a:normAutofit fontScale="62500" lnSpcReduction="20000"/>
          </a:bodyPr>
          <a:lstStyle/>
          <a:p>
            <a:pPr>
              <a:buNone/>
            </a:pPr>
            <a:r>
              <a:rPr lang="de-DE" dirty="0" smtClean="0"/>
              <a:t>    </a:t>
            </a:r>
            <a:r>
              <a:rPr lang="de-DE" sz="3600" dirty="0" smtClean="0"/>
              <a:t>Der Hundeführer führt nach der Übung „Rückentransport“ seinen Hund in Freifolge </a:t>
            </a:r>
            <a:r>
              <a:rPr lang="de-DE" sz="3600" i="1" u="sng" dirty="0" smtClean="0">
                <a:solidFill>
                  <a:srgbClr val="FF0000"/>
                </a:solidFill>
              </a:rPr>
              <a:t>ca. 40 Meter</a:t>
            </a:r>
            <a:r>
              <a:rPr lang="de-DE" sz="3600" u="sng" dirty="0" smtClean="0">
                <a:solidFill>
                  <a:srgbClr val="FF0000"/>
                </a:solidFill>
              </a:rPr>
              <a:t> </a:t>
            </a:r>
            <a:r>
              <a:rPr lang="de-DE" sz="3600" dirty="0" smtClean="0"/>
              <a:t>entfernt zur Lauerstellung. </a:t>
            </a:r>
          </a:p>
          <a:p>
            <a:pPr>
              <a:buNone/>
            </a:pPr>
            <a:r>
              <a:rPr lang="de-DE" sz="3600" dirty="0" smtClean="0"/>
              <a:t>    …….. Während und nach dem Ablassen hat der Helfer ruhig stehenzubleiben, und der Hund muss den Helfer </a:t>
            </a:r>
            <a:r>
              <a:rPr lang="de-DE" sz="3600" i="1" dirty="0" smtClean="0"/>
              <a:t>aufmerksam, selbstsicher mit hoher Dominanz ca. 5 Sekunden lang bewachen</a:t>
            </a:r>
            <a:r>
              <a:rPr lang="de-DE" sz="3600" dirty="0" smtClean="0"/>
              <a:t>.</a:t>
            </a:r>
          </a:p>
          <a:p>
            <a:pPr>
              <a:buNone/>
            </a:pPr>
            <a:endParaRPr lang="de-DE" sz="3600" u="sng" dirty="0" smtClean="0"/>
          </a:p>
          <a:p>
            <a:pPr>
              <a:buNone/>
            </a:pPr>
            <a:r>
              <a:rPr lang="de-DE" sz="3600" u="sng" dirty="0" smtClean="0"/>
              <a:t>IGP 3: </a:t>
            </a:r>
            <a:r>
              <a:rPr lang="de-DE" sz="3600" dirty="0" smtClean="0"/>
              <a:t>Der Hundeführer führt, nach dem Ende des Seitentransportes der Übung „Überfall auf den Hund aus dem Rückentransport“ seinen frei folgenden Hund zur markierten Stelle auf der Mittellinie in Höhe des ersten Versteckes. ……. Auf Anweisung des Leistungsrichters tritt der mit einem Softstock versehene Helfer aus einem Versteck und läuft zur Mittellinie. </a:t>
            </a:r>
            <a:r>
              <a:rPr lang="de-DE" sz="3600" dirty="0" smtClean="0">
                <a:solidFill>
                  <a:srgbClr val="FF0000"/>
                </a:solidFill>
              </a:rPr>
              <a:t>(Beim Einbiegen erste Vertreibungslaute)</a:t>
            </a:r>
            <a:r>
              <a:rPr lang="de-DE" sz="3600" dirty="0" smtClean="0"/>
              <a:t>………</a:t>
            </a:r>
          </a:p>
          <a:p>
            <a:pPr>
              <a:buNone/>
            </a:pPr>
            <a:r>
              <a:rPr lang="de-DE" sz="3600" dirty="0" smtClean="0"/>
              <a:t>     Sobald sich der der Helfer dem Hundeführer und seinem Hund </a:t>
            </a:r>
            <a:r>
              <a:rPr lang="de-DE" sz="3600" dirty="0" smtClean="0">
                <a:solidFill>
                  <a:srgbClr val="FF0000"/>
                </a:solidFill>
              </a:rPr>
              <a:t>auf </a:t>
            </a:r>
            <a:r>
              <a:rPr lang="de-DE" sz="3600" u="sng" dirty="0" smtClean="0">
                <a:solidFill>
                  <a:srgbClr val="FF0000"/>
                </a:solidFill>
              </a:rPr>
              <a:t>ca. </a:t>
            </a:r>
            <a:r>
              <a:rPr lang="de-DE" sz="3600" i="1" u="sng" dirty="0" smtClean="0">
                <a:solidFill>
                  <a:srgbClr val="FF0000"/>
                </a:solidFill>
              </a:rPr>
              <a:t>50 Meter</a:t>
            </a:r>
            <a:r>
              <a:rPr lang="de-DE" sz="3600" u="sng" dirty="0" smtClean="0"/>
              <a:t> </a:t>
            </a:r>
            <a:r>
              <a:rPr lang="de-DE" sz="3600" dirty="0" smtClean="0"/>
              <a:t>genähert hat……..</a:t>
            </a:r>
            <a:endParaRPr lang="de-DE" sz="3600" u="sng" dirty="0" smtClean="0">
              <a:solidFill>
                <a:srgbClr val="FF0000"/>
              </a:solidFill>
            </a:endParaRPr>
          </a:p>
          <a:p>
            <a:pPr>
              <a:buNone/>
            </a:pPr>
            <a:endParaRPr lang="de-DE" sz="2400" dirty="0" smtClean="0"/>
          </a:p>
          <a:p>
            <a:pPr>
              <a:buNone/>
            </a:pPr>
            <a:endParaRPr lang="de-DE" dirty="0" smtClean="0"/>
          </a:p>
          <a:p>
            <a:pPr>
              <a:buNone/>
            </a:pPr>
            <a:r>
              <a:rPr lang="de-DE" dirty="0" smtClean="0"/>
              <a:t>    </a:t>
            </a: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137</a:t>
            </a:fld>
            <a:endParaRPr lang="de-DE"/>
          </a:p>
        </p:txBody>
      </p:sp>
    </p:spTree>
  </p:cSld>
  <p:clrMapOvr>
    <a:masterClrMapping/>
  </p:clrMapOvr>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792088"/>
          </a:xfrm>
        </p:spPr>
        <p:txBody>
          <a:bodyPr>
            <a:normAutofit/>
          </a:bodyPr>
          <a:lstStyle/>
          <a:p>
            <a:r>
              <a:rPr lang="en-GB" sz="3600" dirty="0" smtClean="0"/>
              <a:t>Attack out of Motion IGP 2/IGP 3</a:t>
            </a:r>
            <a:endParaRPr lang="en-GB" sz="3600" dirty="0"/>
          </a:p>
        </p:txBody>
      </p:sp>
      <p:sp>
        <p:nvSpPr>
          <p:cNvPr id="3" name="Inhaltsplatzhalter 2"/>
          <p:cNvSpPr>
            <a:spLocks noGrp="1"/>
          </p:cNvSpPr>
          <p:nvPr>
            <p:ph idx="1"/>
          </p:nvPr>
        </p:nvSpPr>
        <p:spPr>
          <a:xfrm>
            <a:off x="179512" y="908720"/>
            <a:ext cx="8964488" cy="5472608"/>
          </a:xfrm>
        </p:spPr>
        <p:txBody>
          <a:bodyPr/>
          <a:lstStyle/>
          <a:p>
            <a:pPr>
              <a:buNone/>
            </a:pPr>
            <a:r>
              <a:rPr lang="en-GB" dirty="0" smtClean="0"/>
              <a:t>    </a:t>
            </a:r>
            <a:r>
              <a:rPr lang="en-GB" sz="2400" dirty="0" smtClean="0"/>
              <a:t>After the side transport at the end of the exercise “Back Transport ", the dog handler takes his dog off leash, about 40 meters away from the helper..... After outing the dog must guard the helper with powerful, attentive, confidence with high dominance for approximately 5 seconds.</a:t>
            </a:r>
          </a:p>
          <a:p>
            <a:pPr>
              <a:buNone/>
            </a:pPr>
            <a:r>
              <a:rPr lang="en-GB" sz="2400" dirty="0" smtClean="0"/>
              <a:t>     </a:t>
            </a:r>
            <a:r>
              <a:rPr lang="en-GB" sz="2400" u="sng" dirty="0" smtClean="0"/>
              <a:t>IGP 3: </a:t>
            </a:r>
            <a:r>
              <a:rPr lang="en-GB" sz="2400" dirty="0" smtClean="0"/>
              <a:t>The handler (HF), after the side transport at the end of the exercise "Attack on the dog from the back transport" he takes his free heeling dog to the marked place on the </a:t>
            </a:r>
            <a:r>
              <a:rPr lang="en-GB" sz="2400" dirty="0" err="1" smtClean="0"/>
              <a:t>center</a:t>
            </a:r>
            <a:r>
              <a:rPr lang="en-GB" sz="2400" dirty="0" smtClean="0"/>
              <a:t> line even with the first Blind..... At the order of the judge (LR) the helper with a padded stick comes out of a blind and runs to the </a:t>
            </a:r>
            <a:r>
              <a:rPr lang="en-GB" sz="2400" dirty="0" err="1" smtClean="0"/>
              <a:t>center</a:t>
            </a:r>
            <a:r>
              <a:rPr lang="en-GB" sz="2400" dirty="0" smtClean="0"/>
              <a:t> line</a:t>
            </a:r>
            <a:r>
              <a:rPr lang="en-GB" sz="2400" dirty="0" smtClean="0">
                <a:solidFill>
                  <a:srgbClr val="FF0000"/>
                </a:solidFill>
              </a:rPr>
              <a:t>.  (First yells here)</a:t>
            </a:r>
            <a:r>
              <a:rPr lang="en-GB" sz="2400" dirty="0" smtClean="0"/>
              <a:t>...... As soon as the helper is about 50 meters from the handler, on the judge's (LR) instructions, the handler (HF) immediately releases his dog with the command to go. </a:t>
            </a:r>
            <a:endParaRPr lang="de-DE" sz="2400" u="sng" dirty="0" smtClean="0">
              <a:solidFill>
                <a:srgbClr val="FF0000"/>
              </a:solidFill>
            </a:endParaRPr>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138</a:t>
            </a:fld>
            <a:endParaRPr lang="de-DE"/>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Titel 9"/>
          <p:cNvSpPr>
            <a:spLocks noGrp="1"/>
          </p:cNvSpPr>
          <p:nvPr>
            <p:ph type="title"/>
          </p:nvPr>
        </p:nvSpPr>
        <p:spPr>
          <a:xfrm>
            <a:off x="928688" y="214313"/>
            <a:ext cx="7072312" cy="928687"/>
          </a:xfrm>
        </p:spPr>
        <p:txBody>
          <a:bodyPr>
            <a:normAutofit/>
          </a:bodyPr>
          <a:lstStyle/>
          <a:p>
            <a:r>
              <a:rPr lang="de-DE" sz="2800" b="1" u="sng" dirty="0" smtClean="0">
                <a:ea typeface="ＭＳ Ｐゴシック" pitchFamily="34" charset="-128"/>
                <a:cs typeface="Arial" pitchFamily="34" charset="0"/>
              </a:rPr>
              <a:t>Fehlerhaft beim Angriff aus der Bewegung</a:t>
            </a:r>
            <a:endParaRPr lang="de-DE" sz="2800" b="1" u="sng" dirty="0" smtClean="0">
              <a:ea typeface="ＭＳ Ｐゴシック" pitchFamily="34" charset="-128"/>
              <a:cs typeface="Arial" pitchFamily="34" charset="0"/>
            </a:endParaRPr>
          </a:p>
        </p:txBody>
      </p:sp>
      <p:graphicFrame>
        <p:nvGraphicFramePr>
          <p:cNvPr id="4" name="Tabelle 3"/>
          <p:cNvGraphicFramePr>
            <a:graphicFrameLocks noGrp="1"/>
          </p:cNvGraphicFramePr>
          <p:nvPr/>
        </p:nvGraphicFramePr>
        <p:xfrm>
          <a:off x="899592" y="1196753"/>
          <a:ext cx="7358063" cy="5607261"/>
        </p:xfrm>
        <a:graphic>
          <a:graphicData uri="http://schemas.openxmlformats.org/drawingml/2006/table">
            <a:tbl>
              <a:tblPr/>
              <a:tblGrid>
                <a:gridCol w="4857750"/>
                <a:gridCol w="2500313"/>
              </a:tblGrid>
              <a:tr h="86409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800" b="1" i="0" u="none" strike="noStrike" cap="none" normalizeH="0" baseline="0" dirty="0" smtClean="0">
                          <a:ln>
                            <a:noFill/>
                          </a:ln>
                          <a:solidFill>
                            <a:schemeClr val="tx2"/>
                          </a:solidFill>
                          <a:effectLst/>
                          <a:latin typeface="Arial" pitchFamily="34" charset="0"/>
                          <a:ea typeface="ＭＳ Ｐゴシック" pitchFamily="34" charset="-128"/>
                        </a:rPr>
                        <a:t>Verhalten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800" b="1" i="0" u="none" strike="noStrike" cap="none" normalizeH="0" baseline="0" dirty="0" smtClean="0">
                          <a:ln>
                            <a:noFill/>
                          </a:ln>
                          <a:solidFill>
                            <a:schemeClr val="tx2"/>
                          </a:solidFill>
                          <a:effectLst/>
                          <a:latin typeface="Arial" pitchFamily="34" charset="0"/>
                          <a:ea typeface="ＭＳ Ｐゴシック" pitchFamily="34" charset="-128"/>
                        </a:rPr>
                        <a:t>Konsequenz</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bg1"/>
                    </a:solidFill>
                  </a:tcPr>
                </a:tc>
              </a:tr>
              <a:tr h="10457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Hund kann beim Teil 2 auf Grund seiner hohen Angriffsgeschwindigkeit den Griff nicht halten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Befriedigend </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- 3 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104570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Calibri" pitchFamily="34" charset="0"/>
                          <a:ea typeface="ＭＳ Ｐゴシック" pitchFamily="34" charset="-128"/>
                        </a:rPr>
                        <a:t>Hund beisst beim Einholen nicht sofort an – erst nach dem sich der Helfer gedreht hat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Calibri" pitchFamily="34" charset="0"/>
                          <a:ea typeface="ＭＳ Ｐゴシック" pitchFamily="34" charset="-128"/>
                        </a:rPr>
                        <a:t>Mangelhaft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r h="10975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smtClean="0">
                          <a:ln>
                            <a:noFill/>
                          </a:ln>
                          <a:solidFill>
                            <a:srgbClr val="000000"/>
                          </a:solidFill>
                          <a:effectLst/>
                          <a:latin typeface="Calibri" pitchFamily="34" charset="0"/>
                          <a:ea typeface="ＭＳ Ｐゴシック" pitchFamily="34" charset="-128"/>
                        </a:rPr>
                        <a:t>Hund beisst beim Einholen trotz deutlich geringerer  Angriffsgeschwindigkeit zunächst nicht an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Tiefes Mangelhaft</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8EECE"/>
                    </a:solidFill>
                  </a:tcPr>
                </a:tc>
              </a:tr>
              <a:tr h="6055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Hund nimmt den Helfer nicht an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de-DE" sz="1800" b="1" i="0" u="none" strike="noStrike" cap="none" normalizeH="0" baseline="0" dirty="0" smtClean="0">
                          <a:ln>
                            <a:noFill/>
                          </a:ln>
                          <a:solidFill>
                            <a:srgbClr val="FF0000"/>
                          </a:solidFill>
                          <a:effectLst/>
                          <a:latin typeface="Calibri" pitchFamily="34" charset="0"/>
                          <a:ea typeface="ＭＳ Ｐゴシック" pitchFamily="34" charset="-128"/>
                        </a:rPr>
                        <a:t>Hund nimmt eine andere Person an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800" b="0" i="0" u="none" strike="noStrike" cap="none" normalizeH="0" baseline="0" dirty="0" smtClean="0">
                          <a:ln>
                            <a:noFill/>
                          </a:ln>
                          <a:solidFill>
                            <a:srgbClr val="000000"/>
                          </a:solidFill>
                          <a:effectLst/>
                          <a:latin typeface="Calibri" pitchFamily="34" charset="0"/>
                          <a:ea typeface="ＭＳ Ｐゴシック" pitchFamily="34" charset="-128"/>
                        </a:rPr>
                        <a:t>Disqualifikation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CF7E8"/>
                    </a:solidFill>
                  </a:tcPr>
                </a:tc>
              </a:tr>
            </a:tbl>
          </a:graphicData>
        </a:graphic>
      </p:graphicFrame>
      <p:sp>
        <p:nvSpPr>
          <p:cNvPr id="5" name="Foliennummernplatzhalter 4"/>
          <p:cNvSpPr>
            <a:spLocks noGrp="1"/>
          </p:cNvSpPr>
          <p:nvPr>
            <p:ph type="sldNum" sz="quarter" idx="12"/>
          </p:nvPr>
        </p:nvSpPr>
        <p:spPr/>
        <p:txBody>
          <a:bodyPr/>
          <a:lstStyle/>
          <a:p>
            <a:fld id="{42060E1C-7F94-48ED-A1E2-7080F3AD8941}" type="slidenum">
              <a:rPr lang="de-DE" smtClean="0"/>
              <a:pPr/>
              <a:t>139</a:t>
            </a:fld>
            <a:endParaRPr lang="de-DE"/>
          </a:p>
        </p:txBody>
      </p:sp>
      <p:sp>
        <p:nvSpPr>
          <p:cNvPr id="6" name="Fußzeilenplatzhalter 5"/>
          <p:cNvSpPr>
            <a:spLocks noGrp="1"/>
          </p:cNvSpPr>
          <p:nvPr>
            <p:ph type="ftr" sz="quarter" idx="11"/>
          </p:nvPr>
        </p:nvSpPr>
        <p:spPr>
          <a:xfrm>
            <a:off x="6300192" y="6356350"/>
            <a:ext cx="1872208" cy="365125"/>
          </a:xfrm>
        </p:spPr>
        <p:txBody>
          <a:bodyPr/>
          <a:lstStyle/>
          <a:p>
            <a:r>
              <a:rPr lang="de-DE" dirty="0" smtClean="0"/>
              <a:t>Diegel</a:t>
            </a:r>
            <a:endParaRPr lang="de-DE"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r>
              <a:rPr lang="de-DE" smtClean="0"/>
              <a:t>Wesen</a:t>
            </a:r>
          </a:p>
        </p:txBody>
      </p:sp>
      <p:sp>
        <p:nvSpPr>
          <p:cNvPr id="51203" name="Rectangle 3"/>
          <p:cNvSpPr>
            <a:spLocks noGrp="1" noChangeArrowheads="1"/>
          </p:cNvSpPr>
          <p:nvPr>
            <p:ph type="body" idx="1"/>
          </p:nvPr>
        </p:nvSpPr>
        <p:spPr/>
        <p:txBody>
          <a:bodyPr/>
          <a:lstStyle/>
          <a:p>
            <a:pPr>
              <a:lnSpc>
                <a:spcPct val="80000"/>
              </a:lnSpc>
            </a:pPr>
            <a:r>
              <a:rPr lang="de-DE" sz="2800" dirty="0" smtClean="0"/>
              <a:t>Wesen kann man nicht kaufen. Das Entscheidende muss man selbst tun.</a:t>
            </a:r>
          </a:p>
          <a:p>
            <a:pPr>
              <a:lnSpc>
                <a:spcPct val="80000"/>
              </a:lnSpc>
            </a:pPr>
            <a:r>
              <a:rPr lang="de-DE" sz="2800" dirty="0" smtClean="0"/>
              <a:t>Wesen entsteht auf der Grundlage erblicher Anlagen durch Wechselwirkungen mit der angebotenen Umwelt.</a:t>
            </a:r>
          </a:p>
          <a:p>
            <a:pPr>
              <a:lnSpc>
                <a:spcPct val="80000"/>
              </a:lnSpc>
            </a:pPr>
            <a:r>
              <a:rPr lang="de-DE" sz="2800" dirty="0" smtClean="0"/>
              <a:t>Zur Umwelt gehört vor Allem der HF selbst. Dessen Verhalten und das Maß seiner sozialen Kompetenz wirkt entscheidend daran mit, was aus dem Welpen wird.</a:t>
            </a:r>
          </a:p>
          <a:p>
            <a:pPr>
              <a:lnSpc>
                <a:spcPct val="80000"/>
              </a:lnSpc>
            </a:pPr>
            <a:r>
              <a:rPr lang="de-DE" sz="2800" dirty="0" smtClean="0"/>
              <a:t>Unser Hund ist immer auch ein Spiegelbild menschlichen Verhaltens.</a:t>
            </a: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74435" name="Titel 9"/>
          <p:cNvSpPr>
            <a:spLocks noGrp="1"/>
          </p:cNvSpPr>
          <p:nvPr>
            <p:ph type="title"/>
          </p:nvPr>
        </p:nvSpPr>
        <p:spPr>
          <a:xfrm>
            <a:off x="642938" y="285750"/>
            <a:ext cx="7929562" cy="857250"/>
          </a:xfrm>
        </p:spPr>
        <p:txBody>
          <a:bodyPr/>
          <a:lstStyle/>
          <a:p>
            <a:r>
              <a:rPr lang="en-US" sz="4000" b="1" u="sng" smtClean="0">
                <a:ea typeface="ＭＳ Ｐゴシック" pitchFamily="34" charset="-128"/>
                <a:cs typeface="Arial" pitchFamily="34" charset="0"/>
              </a:rPr>
              <a:t>Angriff aus der Bewegung</a:t>
            </a:r>
            <a:endParaRPr lang="de-DE" sz="4000" b="1" u="sng" smtClean="0">
              <a:ea typeface="ＭＳ Ｐゴシック" pitchFamily="34" charset="-128"/>
              <a:cs typeface="Arial" pitchFamily="34" charset="0"/>
            </a:endParaRPr>
          </a:p>
        </p:txBody>
      </p:sp>
      <p:graphicFrame>
        <p:nvGraphicFramePr>
          <p:cNvPr id="7" name="Group 2"/>
          <p:cNvGraphicFramePr>
            <a:graphicFrameLocks noGrp="1"/>
          </p:cNvGraphicFramePr>
          <p:nvPr>
            <p:extLst>
              <p:ext uri="{D42A27DB-BD31-4B8C-83A1-F6EECF244321}">
                <p14:modId xmlns:p14="http://schemas.microsoft.com/office/powerpoint/2010/main" val="1124612892"/>
              </p:ext>
            </p:extLst>
          </p:nvPr>
        </p:nvGraphicFramePr>
        <p:xfrm>
          <a:off x="142875" y="1340768"/>
          <a:ext cx="8858250" cy="5099720"/>
        </p:xfrm>
        <a:graphic>
          <a:graphicData uri="http://schemas.openxmlformats.org/drawingml/2006/table">
            <a:tbl>
              <a:tblPr/>
              <a:tblGrid>
                <a:gridCol w="1417638"/>
                <a:gridCol w="2833687"/>
                <a:gridCol w="850900"/>
                <a:gridCol w="920750"/>
                <a:gridCol w="850900"/>
                <a:gridCol w="788988"/>
                <a:gridCol w="1195387"/>
              </a:tblGrid>
              <a:tr h="249907">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15 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Abwehr a d Bewegung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98450">
                <a:tc rowSpan="6">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Freifolge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frei</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konzentriert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in Position</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84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Grund-</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stellungen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84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Helfer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chemeClr val="accent3">
                              <a:lumMod val="50000"/>
                            </a:schemeClr>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52425">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Eröffnung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Anbissgeschwindigkeit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rowSpan="4">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Richteran-weisung </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nicht beachtet</a:t>
                      </a: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08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Hohe Dominanz</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vMerge="1">
                  <a:txBody>
                    <a:bodyPr/>
                    <a:lstStyle/>
                    <a:p>
                      <a:endParaRPr lang="de-DE"/>
                    </a:p>
                  </a:txBody>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wirkungsvoll</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vMerge="1">
                  <a:txBody>
                    <a:bodyPr/>
                    <a:lstStyle/>
                    <a:p>
                      <a:endParaRPr lang="de-DE"/>
                    </a:p>
                  </a:txBody>
                  <a:tcPr/>
                </a:tc>
              </a:tr>
              <a:tr h="3444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Ansatzgriff</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de-DE"/>
                    </a:p>
                  </a:txBody>
                  <a:tcPr/>
                </a:tc>
              </a:tr>
              <a:tr h="276225">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Belastung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Griffverhalten</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Stabilität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84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Aktivität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cxnSp>
        <p:nvCxnSpPr>
          <p:cNvPr id="8" name="Gerade Verbindung mit Pfeil 7"/>
          <p:cNvCxnSpPr/>
          <p:nvPr/>
        </p:nvCxnSpPr>
        <p:spPr>
          <a:xfrm rot="5400000">
            <a:off x="822325" y="6392863"/>
            <a:ext cx="9286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 name="Foliennummernplatzhalter 5"/>
          <p:cNvSpPr>
            <a:spLocks noGrp="1"/>
          </p:cNvSpPr>
          <p:nvPr>
            <p:ph type="sldNum" sz="quarter" idx="12"/>
          </p:nvPr>
        </p:nvSpPr>
        <p:spPr/>
        <p:txBody>
          <a:bodyPr/>
          <a:lstStyle/>
          <a:p>
            <a:fld id="{42060E1C-7F94-48ED-A1E2-7080F3AD8941}" type="slidenum">
              <a:rPr lang="de-DE" smtClean="0"/>
              <a:pPr/>
              <a:t>140</a:t>
            </a:fld>
            <a:endParaRPr lang="de-DE"/>
          </a:p>
        </p:txBody>
      </p:sp>
      <p:sp>
        <p:nvSpPr>
          <p:cNvPr id="9" name="Fußzeilenplatzhalter 8"/>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75459" name="Titel 9"/>
          <p:cNvSpPr>
            <a:spLocks noGrp="1"/>
          </p:cNvSpPr>
          <p:nvPr>
            <p:ph type="title"/>
          </p:nvPr>
        </p:nvSpPr>
        <p:spPr>
          <a:xfrm>
            <a:off x="642938" y="285750"/>
            <a:ext cx="7929562" cy="857250"/>
          </a:xfrm>
        </p:spPr>
        <p:txBody>
          <a:bodyPr/>
          <a:lstStyle/>
          <a:p>
            <a:r>
              <a:rPr lang="en-US" sz="4000" b="1" u="sng" smtClean="0">
                <a:ea typeface="ＭＳ Ｐゴシック" pitchFamily="34" charset="-128"/>
                <a:cs typeface="Arial" pitchFamily="34" charset="0"/>
              </a:rPr>
              <a:t>Angriff aus der Bewegung</a:t>
            </a:r>
            <a:endParaRPr lang="de-DE" sz="4000" b="1" u="sng" smtClean="0">
              <a:ea typeface="ＭＳ Ｐゴシック" pitchFamily="34" charset="-128"/>
              <a:cs typeface="Arial" pitchFamily="34" charset="0"/>
            </a:endParaRPr>
          </a:p>
        </p:txBody>
      </p:sp>
      <p:graphicFrame>
        <p:nvGraphicFramePr>
          <p:cNvPr id="7" name="Group 2"/>
          <p:cNvGraphicFramePr>
            <a:graphicFrameLocks noGrp="1"/>
          </p:cNvGraphicFramePr>
          <p:nvPr>
            <p:extLst>
              <p:ext uri="{D42A27DB-BD31-4B8C-83A1-F6EECF244321}">
                <p14:modId xmlns:p14="http://schemas.microsoft.com/office/powerpoint/2010/main" val="1446031733"/>
              </p:ext>
            </p:extLst>
          </p:nvPr>
        </p:nvGraphicFramePr>
        <p:xfrm>
          <a:off x="142875" y="1909763"/>
          <a:ext cx="8858250" cy="3700780"/>
        </p:xfrm>
        <a:graphic>
          <a:graphicData uri="http://schemas.openxmlformats.org/drawingml/2006/table">
            <a:tbl>
              <a:tblPr/>
              <a:tblGrid>
                <a:gridCol w="1417638"/>
                <a:gridCol w="2833687"/>
                <a:gridCol w="850900"/>
                <a:gridCol w="920750"/>
                <a:gridCol w="850900"/>
                <a:gridCol w="788988"/>
                <a:gridCol w="1195387"/>
              </a:tblGrid>
              <a:tr h="30480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15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Abwehr a d Bewegung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9845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50165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Übergangs-  </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 bei ruhigem Griff</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Ablassphase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sofort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klar</a:t>
                      </a:r>
                      <a:endPar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84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sicher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98450">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Bewachungs-</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markant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30480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selbstbewusst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845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Bewertung</a:t>
                      </a:r>
                    </a:p>
                  </a:txBody>
                  <a:tcPr marL="0" marR="0"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6411"/>
                          </a:solidFill>
                          <a:effectLst/>
                          <a:latin typeface="Arial" pitchFamily="34" charset="0"/>
                          <a:ea typeface="ＭＳ Ｐゴシック" pitchFamily="34" charset="-128"/>
                          <a:sym typeface="Gill Sans" pitchFamily="-84" charset="0"/>
                        </a:rPr>
                        <a:t>15-14,5</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D4"/>
                          </a:solidFill>
                          <a:effectLst/>
                          <a:latin typeface="Arial" pitchFamily="34" charset="0"/>
                          <a:ea typeface="ＭＳ Ｐゴシック" pitchFamily="34" charset="-128"/>
                          <a:sym typeface="Gill Sans" pitchFamily="-84" charset="0"/>
                        </a:rPr>
                        <a:t>14-13,5</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13-12</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FF9900"/>
                          </a:solidFill>
                          <a:effectLst/>
                          <a:latin typeface="Arial" pitchFamily="34" charset="0"/>
                          <a:ea typeface="ＭＳ Ｐゴシック" pitchFamily="34" charset="-128"/>
                          <a:sym typeface="Gill Sans" pitchFamily="-84" charset="0"/>
                        </a:rPr>
                        <a:t>11,5-10,5</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10 - 0</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cxnSp>
        <p:nvCxnSpPr>
          <p:cNvPr id="6" name="Gerade Verbindung mit Pfeil 5"/>
          <p:cNvCxnSpPr/>
          <p:nvPr/>
        </p:nvCxnSpPr>
        <p:spPr>
          <a:xfrm rot="5400000">
            <a:off x="322263" y="1249363"/>
            <a:ext cx="928687" cy="1587"/>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12"/>
          </p:nvPr>
        </p:nvSpPr>
        <p:spPr/>
        <p:txBody>
          <a:bodyPr/>
          <a:lstStyle/>
          <a:p>
            <a:fld id="{42060E1C-7F94-48ED-A1E2-7080F3AD8941}" type="slidenum">
              <a:rPr lang="de-DE" smtClean="0"/>
              <a:pPr/>
              <a:t>141</a:t>
            </a:fld>
            <a:endParaRPr lang="de-DE"/>
          </a:p>
        </p:txBody>
      </p:sp>
      <p:sp>
        <p:nvSpPr>
          <p:cNvPr id="9" name="Fußzeilenplatzhalter 8"/>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Titel 1"/>
          <p:cNvSpPr>
            <a:spLocks noGrp="1"/>
          </p:cNvSpPr>
          <p:nvPr>
            <p:ph type="title"/>
          </p:nvPr>
        </p:nvSpPr>
        <p:spPr>
          <a:xfrm>
            <a:off x="457200" y="0"/>
            <a:ext cx="8229600" cy="692696"/>
          </a:xfrm>
        </p:spPr>
        <p:txBody>
          <a:bodyPr>
            <a:normAutofit/>
          </a:bodyPr>
          <a:lstStyle/>
          <a:p>
            <a:r>
              <a:rPr lang="de-DE" sz="2800" b="1" dirty="0" smtClean="0">
                <a:ea typeface="ＭＳ Ｐゴシック" pitchFamily="34" charset="-128"/>
              </a:rPr>
              <a:t>Abwehr eines Angriffes und Beenden IPG 2 und 3</a:t>
            </a:r>
          </a:p>
        </p:txBody>
      </p:sp>
      <p:sp>
        <p:nvSpPr>
          <p:cNvPr id="279555" name="Inhaltsplatzhalter 2"/>
          <p:cNvSpPr>
            <a:spLocks noGrp="1"/>
          </p:cNvSpPr>
          <p:nvPr>
            <p:ph idx="1"/>
          </p:nvPr>
        </p:nvSpPr>
        <p:spPr>
          <a:xfrm>
            <a:off x="251520" y="548680"/>
            <a:ext cx="8784976" cy="6309320"/>
          </a:xfrm>
        </p:spPr>
        <p:txBody>
          <a:bodyPr>
            <a:normAutofit fontScale="92500"/>
          </a:bodyPr>
          <a:lstStyle/>
          <a:p>
            <a:pPr>
              <a:buNone/>
            </a:pPr>
            <a:r>
              <a:rPr lang="de-DE" dirty="0" smtClean="0"/>
              <a:t>    </a:t>
            </a:r>
            <a:r>
              <a:rPr lang="de-DE" sz="2800" dirty="0" smtClean="0"/>
              <a:t>Der Helfer unternimmt auf Richteranweisung einen Angriff auf den Hund…….</a:t>
            </a:r>
          </a:p>
          <a:p>
            <a:pPr>
              <a:buNone/>
            </a:pPr>
            <a:r>
              <a:rPr lang="de-DE" sz="2800" dirty="0" smtClean="0"/>
              <a:t>    Es werden, </a:t>
            </a:r>
            <a:r>
              <a:rPr lang="de-DE" sz="2800" i="1" u="sng" dirty="0" smtClean="0">
                <a:solidFill>
                  <a:srgbClr val="FF0000"/>
                </a:solidFill>
              </a:rPr>
              <a:t>nur in IGP 3</a:t>
            </a:r>
            <a:r>
              <a:rPr lang="de-DE" sz="2800" dirty="0" smtClean="0"/>
              <a:t>, zwei Stockbelastungstests durchgeführt. ……. </a:t>
            </a:r>
            <a:endParaRPr lang="de-DE" sz="2800" dirty="0" smtClean="0">
              <a:ea typeface="ＭＳ Ｐゴシック" pitchFamily="34" charset="-128"/>
            </a:endParaRPr>
          </a:p>
          <a:p>
            <a:pPr>
              <a:buNone/>
            </a:pPr>
            <a:r>
              <a:rPr lang="de-DE" sz="2800" dirty="0" smtClean="0"/>
              <a:t>    Auf Richteranweisung begibt sich der Hundeführer zu seinem Hund, nimmt ihn mit dem Hörzeichen für Hinsetzen in die Grundstellung.  Der Softstock wird dem Helfer abgenommen. Die Art der Entwaffnung des Helfers durch den Hundeführer ist dem Hundeführer freigestellt. </a:t>
            </a:r>
            <a:r>
              <a:rPr lang="de-DE" sz="2800" i="1" dirty="0" smtClean="0"/>
              <a:t>(Ein Herantreten des Helfers an den Hundeführer ist nicht gestattet, der Hund ist zum Helfer zu führen.)……..</a:t>
            </a:r>
            <a:r>
              <a:rPr lang="de-DE" sz="2800" dirty="0" smtClean="0"/>
              <a:t> und meldet den Schutzdienst für beendet. </a:t>
            </a:r>
            <a:r>
              <a:rPr lang="de-DE" sz="2800" i="1" dirty="0" smtClean="0"/>
              <a:t>Es folgt eine Freifolge über ca. 5 Schritte </a:t>
            </a:r>
            <a:r>
              <a:rPr lang="de-DE" sz="2800" b="1" i="1" u="sng" dirty="0" smtClean="0"/>
              <a:t>mit</a:t>
            </a:r>
            <a:r>
              <a:rPr lang="de-DE" sz="2800" b="1" i="1" dirty="0" smtClean="0"/>
              <a:t> </a:t>
            </a:r>
            <a:r>
              <a:rPr lang="de-DE" sz="2800" b="1" i="1" u="sng" dirty="0" smtClean="0"/>
              <a:t>abschließender Grundstellung</a:t>
            </a:r>
            <a:r>
              <a:rPr lang="de-DE" sz="2800" i="1" dirty="0" smtClean="0"/>
              <a:t>.</a:t>
            </a:r>
            <a:r>
              <a:rPr lang="de-DE" sz="2800" dirty="0" smtClean="0"/>
              <a:t> Der Hund wird nun angeleint </a:t>
            </a:r>
            <a:r>
              <a:rPr lang="de-DE" sz="2800" b="1" i="1" u="sng" dirty="0" smtClean="0"/>
              <a:t>und unter</a:t>
            </a:r>
            <a:r>
              <a:rPr lang="de-DE" sz="2800" u="sng" dirty="0" smtClean="0"/>
              <a:t> </a:t>
            </a:r>
            <a:r>
              <a:rPr lang="de-DE" sz="2800" b="1" i="1" u="sng" dirty="0" smtClean="0"/>
              <a:t>Kontrolle</a:t>
            </a:r>
            <a:r>
              <a:rPr lang="de-DE" sz="2800" u="sng" dirty="0" smtClean="0"/>
              <a:t> </a:t>
            </a:r>
            <a:r>
              <a:rPr lang="de-DE" sz="2800" dirty="0" smtClean="0"/>
              <a:t>zum Besprechungsplatz geführt.</a:t>
            </a:r>
          </a:p>
          <a:p>
            <a:pPr>
              <a:buNone/>
            </a:pPr>
            <a:endParaRPr lang="de-DE" sz="2800" dirty="0" smtClean="0"/>
          </a:p>
          <a:p>
            <a:pPr>
              <a:buNone/>
            </a:pPr>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142</a:t>
            </a:fld>
            <a:endParaRPr lang="de-DE" dirty="0"/>
          </a:p>
        </p:txBody>
      </p:sp>
      <p:sp>
        <p:nvSpPr>
          <p:cNvPr id="5" name="Fußzeilenplatzhalter 4"/>
          <p:cNvSpPr>
            <a:spLocks noGrp="1"/>
          </p:cNvSpPr>
          <p:nvPr>
            <p:ph type="ftr" sz="quarter" idx="11"/>
          </p:nvPr>
        </p:nvSpPr>
        <p:spPr>
          <a:xfrm>
            <a:off x="6372200" y="6356350"/>
            <a:ext cx="1872208" cy="365125"/>
          </a:xfrm>
        </p:spPr>
        <p:txBody>
          <a:bodyPr/>
          <a:lstStyle/>
          <a:p>
            <a:r>
              <a:rPr lang="de-DE" dirty="0" smtClean="0"/>
              <a:t>Diegel</a:t>
            </a:r>
            <a:endParaRPr lang="de-DE" dirty="0"/>
          </a:p>
        </p:txBody>
      </p:sp>
    </p:spTree>
  </p:cSld>
  <p:clrMapOvr>
    <a:masterClrMapping/>
  </p:clrMapOvr>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0"/>
            <a:ext cx="8435280" cy="908720"/>
          </a:xfrm>
        </p:spPr>
        <p:txBody>
          <a:bodyPr>
            <a:normAutofit fontScale="90000"/>
          </a:bodyPr>
          <a:lstStyle/>
          <a:p>
            <a:r>
              <a:rPr lang="en-GB" sz="3600" dirty="0" smtClean="0"/>
              <a:t>Defence of an Attack with completion IGP 2 und 3 </a:t>
            </a:r>
            <a:endParaRPr lang="en-GB" sz="3600" dirty="0"/>
          </a:p>
        </p:txBody>
      </p:sp>
      <p:sp>
        <p:nvSpPr>
          <p:cNvPr id="3" name="Inhaltsplatzhalter 2"/>
          <p:cNvSpPr>
            <a:spLocks noGrp="1"/>
          </p:cNvSpPr>
          <p:nvPr>
            <p:ph idx="1"/>
          </p:nvPr>
        </p:nvSpPr>
        <p:spPr>
          <a:xfrm>
            <a:off x="179512" y="980728"/>
            <a:ext cx="8712968" cy="5328592"/>
          </a:xfrm>
        </p:spPr>
        <p:txBody>
          <a:bodyPr>
            <a:normAutofit lnSpcReduction="10000"/>
          </a:bodyPr>
          <a:lstStyle/>
          <a:p>
            <a:pPr>
              <a:buNone/>
            </a:pPr>
            <a:r>
              <a:rPr lang="en-GB" dirty="0" smtClean="0"/>
              <a:t>    </a:t>
            </a:r>
            <a:r>
              <a:rPr lang="en-GB" sz="2400" dirty="0" smtClean="0"/>
              <a:t>After the exercise "defence against an attack out of motion", the helper on the judge's (LR) instruction undertakes an attack on the dog.......</a:t>
            </a:r>
          </a:p>
          <a:p>
            <a:pPr>
              <a:buNone/>
            </a:pPr>
            <a:r>
              <a:rPr lang="en-GB" sz="2400" dirty="0" smtClean="0"/>
              <a:t>    Two stick tests are to be applied during the drive </a:t>
            </a:r>
            <a:r>
              <a:rPr lang="en-GB" sz="2400" dirty="0" smtClean="0">
                <a:solidFill>
                  <a:srgbClr val="FF0000"/>
                </a:solidFill>
              </a:rPr>
              <a:t>(IGP-3 Only)</a:t>
            </a:r>
            <a:r>
              <a:rPr lang="en-GB" sz="2400" dirty="0" smtClean="0"/>
              <a:t>.......</a:t>
            </a:r>
          </a:p>
          <a:p>
            <a:pPr>
              <a:buNone/>
            </a:pPr>
            <a:r>
              <a:rPr lang="en-GB" sz="2400" dirty="0" smtClean="0"/>
              <a:t>     On the judge's (LR) instructions, the handler (HF) goes to his dog, returns him into the basic position with the command to sit.</a:t>
            </a:r>
          </a:p>
          <a:p>
            <a:pPr>
              <a:buNone/>
            </a:pPr>
            <a:r>
              <a:rPr lang="en-GB" sz="2400" dirty="0" smtClean="0"/>
              <a:t>    The padded stick is removed from the helper. The handler (HF) may disarm the helper any way he/she wants as long as the dog and handler remain together during the disarm......</a:t>
            </a:r>
          </a:p>
          <a:p>
            <a:pPr>
              <a:buNone/>
            </a:pPr>
            <a:r>
              <a:rPr lang="en-GB" sz="2400" dirty="0" smtClean="0"/>
              <a:t>     ...... reports that protection is complete. </a:t>
            </a:r>
            <a:r>
              <a:rPr lang="en-GB" sz="2400" i="1" dirty="0" smtClean="0"/>
              <a:t>The handler must free heel 5 paces away from the judge </a:t>
            </a:r>
            <a:r>
              <a:rPr lang="en-GB" sz="2400" b="1" i="1" dirty="0" smtClean="0"/>
              <a:t>before taking a basic position </a:t>
            </a:r>
            <a:r>
              <a:rPr lang="en-GB" sz="2400" dirty="0" smtClean="0"/>
              <a:t>and putting the leash on. The handler goes with his dog on leash, at the direction of the judge, </a:t>
            </a:r>
            <a:r>
              <a:rPr lang="en-GB" sz="2400" b="1" dirty="0" smtClean="0"/>
              <a:t>under control </a:t>
            </a:r>
            <a:r>
              <a:rPr lang="en-GB" sz="2400" dirty="0" smtClean="0"/>
              <a:t>to the position for the critique.</a:t>
            </a:r>
            <a:endParaRPr lang="de-DE" sz="2400" dirty="0" smtClean="0"/>
          </a:p>
          <a:p>
            <a:pPr>
              <a:buNone/>
            </a:pPr>
            <a:endParaRPr lang="en-GB" sz="2400" dirty="0" smtClean="0"/>
          </a:p>
          <a:p>
            <a:pPr>
              <a:buNone/>
            </a:pPr>
            <a:endParaRPr lang="de-DE" sz="2400" dirty="0" smtClean="0"/>
          </a:p>
          <a:p>
            <a:pPr>
              <a:buNone/>
            </a:pPr>
            <a:endParaRPr lang="en-GB" sz="2400" dirty="0" smtClean="0"/>
          </a:p>
          <a:p>
            <a:pPr>
              <a:buNone/>
            </a:pPr>
            <a:endParaRPr lang="de-DE" sz="24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143</a:t>
            </a:fld>
            <a:endParaRPr lang="de-DE" dirty="0"/>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8"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80579" name="Titel 9"/>
          <p:cNvSpPr>
            <a:spLocks noGrp="1"/>
          </p:cNvSpPr>
          <p:nvPr>
            <p:ph type="title"/>
          </p:nvPr>
        </p:nvSpPr>
        <p:spPr>
          <a:xfrm>
            <a:off x="0" y="214313"/>
            <a:ext cx="9144000" cy="785812"/>
          </a:xfrm>
        </p:spPr>
        <p:txBody>
          <a:bodyPr/>
          <a:lstStyle/>
          <a:p>
            <a:r>
              <a:rPr lang="en-US" b="1" u="sng" smtClean="0">
                <a:ea typeface="ＭＳ Ｐゴシック" pitchFamily="34" charset="-128"/>
                <a:cs typeface="Arial" pitchFamily="34" charset="0"/>
              </a:rPr>
              <a:t>Abwehr eines Angriffs</a:t>
            </a:r>
            <a:endParaRPr lang="de-DE" b="1" u="sng" smtClean="0">
              <a:ea typeface="ＭＳ Ｐゴシック" pitchFamily="34" charset="-128"/>
              <a:cs typeface="Arial" pitchFamily="34" charset="0"/>
            </a:endParaRPr>
          </a:p>
        </p:txBody>
      </p:sp>
      <p:graphicFrame>
        <p:nvGraphicFramePr>
          <p:cNvPr id="6" name="Group 2"/>
          <p:cNvGraphicFramePr>
            <a:graphicFrameLocks noGrp="1"/>
          </p:cNvGraphicFramePr>
          <p:nvPr>
            <p:extLst>
              <p:ext uri="{D42A27DB-BD31-4B8C-83A1-F6EECF244321}">
                <p14:modId xmlns:p14="http://schemas.microsoft.com/office/powerpoint/2010/main" val="3595371093"/>
              </p:ext>
            </p:extLst>
          </p:nvPr>
        </p:nvGraphicFramePr>
        <p:xfrm>
          <a:off x="142875" y="1273175"/>
          <a:ext cx="8786813" cy="4318008"/>
        </p:xfrm>
        <a:graphic>
          <a:graphicData uri="http://schemas.openxmlformats.org/drawingml/2006/table">
            <a:tbl>
              <a:tblPr/>
              <a:tblGrid>
                <a:gridCol w="2058988"/>
                <a:gridCol w="2678112"/>
                <a:gridCol w="754063"/>
                <a:gridCol w="755650"/>
                <a:gridCol w="823912"/>
                <a:gridCol w="617538"/>
                <a:gridCol w="1098550"/>
              </a:tblGrid>
              <a:tr h="25876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15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Abwehr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271463">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Eröffnung</a:t>
                      </a:r>
                      <a:endParaRPr kumimoji="0" lang="de-DE" sz="16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Anbissgeschwindigkeit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Hohe Dominanz</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wirkungsvoll</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Ansatzgriff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Belastung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Griffverhalten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Stabilität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Aktivität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5876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Übergangsphase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 bei ruhigem Griff</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Ablassphase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sofort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klar,</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sicher</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1463">
                <a:tc rowSpan="4">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Bewachungsphase</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markant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dominant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selbstbewusst</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714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cxnSp>
        <p:nvCxnSpPr>
          <p:cNvPr id="8" name="Gerade Verbindung mit Pfeil 7"/>
          <p:cNvCxnSpPr/>
          <p:nvPr/>
        </p:nvCxnSpPr>
        <p:spPr>
          <a:xfrm rot="5400000">
            <a:off x="1108075" y="5821363"/>
            <a:ext cx="9286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 name="Foliennummernplatzhalter 6"/>
          <p:cNvSpPr>
            <a:spLocks noGrp="1"/>
          </p:cNvSpPr>
          <p:nvPr>
            <p:ph type="sldNum" sz="quarter" idx="12"/>
          </p:nvPr>
        </p:nvSpPr>
        <p:spPr/>
        <p:txBody>
          <a:bodyPr/>
          <a:lstStyle/>
          <a:p>
            <a:fld id="{42060E1C-7F94-48ED-A1E2-7080F3AD8941}" type="slidenum">
              <a:rPr lang="de-DE" smtClean="0"/>
              <a:pPr/>
              <a:t>144</a:t>
            </a:fld>
            <a:endParaRPr lang="de-DE"/>
          </a:p>
        </p:txBody>
      </p:sp>
      <p:sp>
        <p:nvSpPr>
          <p:cNvPr id="9" name="Fußzeilenplatzhalter 8"/>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81603" name="Titel 9"/>
          <p:cNvSpPr>
            <a:spLocks noGrp="1"/>
          </p:cNvSpPr>
          <p:nvPr>
            <p:ph type="title"/>
          </p:nvPr>
        </p:nvSpPr>
        <p:spPr>
          <a:xfrm>
            <a:off x="0" y="214313"/>
            <a:ext cx="9144000" cy="785812"/>
          </a:xfrm>
        </p:spPr>
        <p:txBody>
          <a:bodyPr/>
          <a:lstStyle/>
          <a:p>
            <a:r>
              <a:rPr lang="en-US" b="1" u="sng" smtClean="0">
                <a:ea typeface="ＭＳ Ｐゴシック" pitchFamily="34" charset="-128"/>
                <a:cs typeface="Arial" pitchFamily="34" charset="0"/>
              </a:rPr>
              <a:t>Abwehr eines Angriffs</a:t>
            </a:r>
            <a:endParaRPr lang="de-DE" b="1" u="sng" smtClean="0">
              <a:ea typeface="ＭＳ Ｐゴシック" pitchFamily="34" charset="-128"/>
              <a:cs typeface="Arial" pitchFamily="34" charset="0"/>
            </a:endParaRPr>
          </a:p>
        </p:txBody>
      </p:sp>
      <p:graphicFrame>
        <p:nvGraphicFramePr>
          <p:cNvPr id="6" name="Group 2"/>
          <p:cNvGraphicFramePr>
            <a:graphicFrameLocks noGrp="1"/>
          </p:cNvGraphicFramePr>
          <p:nvPr>
            <p:extLst>
              <p:ext uri="{D42A27DB-BD31-4B8C-83A1-F6EECF244321}">
                <p14:modId xmlns:p14="http://schemas.microsoft.com/office/powerpoint/2010/main" val="3558261674"/>
              </p:ext>
            </p:extLst>
          </p:nvPr>
        </p:nvGraphicFramePr>
        <p:xfrm>
          <a:off x="71438" y="1539875"/>
          <a:ext cx="8929687" cy="3818259"/>
        </p:xfrm>
        <a:graphic>
          <a:graphicData uri="http://schemas.openxmlformats.org/drawingml/2006/table">
            <a:tbl>
              <a:tblPr/>
              <a:tblGrid>
                <a:gridCol w="1744662"/>
                <a:gridCol w="2581275"/>
                <a:gridCol w="836613"/>
                <a:gridCol w="906462"/>
                <a:gridCol w="768350"/>
                <a:gridCol w="836613"/>
                <a:gridCol w="139700"/>
                <a:gridCol w="1116012"/>
              </a:tblGrid>
              <a:tr h="28416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15 </a:t>
                      </a:r>
                      <a:r>
                        <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Punkte</a:t>
                      </a:r>
                      <a:endParaRPr kumimoji="0" lang="de-DE" sz="1600" b="1"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Abwehr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de-DE"/>
                    </a:p>
                  </a:txBody>
                  <a:tcPr/>
                </a:tc>
              </a:tr>
              <a:tr h="296863">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Grundstellungen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r>
              <a:tr h="5508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r>
              <a:tr h="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Helfer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de-DE"/>
                    </a:p>
                  </a:txBody>
                  <a:tcPr/>
                </a:tc>
              </a:tr>
              <a:tr h="671513">
                <a:tc rowSpan="6">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Seitentransport</a:t>
                      </a:r>
                      <a:endPar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endParaRP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1600" b="0" i="0" u="none" strike="noStrike" cap="none" normalizeH="0" baseline="0" dirty="0" err="1" smtClean="0">
                          <a:ln>
                            <a:noFill/>
                          </a:ln>
                          <a:solidFill>
                            <a:srgbClr val="000000"/>
                          </a:solidFill>
                          <a:effectLst/>
                          <a:latin typeface="Arial" pitchFamily="34" charset="0"/>
                          <a:ea typeface="ＭＳ Ｐゴシック" pitchFamily="34" charset="-128"/>
                          <a:sym typeface="Gill Sans" pitchFamily="-84" charset="0"/>
                        </a:rPr>
                        <a:t>Grundstellungen</a:t>
                      </a:r>
                      <a:endParaRPr kumimoji="0" lang="en-US" sz="16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Helfer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rowSpan="3" gridSpan="3">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Körper und Schritthilfen </a:t>
                      </a:r>
                    </a:p>
                    <a:p>
                      <a:pPr marL="0" marR="0" lvl="0" indent="0" algn="ctr" defTabSz="914400" rtl="0" eaLnBrk="1" fontAlgn="base" latinLnBrk="0" hangingPunct="1">
                        <a:lnSpc>
                          <a:spcPct val="100000"/>
                        </a:lnSpc>
                        <a:spcBef>
                          <a:spcPct val="0"/>
                        </a:spcBef>
                        <a:spcAft>
                          <a:spcPct val="0"/>
                        </a:spcAft>
                        <a:buClr>
                          <a:srgbClr val="414141"/>
                        </a:buClr>
                        <a:buSzPct val="81000"/>
                        <a:buFontTx/>
                        <a:buChar char="-"/>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20% </a:t>
                      </a:r>
                    </a:p>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Zusatz  Hz - 30%</a:t>
                      </a:r>
                      <a:endPar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hMerge="1">
                  <a:txBody>
                    <a:bodyPr/>
                    <a:lstStyle/>
                    <a:p>
                      <a:endParaRPr lang="de-DE"/>
                    </a:p>
                  </a:txBody>
                  <a:tcPr/>
                </a:tc>
                <a:tc rowSpan="3" hMerge="1">
                  <a:txBody>
                    <a:bodyPr/>
                    <a:lstStyle/>
                    <a:p>
                      <a:endParaRPr lang="de-DE"/>
                    </a:p>
                  </a:txBody>
                  <a:tcPr/>
                </a:tc>
              </a:tr>
              <a:tr h="0">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Position</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3" vMerge="1">
                  <a:txBody>
                    <a:bodyPr/>
                    <a:lstStyle/>
                    <a:p>
                      <a:endParaRPr lang="de-DE"/>
                    </a:p>
                  </a:txBody>
                  <a:tcPr/>
                </a:tc>
                <a:tc hMerge="1" vMerge="1">
                  <a:txBody>
                    <a:bodyPr/>
                    <a:lstStyle/>
                    <a:p>
                      <a:endParaRPr lang="de-DE"/>
                    </a:p>
                  </a:txBody>
                  <a:tcPr/>
                </a:tc>
                <a:tc hMerge="1" vMerge="1">
                  <a:txBody>
                    <a:bodyPr/>
                    <a:lstStyle/>
                    <a:p>
                      <a:endParaRPr lang="de-DE"/>
                    </a:p>
                  </a:txBody>
                  <a:tcPr/>
                </a:tc>
              </a:tr>
              <a:tr h="3524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Helfer frei gehen lassen</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vMerge="1">
                  <a:txBody>
                    <a:bodyPr/>
                    <a:lstStyle/>
                    <a:p>
                      <a:endParaRPr lang="de-DE"/>
                    </a:p>
                  </a:txBody>
                  <a:tcPr/>
                </a:tc>
                <a:tc hMerge="1" vMerge="1">
                  <a:txBody>
                    <a:bodyPr/>
                    <a:lstStyle/>
                    <a:p>
                      <a:endParaRPr lang="de-DE"/>
                    </a:p>
                  </a:txBody>
                  <a:tcPr/>
                </a:tc>
                <a:tc hMerge="1" vMerge="1">
                  <a:txBody>
                    <a:bodyPr/>
                    <a:lstStyle/>
                    <a:p>
                      <a:endParaRPr lang="de-DE"/>
                    </a:p>
                  </a:txBody>
                  <a:tcPr/>
                </a:tc>
              </a:tr>
              <a:tr h="2968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gerade</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68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noFill/>
                  </a:tcPr>
                </a:tc>
              </a:tr>
              <a:tr h="2968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 zum Helfer</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4163">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Bewertung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1600" b="0" i="0" u="none" strike="noStrike" cap="none" normalizeH="0" baseline="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6411"/>
                          </a:solidFill>
                          <a:effectLst/>
                          <a:latin typeface="Arial" pitchFamily="34" charset="0"/>
                          <a:ea typeface="ＭＳ Ｐゴシック" pitchFamily="34" charset="-128"/>
                          <a:sym typeface="Gill Sans" pitchFamily="-84" charset="0"/>
                        </a:rPr>
                        <a:t>15-14,5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0000D4"/>
                          </a:solidFill>
                          <a:effectLst/>
                          <a:latin typeface="Arial" pitchFamily="34" charset="0"/>
                          <a:ea typeface="ＭＳ Ｐゴシック" pitchFamily="34" charset="-128"/>
                          <a:sym typeface="Gill Sans" pitchFamily="-84" charset="0"/>
                        </a:rPr>
                        <a:t>14-13,5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13-12</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gridSpan="2">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FF9900"/>
                          </a:solidFill>
                          <a:effectLst/>
                          <a:latin typeface="Arial" pitchFamily="34" charset="0"/>
                          <a:ea typeface="ＭＳ Ｐゴシック" pitchFamily="34" charset="-128"/>
                          <a:sym typeface="Gill Sans" pitchFamily="-84" charset="0"/>
                        </a:rPr>
                        <a:t>11,5-10,5</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hMerge="1">
                  <a:txBody>
                    <a:bodyPr/>
                    <a:lstStyle/>
                    <a:p>
                      <a:endParaRPr lang="de-DE"/>
                    </a:p>
                  </a:txBody>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6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10-0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cxnSp>
        <p:nvCxnSpPr>
          <p:cNvPr id="7" name="Gerade Verbindung mit Pfeil 6"/>
          <p:cNvCxnSpPr/>
          <p:nvPr/>
        </p:nvCxnSpPr>
        <p:spPr>
          <a:xfrm rot="5400000">
            <a:off x="393700" y="963613"/>
            <a:ext cx="928687" cy="1588"/>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Foliennummernplatzhalter 7"/>
          <p:cNvSpPr>
            <a:spLocks noGrp="1"/>
          </p:cNvSpPr>
          <p:nvPr>
            <p:ph type="sldNum" sz="quarter" idx="12"/>
          </p:nvPr>
        </p:nvSpPr>
        <p:spPr/>
        <p:txBody>
          <a:bodyPr/>
          <a:lstStyle/>
          <a:p>
            <a:fld id="{42060E1C-7F94-48ED-A1E2-7080F3AD8941}" type="slidenum">
              <a:rPr lang="de-DE" smtClean="0"/>
              <a:pPr/>
              <a:t>145</a:t>
            </a:fld>
            <a:endParaRPr lang="de-DE"/>
          </a:p>
        </p:txBody>
      </p:sp>
      <p:sp>
        <p:nvSpPr>
          <p:cNvPr id="9" name="Fußzeilenplatzhalter 8"/>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Rectangle 2"/>
          <p:cNvSpPr>
            <a:spLocks noGrp="1" noChangeArrowheads="1"/>
          </p:cNvSpPr>
          <p:nvPr>
            <p:ph type="title"/>
          </p:nvPr>
        </p:nvSpPr>
        <p:spPr>
          <a:xfrm>
            <a:off x="457200" y="0"/>
            <a:ext cx="8229600" cy="836712"/>
          </a:xfrm>
        </p:spPr>
        <p:txBody>
          <a:bodyPr>
            <a:normAutofit/>
          </a:bodyPr>
          <a:lstStyle/>
          <a:p>
            <a:pPr eaLnBrk="1" hangingPunct="1"/>
            <a:r>
              <a:rPr lang="de-DE" sz="2800" b="1" dirty="0" smtClean="0">
                <a:ea typeface="ＭＳ Ｐゴシック" pitchFamily="34" charset="-128"/>
              </a:rPr>
              <a:t>TSB =Triebveranlagung, Selbstsicherheit, Belastbarkeit</a:t>
            </a:r>
          </a:p>
        </p:txBody>
      </p:sp>
      <p:sp>
        <p:nvSpPr>
          <p:cNvPr id="282627" name="Rectangle 3"/>
          <p:cNvSpPr>
            <a:spLocks noGrp="1" noChangeArrowheads="1"/>
          </p:cNvSpPr>
          <p:nvPr>
            <p:ph type="body" idx="1"/>
          </p:nvPr>
        </p:nvSpPr>
        <p:spPr>
          <a:xfrm>
            <a:off x="179512" y="980728"/>
            <a:ext cx="8712968" cy="5400600"/>
          </a:xfrm>
        </p:spPr>
        <p:txBody>
          <a:bodyPr>
            <a:normAutofit fontScale="77500" lnSpcReduction="20000"/>
          </a:bodyPr>
          <a:lstStyle/>
          <a:p>
            <a:r>
              <a:rPr lang="de-DE" sz="2800" dirty="0" smtClean="0"/>
              <a:t>Die „TSB“-Bewertung soll die Wesensveranlagung des Hundes im </a:t>
            </a:r>
            <a:r>
              <a:rPr lang="de-DE" sz="2800" i="1" dirty="0" smtClean="0"/>
              <a:t>Hinblick auf eine Zuchtverwendung </a:t>
            </a:r>
            <a:r>
              <a:rPr lang="de-DE" sz="2800" dirty="0" smtClean="0"/>
              <a:t>beschreiben. </a:t>
            </a:r>
            <a:r>
              <a:rPr lang="de-DE" sz="2800" i="1" dirty="0" smtClean="0"/>
              <a:t>Die „TSB“-Bewertung hat keinen Einfluss auf das Ergebnis der Prüfung bzw. auf eine Reihung. </a:t>
            </a:r>
            <a:r>
              <a:rPr lang="de-DE" sz="2800" dirty="0" smtClean="0">
                <a:solidFill>
                  <a:srgbClr val="FF0000"/>
                </a:solidFill>
              </a:rPr>
              <a:t>Die „TSB-Bewertung“ beginnt mit der Übung Stellen und Verbellen.</a:t>
            </a:r>
          </a:p>
          <a:p>
            <a:r>
              <a:rPr lang="de-DE" sz="2800" dirty="0" smtClean="0"/>
              <a:t>Mit dem Prädikat ausgeprägt (a), vorhanden (</a:t>
            </a:r>
            <a:r>
              <a:rPr lang="de-DE" sz="2800" dirty="0" err="1" smtClean="0"/>
              <a:t>vh</a:t>
            </a:r>
            <a:r>
              <a:rPr lang="de-DE" sz="2800" dirty="0" smtClean="0"/>
              <a:t>) und nicht genügend (</a:t>
            </a:r>
            <a:r>
              <a:rPr lang="de-DE" sz="2800" dirty="0" err="1" smtClean="0"/>
              <a:t>ng</a:t>
            </a:r>
            <a:r>
              <a:rPr lang="de-DE" sz="2800" dirty="0" smtClean="0"/>
              <a:t>) werden folgende Eigenschafen bewertet: Triebveranlagung, Selbstsicherheit und Belastbarkeit.</a:t>
            </a:r>
          </a:p>
          <a:p>
            <a:r>
              <a:rPr lang="de-DE" sz="2800" dirty="0" smtClean="0"/>
              <a:t>TSB „ausgeprägt“ erhält ein Hund bei großer Arbeitsbereitschaft, klarem Triebverhalten, zielstrebigem Ausführen der Übungen, selbstsicherem Auftreten, uneingeschränkter Aufmerksamkeit und außergewöhnlich großem Belastungsvermögen.</a:t>
            </a:r>
          </a:p>
          <a:p>
            <a:r>
              <a:rPr lang="de-DE" sz="2800" dirty="0" smtClean="0"/>
              <a:t>TSB „vorhanden“ erhält ein Hund bei </a:t>
            </a:r>
            <a:r>
              <a:rPr lang="de-DE" sz="2800" i="1" dirty="0" smtClean="0"/>
              <a:t>Einschränkungen</a:t>
            </a:r>
            <a:r>
              <a:rPr lang="de-DE" sz="2800" dirty="0" smtClean="0"/>
              <a:t> in der Arbeitsbereitschaft, im Triebverhalten, in der Selbstsicherheit, in der Aufmerksamkeit und in der Belastbarkeit.</a:t>
            </a:r>
          </a:p>
          <a:p>
            <a:r>
              <a:rPr lang="de-DE" sz="2800" dirty="0" smtClean="0"/>
              <a:t>TSB  „nicht genügend“ erhält ein Hund bei </a:t>
            </a:r>
            <a:r>
              <a:rPr lang="de-DE" sz="2800" i="1" dirty="0" smtClean="0"/>
              <a:t>Mängeln</a:t>
            </a:r>
            <a:r>
              <a:rPr lang="de-DE" sz="2800" dirty="0" smtClean="0"/>
              <a:t> in der Arbeitsbereitschaft, bei mangelnder Triebveranlagung, fehlender Selbstsicherheit und ungenügender Belastbarkeit.</a:t>
            </a:r>
          </a:p>
          <a:p>
            <a:pPr>
              <a:buNone/>
            </a:pPr>
            <a:r>
              <a:rPr lang="de-DE" sz="2800" b="1" dirty="0" smtClean="0"/>
              <a:t> </a:t>
            </a:r>
            <a:endParaRPr lang="de-DE" sz="2800" dirty="0" smtClean="0"/>
          </a:p>
          <a:p>
            <a:pPr eaLnBrk="1" hangingPunct="1">
              <a:buClr>
                <a:schemeClr val="tx1"/>
              </a:buClr>
              <a:buFontTx/>
              <a:buNone/>
            </a:pPr>
            <a:endParaRPr lang="de-DE" sz="2400"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146</a:t>
            </a:fld>
            <a:endParaRPr lang="de-DE"/>
          </a:p>
        </p:txBody>
      </p:sp>
      <p:sp>
        <p:nvSpPr>
          <p:cNvPr id="5" name="Fußzeilenplatzhalter 4"/>
          <p:cNvSpPr>
            <a:spLocks noGrp="1"/>
          </p:cNvSpPr>
          <p:nvPr>
            <p:ph type="ftr" sz="quarter" idx="11"/>
          </p:nvPr>
        </p:nvSpPr>
        <p:spPr>
          <a:xfrm>
            <a:off x="6228184" y="6356350"/>
            <a:ext cx="2088232" cy="365125"/>
          </a:xfrm>
        </p:spPr>
        <p:txBody>
          <a:bodyPr/>
          <a:lstStyle/>
          <a:p>
            <a:r>
              <a:rPr lang="de-DE" dirty="0" smtClean="0"/>
              <a:t>Diegel</a:t>
            </a:r>
            <a:endParaRPr lang="de-DE" dirty="0"/>
          </a:p>
        </p:txBody>
      </p:sp>
    </p:spTree>
  </p:cSld>
  <p:clrMapOvr>
    <a:masterClrMapping/>
  </p:clrMapOvr>
  <p:transition/>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64704"/>
          </a:xfrm>
        </p:spPr>
        <p:txBody>
          <a:bodyPr>
            <a:normAutofit fontScale="90000"/>
          </a:bodyPr>
          <a:lstStyle/>
          <a:p>
            <a:r>
              <a:rPr lang="de-DE" sz="3200" dirty="0" smtClean="0"/>
              <a:t>TSB Evaluation </a:t>
            </a:r>
            <a:r>
              <a:rPr lang="en-GB" sz="3200" dirty="0" smtClean="0"/>
              <a:t>Phase “C” (valid for all trial levels)</a:t>
            </a:r>
            <a:endParaRPr lang="de-DE" sz="3200" dirty="0"/>
          </a:p>
        </p:txBody>
      </p:sp>
      <p:sp>
        <p:nvSpPr>
          <p:cNvPr id="3" name="Inhaltsplatzhalter 2"/>
          <p:cNvSpPr>
            <a:spLocks noGrp="1"/>
          </p:cNvSpPr>
          <p:nvPr>
            <p:ph idx="1"/>
          </p:nvPr>
        </p:nvSpPr>
        <p:spPr>
          <a:xfrm>
            <a:off x="179512" y="692696"/>
            <a:ext cx="8784976" cy="5688632"/>
          </a:xfrm>
        </p:spPr>
        <p:txBody>
          <a:bodyPr/>
          <a:lstStyle/>
          <a:p>
            <a:r>
              <a:rPr lang="en-GB" sz="2400" dirty="0" smtClean="0"/>
              <a:t>The TSB evaluation should describe the temperament characteristics of the dog for breeding purposes. The TSB has not influence over the final result of the trial or a placing. To achieve a TSB evaluation, the dog must have been completed at least one gripping exercise. </a:t>
            </a:r>
            <a:r>
              <a:rPr lang="en-GB" sz="2400" dirty="0" smtClean="0">
                <a:solidFill>
                  <a:srgbClr val="FF0000"/>
                </a:solidFill>
              </a:rPr>
              <a:t>The TSB evaluation starts with the exercise “Hold and Bark”.</a:t>
            </a:r>
          </a:p>
          <a:p>
            <a:r>
              <a:rPr lang="en-GB" sz="2400" dirty="0" smtClean="0"/>
              <a:t>With the ratings pronounced (a), present (</a:t>
            </a:r>
            <a:r>
              <a:rPr lang="en-GB" sz="2400" dirty="0" err="1" smtClean="0"/>
              <a:t>vh</a:t>
            </a:r>
            <a:r>
              <a:rPr lang="en-GB" sz="2400" dirty="0" smtClean="0"/>
              <a:t>) and insufficient (</a:t>
            </a:r>
            <a:r>
              <a:rPr lang="en-GB" sz="2400" dirty="0" err="1" smtClean="0"/>
              <a:t>ng</a:t>
            </a:r>
            <a:r>
              <a:rPr lang="en-GB" sz="2400" dirty="0" smtClean="0"/>
              <a:t>), the following characteristics are described: </a:t>
            </a:r>
            <a:r>
              <a:rPr lang="en-GB" sz="2400" b="1" dirty="0" smtClean="0"/>
              <a:t>Drive, self-confidence and stress-tolerance.</a:t>
            </a:r>
          </a:p>
          <a:p>
            <a:r>
              <a:rPr lang="en-GB" sz="2400" b="1" dirty="0" smtClean="0"/>
              <a:t>TSB – “pronounced” </a:t>
            </a:r>
            <a:endParaRPr lang="de-DE" sz="2400" dirty="0" smtClean="0"/>
          </a:p>
          <a:p>
            <a:pPr>
              <a:buNone/>
            </a:pPr>
            <a:r>
              <a:rPr lang="en-GB" sz="2400" dirty="0" smtClean="0"/>
              <a:t>     Is given to a dog that displays  a strong willingness to work, clear instinctive behaviour, goal-oriented determination in the exercises, self-confident manner, unrestricted attention and exceptional ability to handle stress.     </a:t>
            </a:r>
            <a:endParaRPr lang="de-DE" sz="2400" dirty="0" smtClean="0"/>
          </a:p>
          <a:p>
            <a:endParaRPr lang="de-DE" sz="2400" dirty="0" smtClean="0"/>
          </a:p>
          <a:p>
            <a:endParaRPr lang="en-GB" sz="2400" dirty="0" smtClean="0">
              <a:solidFill>
                <a:srgbClr val="FF0000"/>
              </a:solidFill>
            </a:endParaRPr>
          </a:p>
          <a:p>
            <a:endParaRPr lang="en-GB" sz="2400" dirty="0" smtClean="0"/>
          </a:p>
          <a:p>
            <a:endParaRPr lang="de-DE" sz="2400" dirty="0" smtClean="0"/>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147</a:t>
            </a:fld>
            <a:endParaRPr lang="de-DE"/>
          </a:p>
        </p:txBody>
      </p:sp>
      <p:sp>
        <p:nvSpPr>
          <p:cNvPr id="6" name="Pfeil nach unten 5"/>
          <p:cNvSpPr/>
          <p:nvPr/>
        </p:nvSpPr>
        <p:spPr>
          <a:xfrm>
            <a:off x="4355976" y="5949280"/>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08720"/>
          </a:xfrm>
        </p:spPr>
        <p:txBody>
          <a:bodyPr>
            <a:normAutofit/>
          </a:bodyPr>
          <a:lstStyle/>
          <a:p>
            <a:r>
              <a:rPr lang="de-DE" sz="3200" dirty="0" smtClean="0"/>
              <a:t>TSB Evaluation Phase C</a:t>
            </a:r>
            <a:endParaRPr lang="de-DE" sz="3200" dirty="0"/>
          </a:p>
        </p:txBody>
      </p:sp>
      <p:sp>
        <p:nvSpPr>
          <p:cNvPr id="3" name="Inhaltsplatzhalter 2"/>
          <p:cNvSpPr>
            <a:spLocks noGrp="1"/>
          </p:cNvSpPr>
          <p:nvPr>
            <p:ph idx="1"/>
          </p:nvPr>
        </p:nvSpPr>
        <p:spPr>
          <a:xfrm>
            <a:off x="179512" y="1196752"/>
            <a:ext cx="8784976" cy="5256584"/>
          </a:xfrm>
        </p:spPr>
        <p:txBody>
          <a:bodyPr/>
          <a:lstStyle/>
          <a:p>
            <a:r>
              <a:rPr lang="en-GB" sz="2800" b="1" dirty="0" smtClean="0"/>
              <a:t>TSB – “sufficient” </a:t>
            </a:r>
            <a:endParaRPr lang="de-DE" sz="2800" dirty="0" smtClean="0"/>
          </a:p>
          <a:p>
            <a:pPr>
              <a:buNone/>
            </a:pPr>
            <a:r>
              <a:rPr lang="en-GB" sz="2800" dirty="0" smtClean="0"/>
              <a:t>    Is given to a dog that is restricted in his willingness to work, the instinctive behaviour, in self-confidence, his attention and stress tolerance.</a:t>
            </a:r>
          </a:p>
          <a:p>
            <a:r>
              <a:rPr lang="en-GB" sz="2800" b="1" dirty="0" smtClean="0"/>
              <a:t>TSB – “insufficient”</a:t>
            </a:r>
            <a:endParaRPr lang="de-DE" sz="2800" dirty="0" smtClean="0"/>
          </a:p>
          <a:p>
            <a:pPr>
              <a:buNone/>
            </a:pPr>
            <a:r>
              <a:rPr lang="en-GB" sz="2800" dirty="0" smtClean="0"/>
              <a:t>    Is given to a dog that lacks a willingness to work, lacking instinctive behaviour, lacks self-confidence and insufficient stress-tolerance.</a:t>
            </a:r>
            <a:endParaRPr lang="de-DE" sz="2800" dirty="0" smtClean="0"/>
          </a:p>
          <a:p>
            <a:pPr>
              <a:buNone/>
            </a:pPr>
            <a:endParaRPr lang="de-DE" sz="2800" dirty="0" smtClean="0"/>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148</a:t>
            </a:fld>
            <a:endParaRPr lang="de-DE"/>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1008112"/>
          </a:xfrm>
        </p:spPr>
        <p:txBody>
          <a:bodyPr>
            <a:normAutofit/>
          </a:bodyPr>
          <a:lstStyle/>
          <a:p>
            <a:r>
              <a:rPr lang="de-DE" sz="3600" dirty="0" smtClean="0"/>
              <a:t>Zusatzprüfungen: IGP-ZTP</a:t>
            </a:r>
            <a:endParaRPr lang="de-DE" sz="3600" dirty="0"/>
          </a:p>
        </p:txBody>
      </p:sp>
      <p:sp>
        <p:nvSpPr>
          <p:cNvPr id="3" name="Inhaltsplatzhalter 2"/>
          <p:cNvSpPr>
            <a:spLocks noGrp="1"/>
          </p:cNvSpPr>
          <p:nvPr>
            <p:ph idx="1"/>
          </p:nvPr>
        </p:nvSpPr>
        <p:spPr>
          <a:xfrm>
            <a:off x="107504" y="1196752"/>
            <a:ext cx="9036496" cy="5184576"/>
          </a:xfrm>
        </p:spPr>
        <p:txBody>
          <a:bodyPr>
            <a:normAutofit fontScale="92500" lnSpcReduction="20000"/>
          </a:bodyPr>
          <a:lstStyle/>
          <a:p>
            <a:pPr>
              <a:buNone/>
            </a:pPr>
            <a:r>
              <a:rPr lang="de-DE" dirty="0" smtClean="0"/>
              <a:t>    Übung 1 : Stellen und Verbellen	                        15 P. 						 </a:t>
            </a:r>
            <a:br>
              <a:rPr lang="de-DE" dirty="0" smtClean="0"/>
            </a:br>
            <a:r>
              <a:rPr lang="de-DE" dirty="0" smtClean="0"/>
              <a:t>Übung 2 : Anmarsch und Überfall auf den   Hundeführer				                  10/30 P. </a:t>
            </a:r>
            <a:br>
              <a:rPr lang="de-DE" dirty="0" smtClean="0"/>
            </a:br>
            <a:r>
              <a:rPr lang="de-DE" dirty="0" smtClean="0"/>
              <a:t>Übung 3 : Angriff auf den Hundeführer und seinen Hund 					                        40 P.</a:t>
            </a:r>
            <a:br>
              <a:rPr lang="de-DE" dirty="0" smtClean="0"/>
            </a:br>
            <a:r>
              <a:rPr lang="de-DE" dirty="0" smtClean="0"/>
              <a:t>Übung 4 : Transport zum Leistungsrichter 	     5 P.		 				    </a:t>
            </a:r>
            <a:br>
              <a:rPr lang="de-DE" dirty="0" smtClean="0"/>
            </a:br>
            <a:r>
              <a:rPr lang="de-DE" dirty="0" smtClean="0"/>
              <a:t>Gesamt:					                     100  P. 	</a:t>
            </a:r>
          </a:p>
          <a:p>
            <a:pPr>
              <a:buNone/>
            </a:pPr>
            <a:r>
              <a:rPr lang="de-DE" i="1" dirty="0" smtClean="0"/>
              <a:t>     Es erfolgt eine Bewertung der „TSB“.</a:t>
            </a:r>
            <a:endParaRPr lang="de-DE" dirty="0" smtClean="0"/>
          </a:p>
          <a:p>
            <a:pPr>
              <a:buNone/>
            </a:pPr>
            <a:r>
              <a:rPr lang="de-DE" dirty="0" smtClean="0"/>
              <a:t>			                	</a:t>
            </a:r>
            <a:endParaRPr lang="de-DE"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149</a:t>
            </a:fld>
            <a:endParaRPr lang="de-DE"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el 1"/>
          <p:cNvSpPr>
            <a:spLocks noGrp="1"/>
          </p:cNvSpPr>
          <p:nvPr>
            <p:ph type="title"/>
          </p:nvPr>
        </p:nvSpPr>
        <p:spPr/>
        <p:txBody>
          <a:bodyPr/>
          <a:lstStyle/>
          <a:p>
            <a:r>
              <a:rPr lang="de-DE" smtClean="0"/>
              <a:t>Character</a:t>
            </a:r>
          </a:p>
        </p:txBody>
      </p:sp>
      <p:sp>
        <p:nvSpPr>
          <p:cNvPr id="52227" name="Inhaltsplatzhalter 2"/>
          <p:cNvSpPr>
            <a:spLocks noGrp="1"/>
          </p:cNvSpPr>
          <p:nvPr>
            <p:ph idx="1"/>
          </p:nvPr>
        </p:nvSpPr>
        <p:spPr>
          <a:xfrm>
            <a:off x="457200" y="1412875"/>
            <a:ext cx="8229600" cy="5329238"/>
          </a:xfrm>
        </p:spPr>
        <p:txBody>
          <a:bodyPr>
            <a:normAutofit lnSpcReduction="10000"/>
          </a:bodyPr>
          <a:lstStyle/>
          <a:p>
            <a:r>
              <a:rPr lang="en-US" smtClean="0"/>
              <a:t>You can not buy character. You have to work on it.</a:t>
            </a:r>
          </a:p>
          <a:p>
            <a:r>
              <a:rPr lang="en-US" smtClean="0"/>
              <a:t>Character is formed out of the hereditary systems and the </a:t>
            </a:r>
            <a:r>
              <a:rPr lang="de-DE" smtClean="0"/>
              <a:t>offered environment.</a:t>
            </a:r>
          </a:p>
          <a:p>
            <a:r>
              <a:rPr lang="de-DE" smtClean="0"/>
              <a:t>The breeder and later the handler are above all part of the environment. </a:t>
            </a:r>
          </a:p>
          <a:p>
            <a:r>
              <a:rPr lang="en-US" smtClean="0"/>
              <a:t>Their social skills are critical for the development of the puppy (young dog).</a:t>
            </a:r>
          </a:p>
          <a:p>
            <a:r>
              <a:rPr lang="en-US" smtClean="0"/>
              <a:t>Our dog is always a reflection of human behavior.</a:t>
            </a:r>
          </a:p>
          <a:p>
            <a:endParaRPr lang="de-DE" smtClean="0"/>
          </a:p>
          <a:p>
            <a:endParaRPr lang="en-US" smtClean="0"/>
          </a:p>
          <a:p>
            <a:endParaRPr lang="de-DE" smtClean="0"/>
          </a:p>
        </p:txBody>
      </p:sp>
    </p:spTree>
  </p:cSld>
  <p:clrMapOvr>
    <a:masterClrMapping/>
  </p:clrMapOvr>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850106"/>
          </a:xfrm>
        </p:spPr>
        <p:txBody>
          <a:bodyPr>
            <a:normAutofit fontScale="90000"/>
          </a:bodyPr>
          <a:lstStyle/>
          <a:p>
            <a:r>
              <a:rPr lang="en-GB" sz="3600" b="1" dirty="0" smtClean="0"/>
              <a:t>Additional examinations: </a:t>
            </a:r>
            <a:br>
              <a:rPr lang="en-GB" sz="3600" b="1" dirty="0" smtClean="0"/>
            </a:br>
            <a:r>
              <a:rPr lang="en-GB" sz="3600" b="1" dirty="0" smtClean="0"/>
              <a:t>IGP-ZTP</a:t>
            </a:r>
            <a:r>
              <a:rPr lang="de-DE" dirty="0" smtClean="0"/>
              <a:t/>
            </a:r>
            <a:br>
              <a:rPr lang="de-DE" dirty="0" smtClean="0"/>
            </a:br>
            <a:endParaRPr lang="de-DE" dirty="0"/>
          </a:p>
        </p:txBody>
      </p:sp>
      <p:sp>
        <p:nvSpPr>
          <p:cNvPr id="3" name="Inhaltsplatzhalter 2"/>
          <p:cNvSpPr>
            <a:spLocks noGrp="1"/>
          </p:cNvSpPr>
          <p:nvPr>
            <p:ph idx="1"/>
          </p:nvPr>
        </p:nvSpPr>
        <p:spPr>
          <a:xfrm>
            <a:off x="251520" y="1052736"/>
            <a:ext cx="8712968" cy="5544616"/>
          </a:xfrm>
        </p:spPr>
        <p:txBody>
          <a:bodyPr/>
          <a:lstStyle/>
          <a:p>
            <a:pPr>
              <a:buNone/>
            </a:pPr>
            <a:r>
              <a:rPr lang="en-GB" dirty="0" smtClean="0"/>
              <a:t>    Exercise 1 : Hold and Bark		 15 P.						                          	 </a:t>
            </a:r>
            <a:br>
              <a:rPr lang="en-GB" dirty="0" smtClean="0"/>
            </a:br>
            <a:r>
              <a:rPr lang="en-GB" dirty="0" smtClean="0"/>
              <a:t>Exercise 2 : Advance and attack on the Handler 					 	              10/30   P.</a:t>
            </a:r>
            <a:br>
              <a:rPr lang="en-GB" dirty="0" smtClean="0"/>
            </a:br>
            <a:r>
              <a:rPr lang="en-GB" dirty="0" smtClean="0"/>
              <a:t>Exercise 3 : Attack on the handler and his dog						 	           40  P.</a:t>
            </a:r>
            <a:br>
              <a:rPr lang="en-GB" dirty="0" smtClean="0"/>
            </a:br>
            <a:r>
              <a:rPr lang="en-GB" dirty="0" smtClean="0"/>
              <a:t>Exercise 4 : Transport to the Judge	    5 P.			 			   </a:t>
            </a:r>
            <a:br>
              <a:rPr lang="en-GB" dirty="0" smtClean="0"/>
            </a:br>
            <a:r>
              <a:rPr lang="en-GB" dirty="0" err="1" smtClean="0"/>
              <a:t>Gesamt</a:t>
            </a:r>
            <a:r>
              <a:rPr lang="en-GB" dirty="0" smtClean="0"/>
              <a:t>						100  P.			                	</a:t>
            </a:r>
            <a:endParaRPr lang="de-DE" dirty="0" smtClean="0"/>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150</a:t>
            </a:fld>
            <a:endParaRPr lang="de-DE"/>
          </a:p>
        </p:txBody>
      </p:sp>
    </p:spTree>
  </p:cSld>
  <p:clrMapOvr>
    <a:masterClrMapping/>
  </p:clrMapOvr>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de-DE" sz="3600" b="1" dirty="0" smtClean="0"/>
              <a:t>IGP-V </a:t>
            </a:r>
            <a:endParaRPr lang="de-DE" sz="3600" dirty="0"/>
          </a:p>
        </p:txBody>
      </p:sp>
      <p:sp>
        <p:nvSpPr>
          <p:cNvPr id="3" name="Inhaltsplatzhalter 2"/>
          <p:cNvSpPr>
            <a:spLocks noGrp="1"/>
          </p:cNvSpPr>
          <p:nvPr>
            <p:ph idx="1"/>
          </p:nvPr>
        </p:nvSpPr>
        <p:spPr>
          <a:xfrm>
            <a:off x="251520" y="692696"/>
            <a:ext cx="8784976" cy="6165304"/>
          </a:xfrm>
        </p:spPr>
        <p:txBody>
          <a:bodyPr>
            <a:normAutofit/>
          </a:bodyPr>
          <a:lstStyle/>
          <a:p>
            <a:pPr>
              <a:buNone/>
            </a:pPr>
            <a:r>
              <a:rPr lang="de-DE" dirty="0" smtClean="0"/>
              <a:t>    </a:t>
            </a:r>
            <a:r>
              <a:rPr lang="de-DE" sz="2000" dirty="0" smtClean="0"/>
              <a:t>Diese Prüfung kann verwendet werden:</a:t>
            </a:r>
            <a:br>
              <a:rPr lang="de-DE" sz="2000" dirty="0" smtClean="0"/>
            </a:br>
            <a:r>
              <a:rPr lang="de-DE" sz="2000" dirty="0" smtClean="0"/>
              <a:t>1. als Zulassungsprüfung  für die Meldung in die Gebrauchshundeklasse. </a:t>
            </a:r>
            <a:br>
              <a:rPr lang="de-DE" sz="2000" dirty="0" smtClean="0"/>
            </a:br>
            <a:r>
              <a:rPr lang="de-DE" sz="2000" dirty="0" smtClean="0"/>
              <a:t>2. als eine Bedingung zur Zulassung zur IGP-1, wobei jede Landesorganisation selbst entscheiden kann, ob sie   diese Prüfung für ihren Bereich vorschreibt. Die Abteilung C ist folgendermaßen auszuführen:</a:t>
            </a:r>
          </a:p>
          <a:p>
            <a:pPr>
              <a:buNone/>
            </a:pPr>
            <a:r>
              <a:rPr lang="de-DE" sz="2000" dirty="0" smtClean="0"/>
              <a:t>      Übung 1 : Stellen und Verbellen				                          15	P.</a:t>
            </a:r>
            <a:br>
              <a:rPr lang="de-DE" sz="2000" dirty="0" smtClean="0"/>
            </a:br>
            <a:r>
              <a:rPr lang="de-DE" sz="2000" dirty="0" smtClean="0"/>
              <a:t>Übung 2 : Verhinderung eines Fluchtversuches des Helfers	                          30	P.                                                                                              </a:t>
            </a:r>
            <a:br>
              <a:rPr lang="de-DE" sz="2000" dirty="0" smtClean="0"/>
            </a:br>
            <a:r>
              <a:rPr lang="de-DE" sz="2000" dirty="0" smtClean="0"/>
              <a:t>Übung 3 :  Angriff auf den Hundeführer und seinen Hund                              50	P.          Übung 4 :  Transport zum Leistungsrichter		                            5  P.</a:t>
            </a:r>
            <a:br>
              <a:rPr lang="de-DE" sz="2000" dirty="0" smtClean="0"/>
            </a:br>
            <a:r>
              <a:rPr lang="de-DE" sz="2000" dirty="0" smtClean="0"/>
              <a:t>Gesamt :					   	                        100  P. </a:t>
            </a:r>
            <a:br>
              <a:rPr lang="de-DE" sz="2000" dirty="0" smtClean="0"/>
            </a:br>
            <a:r>
              <a:rPr lang="de-DE" sz="2400" dirty="0" smtClean="0"/>
              <a:t>							</a:t>
            </a:r>
            <a:endParaRPr lang="de-DE" sz="2000" dirty="0" smtClean="0"/>
          </a:p>
          <a:p>
            <a:pPr>
              <a:buNone/>
            </a:pPr>
            <a:r>
              <a:rPr lang="de-DE" sz="2000" dirty="0" smtClean="0"/>
              <a:t>      </a:t>
            </a:r>
            <a:r>
              <a:rPr lang="de-DE" sz="2000" i="1" dirty="0" smtClean="0">
                <a:solidFill>
                  <a:srgbClr val="FF0000"/>
                </a:solidFill>
              </a:rPr>
              <a:t>Es erfolgt eine TSB-Bewertung</a:t>
            </a:r>
            <a:r>
              <a:rPr lang="de-DE" sz="2000" dirty="0" smtClean="0"/>
              <a:t>. Der Helfer verwendet einen Softstock zur Bedrohung des Hundes, </a:t>
            </a:r>
            <a:r>
              <a:rPr lang="de-DE" sz="2000" i="1" dirty="0" smtClean="0">
                <a:solidFill>
                  <a:srgbClr val="FF0000"/>
                </a:solidFill>
              </a:rPr>
              <a:t>ohne jedoch zuzuschlagen. </a:t>
            </a:r>
            <a:endParaRPr lang="de-DE" sz="2000" dirty="0" smtClean="0">
              <a:solidFill>
                <a:srgbClr val="FF0000"/>
              </a:solidFill>
            </a:endParaRPr>
          </a:p>
          <a:p>
            <a:pPr>
              <a:buNone/>
            </a:pPr>
            <a:r>
              <a:rPr lang="de-DE" sz="2000" dirty="0" smtClean="0">
                <a:solidFill>
                  <a:srgbClr val="FF0000"/>
                </a:solidFill>
              </a:rPr>
              <a:t> </a:t>
            </a:r>
            <a:endParaRPr lang="de-DE" sz="2400" dirty="0" smtClean="0">
              <a:solidFill>
                <a:srgbClr val="FF0000"/>
              </a:solidFill>
            </a:endParaRPr>
          </a:p>
          <a:p>
            <a:pPr>
              <a:buNone/>
            </a:pPr>
            <a:endParaRPr lang="de-DE" sz="24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151</a:t>
            </a:fld>
            <a:endParaRPr lang="de-DE"/>
          </a:p>
        </p:txBody>
      </p:sp>
      <p:sp>
        <p:nvSpPr>
          <p:cNvPr id="7" name="Pfeil nach unten 6"/>
          <p:cNvSpPr/>
          <p:nvPr/>
        </p:nvSpPr>
        <p:spPr>
          <a:xfrm>
            <a:off x="7092280" y="5877272"/>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0"/>
            <a:ext cx="8229600" cy="521296"/>
          </a:xfrm>
        </p:spPr>
        <p:txBody>
          <a:bodyPr>
            <a:normAutofit fontScale="90000"/>
          </a:bodyPr>
          <a:lstStyle/>
          <a:p>
            <a:r>
              <a:rPr lang="de-DE" sz="3200" dirty="0" smtClean="0"/>
              <a:t>IGP-V</a:t>
            </a:r>
            <a:endParaRPr lang="de-DE" sz="3200" dirty="0"/>
          </a:p>
        </p:txBody>
      </p:sp>
      <p:sp>
        <p:nvSpPr>
          <p:cNvPr id="3" name="Inhaltsplatzhalter 2"/>
          <p:cNvSpPr>
            <a:spLocks noGrp="1"/>
          </p:cNvSpPr>
          <p:nvPr>
            <p:ph idx="1"/>
          </p:nvPr>
        </p:nvSpPr>
        <p:spPr>
          <a:xfrm>
            <a:off x="0" y="836712"/>
            <a:ext cx="9144000" cy="6021288"/>
          </a:xfrm>
        </p:spPr>
        <p:txBody>
          <a:bodyPr>
            <a:normAutofit/>
          </a:bodyPr>
          <a:lstStyle/>
          <a:p>
            <a:pPr>
              <a:buNone/>
            </a:pPr>
            <a:r>
              <a:rPr lang="de-DE" i="1" dirty="0" smtClean="0"/>
              <a:t>    </a:t>
            </a:r>
            <a:r>
              <a:rPr lang="de-DE" sz="2400" i="1" dirty="0" smtClean="0">
                <a:solidFill>
                  <a:srgbClr val="FF0000"/>
                </a:solidFill>
              </a:rPr>
              <a:t>Es erfolgt eine TSB-Bewertung</a:t>
            </a:r>
            <a:r>
              <a:rPr lang="de-DE" sz="2400" dirty="0" smtClean="0"/>
              <a:t>. Der Helfer verwendet einen Softstock zur Bedrohung des Hundes, </a:t>
            </a:r>
            <a:r>
              <a:rPr lang="de-DE" sz="2400" i="1" u="sng" dirty="0" smtClean="0">
                <a:solidFill>
                  <a:srgbClr val="FF0000"/>
                </a:solidFill>
              </a:rPr>
              <a:t>ohne jedoch zuzuschlagen</a:t>
            </a:r>
            <a:r>
              <a:rPr lang="de-DE" sz="2400" i="1" dirty="0" smtClean="0"/>
              <a:t>. </a:t>
            </a:r>
          </a:p>
          <a:p>
            <a:pPr>
              <a:buNone/>
            </a:pPr>
            <a:r>
              <a:rPr lang="de-DE" sz="2000" b="1" dirty="0" smtClean="0"/>
              <a:t>Stellen und Verbellen</a:t>
            </a:r>
            <a:r>
              <a:rPr lang="de-DE" sz="2000" dirty="0" smtClean="0"/>
              <a:t> : ….. Der Hundeführer geht sofort auf Anweisung des Leistungsrichters zum Hund und hält ihn am Halsband fest.</a:t>
            </a:r>
          </a:p>
          <a:p>
            <a:pPr>
              <a:buNone/>
            </a:pPr>
            <a:r>
              <a:rPr lang="de-DE" sz="2000" b="1" dirty="0" smtClean="0"/>
              <a:t>Verhinderung eines Fluchtversuches des Helfers: </a:t>
            </a:r>
            <a:r>
              <a:rPr lang="de-DE" sz="2000" i="1" dirty="0" smtClean="0"/>
              <a:t>Während der Hundeführer seinen Hund am Halsband festhält</a:t>
            </a:r>
            <a:r>
              <a:rPr lang="de-DE" sz="2000" dirty="0" smtClean="0"/>
              <a:t>, tritt der Helfer aus dem Versteck und unternimmt einen Fluchtversuch…..Der Hundeführer geht sofort auf Anweisung des Leistungsrichters zum Hund </a:t>
            </a:r>
            <a:r>
              <a:rPr lang="de-DE" sz="2000" i="1" dirty="0" smtClean="0"/>
              <a:t>und hält ihn am Halsband fest</a:t>
            </a:r>
            <a:r>
              <a:rPr lang="de-DE" sz="2000" dirty="0" smtClean="0"/>
              <a:t>. ….</a:t>
            </a:r>
            <a:r>
              <a:rPr lang="de-DE" sz="2000" b="1" dirty="0" smtClean="0"/>
              <a:t> </a:t>
            </a:r>
          </a:p>
          <a:p>
            <a:pPr>
              <a:buNone/>
            </a:pPr>
            <a:r>
              <a:rPr lang="de-DE" sz="2000" b="1" dirty="0" smtClean="0"/>
              <a:t>Angriff auf den Hundeführer und seinen Hund</a:t>
            </a:r>
            <a:r>
              <a:rPr lang="de-DE" sz="2000" dirty="0" smtClean="0"/>
              <a:t>: …</a:t>
            </a:r>
            <a:r>
              <a:rPr lang="de-DE" sz="2000" i="1" dirty="0" smtClean="0"/>
              <a:t>Der Hund wird am Halsband gehalten, darf aber dabei vom Hundeführer nicht stimuliert werden</a:t>
            </a:r>
            <a:r>
              <a:rPr lang="de-DE" sz="2000" dirty="0" smtClean="0"/>
              <a:t>. Auf Anweisung des Leistungsrichters  geht der Helfer in normalem Schritt vom Hundeführer und Hund weg. Nach </a:t>
            </a:r>
            <a:r>
              <a:rPr lang="de-DE" sz="2000" i="1" dirty="0" smtClean="0"/>
              <a:t>ca. 20 Schritten</a:t>
            </a:r>
            <a:r>
              <a:rPr lang="de-DE" sz="2000" dirty="0" smtClean="0"/>
              <a:t> dreht sich der Helfer zum Hundeführer und greift den Hundeführer und seinen Hund unter Abgabe von Vertreibungslauten und heftig drohenden Bewegungen frontal an. Der Hundeführer gibt seinen Hund mit dem Hörzeichen frei. …</a:t>
            </a:r>
          </a:p>
          <a:p>
            <a:pPr>
              <a:buNone/>
            </a:pPr>
            <a:r>
              <a:rPr lang="de-DE" sz="2000" b="1" dirty="0" smtClean="0"/>
              <a:t>Transport zum Leistungsrichter</a:t>
            </a:r>
            <a:r>
              <a:rPr lang="de-DE" sz="2000" dirty="0" smtClean="0"/>
              <a:t> : ….mit angeleintem Hund.</a:t>
            </a:r>
          </a:p>
          <a:p>
            <a:pPr>
              <a:buNone/>
            </a:pPr>
            <a:endParaRPr lang="de-DE" sz="2400" dirty="0" smtClean="0"/>
          </a:p>
          <a:p>
            <a:pPr>
              <a:buNone/>
            </a:pPr>
            <a:endParaRPr lang="de-DE" sz="2400" dirty="0" smtClean="0"/>
          </a:p>
          <a:p>
            <a:pPr>
              <a:buNone/>
            </a:pPr>
            <a:endParaRPr lang="de-DE" dirty="0"/>
          </a:p>
        </p:txBody>
      </p:sp>
      <p:sp>
        <p:nvSpPr>
          <p:cNvPr id="4" name="Fußzeilenplatzhalter 3"/>
          <p:cNvSpPr>
            <a:spLocks noGrp="1"/>
          </p:cNvSpPr>
          <p:nvPr>
            <p:ph type="ftr" sz="quarter" idx="11"/>
          </p:nvPr>
        </p:nvSpPr>
        <p:spPr>
          <a:xfrm>
            <a:off x="7020272" y="6356350"/>
            <a:ext cx="1296144" cy="365125"/>
          </a:xfrm>
        </p:spPr>
        <p:txBody>
          <a:bodyPr/>
          <a:lstStyle/>
          <a:p>
            <a:r>
              <a:rPr lang="de-DE" dirty="0" smtClean="0"/>
              <a:t>Diegel</a:t>
            </a:r>
            <a:endParaRPr lang="de-DE" dirty="0"/>
          </a:p>
        </p:txBody>
      </p:sp>
      <p:sp>
        <p:nvSpPr>
          <p:cNvPr id="5" name="Foliennummernplatzhalter 4"/>
          <p:cNvSpPr>
            <a:spLocks noGrp="1"/>
          </p:cNvSpPr>
          <p:nvPr>
            <p:ph type="sldNum" sz="quarter" idx="12"/>
          </p:nvPr>
        </p:nvSpPr>
        <p:spPr>
          <a:xfrm>
            <a:off x="7236296" y="6356350"/>
            <a:ext cx="1450504" cy="365125"/>
          </a:xfrm>
        </p:spPr>
        <p:txBody>
          <a:bodyPr/>
          <a:lstStyle/>
          <a:p>
            <a:fld id="{42060E1C-7F94-48ED-A1E2-7080F3AD8941}" type="slidenum">
              <a:rPr lang="de-DE" smtClean="0"/>
              <a:pPr/>
              <a:t>152</a:t>
            </a:fld>
            <a:endParaRPr lang="de-DE"/>
          </a:p>
        </p:txBody>
      </p:sp>
      <p:sp>
        <p:nvSpPr>
          <p:cNvPr id="6" name="Pfeil nach unten 5"/>
          <p:cNvSpPr/>
          <p:nvPr/>
        </p:nvSpPr>
        <p:spPr>
          <a:xfrm>
            <a:off x="1691680" y="0"/>
            <a:ext cx="484632" cy="83671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400" dirty="0"/>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864096"/>
          </a:xfrm>
        </p:spPr>
        <p:txBody>
          <a:bodyPr>
            <a:normAutofit/>
          </a:bodyPr>
          <a:lstStyle/>
          <a:p>
            <a:r>
              <a:rPr lang="de-DE" sz="3600" dirty="0" smtClean="0"/>
              <a:t>IGP - V</a:t>
            </a:r>
            <a:endParaRPr lang="de-DE" sz="3600" dirty="0"/>
          </a:p>
        </p:txBody>
      </p:sp>
      <p:sp>
        <p:nvSpPr>
          <p:cNvPr id="3" name="Inhaltsplatzhalter 2"/>
          <p:cNvSpPr>
            <a:spLocks noGrp="1"/>
          </p:cNvSpPr>
          <p:nvPr>
            <p:ph idx="1"/>
          </p:nvPr>
        </p:nvSpPr>
        <p:spPr>
          <a:xfrm>
            <a:off x="179512" y="980728"/>
            <a:ext cx="8784976" cy="5400600"/>
          </a:xfrm>
        </p:spPr>
        <p:txBody>
          <a:bodyPr>
            <a:normAutofit fontScale="85000" lnSpcReduction="10000"/>
          </a:bodyPr>
          <a:lstStyle/>
          <a:p>
            <a:pPr>
              <a:buNone/>
            </a:pPr>
            <a:r>
              <a:rPr lang="en-GB" dirty="0" smtClean="0"/>
              <a:t>   </a:t>
            </a:r>
            <a:r>
              <a:rPr lang="en-GB" sz="2400" dirty="0" smtClean="0"/>
              <a:t>The IGP-V (Pre-IGP-1 test) has been developed by the Commission for FCI. This test can be used:</a:t>
            </a:r>
            <a:br>
              <a:rPr lang="en-GB" sz="2400" dirty="0" smtClean="0"/>
            </a:br>
            <a:r>
              <a:rPr lang="en-GB" sz="2400" dirty="0" smtClean="0"/>
              <a:t>1. as prerequisite for admission in the working class.</a:t>
            </a:r>
            <a:br>
              <a:rPr lang="en-GB" sz="2400" dirty="0" smtClean="0"/>
            </a:br>
            <a:r>
              <a:rPr lang="en-GB" sz="2400" dirty="0" smtClean="0"/>
              <a:t>2. as a </a:t>
            </a:r>
            <a:r>
              <a:rPr lang="en-GB" sz="2400" dirty="0" smtClean="0"/>
              <a:t>prerequisite </a:t>
            </a:r>
            <a:r>
              <a:rPr lang="en-GB" sz="2400" dirty="0" smtClean="0"/>
              <a:t>for admission to IGP-1, each National organization LAO can decide for themselves whether to require this test in their country.</a:t>
            </a:r>
          </a:p>
          <a:p>
            <a:pPr>
              <a:buNone/>
            </a:pPr>
            <a:r>
              <a:rPr lang="en-GB" sz="2400" dirty="0" smtClean="0"/>
              <a:t>    Phase C shall be carried out as follows:</a:t>
            </a:r>
            <a:endParaRPr lang="de-DE" sz="2400" dirty="0" smtClean="0"/>
          </a:p>
          <a:p>
            <a:pPr>
              <a:buNone/>
            </a:pPr>
            <a:r>
              <a:rPr lang="en-GB" sz="2400" dirty="0" smtClean="0"/>
              <a:t>      Exercise 1 : Hold and Bark				15 Points				</a:t>
            </a:r>
            <a:br>
              <a:rPr lang="en-GB" sz="2400" dirty="0" smtClean="0"/>
            </a:br>
            <a:r>
              <a:rPr lang="en-GB" sz="2400" dirty="0" smtClean="0"/>
              <a:t>Exercise 2 : </a:t>
            </a:r>
            <a:r>
              <a:rPr lang="en-US" sz="2400" dirty="0" smtClean="0"/>
              <a:t>Prevention of Attempted Escape</a:t>
            </a:r>
            <a:r>
              <a:rPr lang="en-GB" sz="2400" dirty="0" smtClean="0"/>
              <a:t>		30 Points				</a:t>
            </a:r>
            <a:br>
              <a:rPr lang="en-GB" sz="2400" dirty="0" smtClean="0"/>
            </a:br>
            <a:r>
              <a:rPr lang="en-GB" sz="2400" dirty="0" smtClean="0"/>
              <a:t>Exercise 3 :  Attack on the Handler HF and his dog	50 Points				</a:t>
            </a:r>
            <a:br>
              <a:rPr lang="en-GB" sz="2400" dirty="0" smtClean="0"/>
            </a:br>
            <a:r>
              <a:rPr lang="en-GB" sz="2400" dirty="0" smtClean="0"/>
              <a:t>Exercise 4 : Transport to the judge LR			   5 Points			</a:t>
            </a:r>
            <a:br>
              <a:rPr lang="en-GB" sz="2400" dirty="0" smtClean="0"/>
            </a:br>
            <a:r>
              <a:rPr lang="en-GB" sz="2400" dirty="0" smtClean="0"/>
              <a:t>Total  						100 Points</a:t>
            </a:r>
          </a:p>
          <a:p>
            <a:pPr>
              <a:buNone/>
            </a:pPr>
            <a:r>
              <a:rPr lang="en-GB" sz="2400" dirty="0" smtClean="0"/>
              <a:t>      There is a TSB evaluation. The helper uses a padded stick to threaten the dog, but without striking.</a:t>
            </a:r>
            <a:endParaRPr lang="de-DE" sz="2400" dirty="0" smtClean="0"/>
          </a:p>
          <a:p>
            <a:pPr>
              <a:buNone/>
            </a:pPr>
            <a:r>
              <a:rPr lang="en-GB" sz="2400" dirty="0" smtClean="0"/>
              <a:t>		       		</a:t>
            </a:r>
            <a:endParaRPr lang="de-DE" sz="2400" dirty="0" smtClean="0"/>
          </a:p>
          <a:p>
            <a:pPr>
              <a:buNone/>
            </a:pPr>
            <a:endParaRPr lang="de-DE" sz="2400" dirty="0" smtClean="0"/>
          </a:p>
          <a:p>
            <a:pPr>
              <a:buNone/>
            </a:pPr>
            <a:endParaRPr lang="de-DE"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153</a:t>
            </a:fld>
            <a:endParaRPr lang="de-DE" dirty="0"/>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1" name="Inhaltsplatzhalter 2"/>
          <p:cNvSpPr>
            <a:spLocks noGrp="1"/>
          </p:cNvSpPr>
          <p:nvPr>
            <p:ph idx="1"/>
          </p:nvPr>
        </p:nvSpPr>
        <p:spPr>
          <a:xfrm>
            <a:off x="457200" y="908050"/>
            <a:ext cx="8229600" cy="5218113"/>
          </a:xfrm>
        </p:spPr>
        <p:txBody>
          <a:bodyPr>
            <a:normAutofit fontScale="92500" lnSpcReduction="10000"/>
          </a:bodyPr>
          <a:lstStyle/>
          <a:p>
            <a:pPr>
              <a:buFont typeface="Arial" pitchFamily="34" charset="0"/>
              <a:buNone/>
            </a:pPr>
            <a:endParaRPr lang="de-DE" dirty="0" smtClean="0">
              <a:ea typeface="ＭＳ Ｐゴシック" pitchFamily="34" charset="-128"/>
            </a:endParaRPr>
          </a:p>
          <a:p>
            <a:pPr>
              <a:buFont typeface="Arial" pitchFamily="34" charset="0"/>
              <a:buNone/>
            </a:pPr>
            <a:r>
              <a:rPr lang="de-DE" dirty="0" smtClean="0">
                <a:ea typeface="ＭＳ Ｐゴシック" pitchFamily="34" charset="-128"/>
              </a:rPr>
              <a:t>    Ich wünsche Ihnen weiterhin viel </a:t>
            </a:r>
            <a:r>
              <a:rPr lang="de-DE" dirty="0" err="1" smtClean="0">
                <a:ea typeface="ＭＳ Ｐゴシック" pitchFamily="34" charset="-128"/>
              </a:rPr>
              <a:t>Spass</a:t>
            </a:r>
            <a:r>
              <a:rPr lang="de-DE" dirty="0" smtClean="0">
                <a:ea typeface="ＭＳ Ｐゴシック" pitchFamily="34" charset="-128"/>
              </a:rPr>
              <a:t> und Freude bei der Ausführung ihres Ehrenamtes als Leistungsrichter. </a:t>
            </a:r>
          </a:p>
          <a:p>
            <a:pPr>
              <a:buFont typeface="Arial" pitchFamily="34" charset="0"/>
              <a:buNone/>
            </a:pPr>
            <a:r>
              <a:rPr lang="de-DE" dirty="0" smtClean="0">
                <a:ea typeface="ＭＳ Ｐゴシック" pitchFamily="34" charset="-128"/>
              </a:rPr>
              <a:t>    </a:t>
            </a:r>
          </a:p>
          <a:p>
            <a:pPr>
              <a:buFont typeface="Arial" pitchFamily="34" charset="0"/>
              <a:buNone/>
            </a:pPr>
            <a:r>
              <a:rPr lang="de-DE" dirty="0" smtClean="0">
                <a:ea typeface="ＭＳ Ｐゴシック" pitchFamily="34" charset="-128"/>
              </a:rPr>
              <a:t>    Ihre gewissenhaften Beurteilungen sind entscheidend für den Fortbestand der Gebrauchshundezucht.</a:t>
            </a:r>
          </a:p>
          <a:p>
            <a:pPr>
              <a:buFont typeface="Arial" pitchFamily="34" charset="0"/>
              <a:buNone/>
            </a:pPr>
            <a:r>
              <a:rPr lang="de-DE" dirty="0" smtClean="0">
                <a:ea typeface="ＭＳ Ｐゴシック" pitchFamily="34" charset="-128"/>
              </a:rPr>
              <a:t>    </a:t>
            </a:r>
            <a:endParaRPr lang="de-DE" u="sng" dirty="0" smtClean="0">
              <a:ea typeface="ＭＳ Ｐゴシック" pitchFamily="34" charset="-128"/>
            </a:endParaRPr>
          </a:p>
          <a:p>
            <a:pPr>
              <a:buFont typeface="Arial" pitchFamily="34" charset="0"/>
              <a:buNone/>
            </a:pPr>
            <a:endParaRPr lang="de-DE" dirty="0" smtClean="0">
              <a:ea typeface="ＭＳ Ｐゴシック" pitchFamily="34" charset="-128"/>
            </a:endParaRPr>
          </a:p>
          <a:p>
            <a:pPr>
              <a:buFont typeface="Arial" pitchFamily="34" charset="0"/>
              <a:buNone/>
            </a:pPr>
            <a:r>
              <a:rPr lang="de-DE" dirty="0" smtClean="0">
                <a:ea typeface="ＭＳ Ｐゴシック" pitchFamily="34" charset="-128"/>
              </a:rPr>
              <a:t>    </a:t>
            </a:r>
          </a:p>
        </p:txBody>
      </p:sp>
      <p:sp>
        <p:nvSpPr>
          <p:cNvPr id="4" name="Foliennummernplatzhalter 3"/>
          <p:cNvSpPr>
            <a:spLocks noGrp="1"/>
          </p:cNvSpPr>
          <p:nvPr>
            <p:ph type="sldNum" sz="quarter" idx="12"/>
          </p:nvPr>
        </p:nvSpPr>
        <p:spPr/>
        <p:txBody>
          <a:bodyPr/>
          <a:lstStyle/>
          <a:p>
            <a:fld id="{42060E1C-7F94-48ED-A1E2-7080F3AD8941}" type="slidenum">
              <a:rPr lang="de-DE" smtClean="0"/>
              <a:pPr/>
              <a:t>154</a:t>
            </a:fld>
            <a:endParaRPr lang="de-DE" dirty="0"/>
          </a:p>
        </p:txBody>
      </p:sp>
      <p:sp>
        <p:nvSpPr>
          <p:cNvPr id="5" name="Fußzeilenplatzhalter 4"/>
          <p:cNvSpPr>
            <a:spLocks noGrp="1"/>
          </p:cNvSpPr>
          <p:nvPr>
            <p:ph type="ftr" sz="quarter" idx="11"/>
          </p:nvPr>
        </p:nvSpPr>
        <p:spPr/>
        <p:txBody>
          <a:bodyPr/>
          <a:lstStyle/>
          <a:p>
            <a:r>
              <a:rPr lang="de-DE" dirty="0" smtClean="0"/>
              <a:t>Diegel</a:t>
            </a:r>
            <a:endParaRPr lang="de-DE"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de-DE" smtClean="0"/>
              <a:t>Angst</a:t>
            </a:r>
          </a:p>
        </p:txBody>
      </p:sp>
      <p:sp>
        <p:nvSpPr>
          <p:cNvPr id="53251" name="Rectangle 3"/>
          <p:cNvSpPr>
            <a:spLocks noGrp="1" noChangeArrowheads="1"/>
          </p:cNvSpPr>
          <p:nvPr>
            <p:ph type="body" idx="1"/>
          </p:nvPr>
        </p:nvSpPr>
        <p:spPr/>
        <p:txBody>
          <a:bodyPr/>
          <a:lstStyle/>
          <a:p>
            <a:pPr>
              <a:lnSpc>
                <a:spcPct val="80000"/>
              </a:lnSpc>
            </a:pPr>
            <a:r>
              <a:rPr lang="de-DE" sz="2800" smtClean="0"/>
              <a:t>Die Angst vor Unbekanntem ist angeboren.</a:t>
            </a:r>
          </a:p>
          <a:p>
            <a:pPr>
              <a:lnSpc>
                <a:spcPct val="80000"/>
              </a:lnSpc>
            </a:pPr>
            <a:r>
              <a:rPr lang="de-DE" sz="2800" smtClean="0"/>
              <a:t>Der Welpe muss herausfinden, wovor man als Hund Angst haben muss und wie man sie bewältigen kann. Das bedeutet </a:t>
            </a:r>
            <a:r>
              <a:rPr lang="de-DE" sz="2800" i="1" u="sng" smtClean="0"/>
              <a:t>intensivstes Lernen.</a:t>
            </a:r>
          </a:p>
          <a:p>
            <a:pPr>
              <a:lnSpc>
                <a:spcPct val="80000"/>
              </a:lnSpc>
            </a:pPr>
            <a:r>
              <a:rPr lang="de-DE" sz="2800" smtClean="0"/>
              <a:t>Die Angstbewältigung steht am Anfang des Lebens und ist entscheidend für die Verhaltensentwicklung eines Welpen.</a:t>
            </a:r>
          </a:p>
          <a:p>
            <a:pPr>
              <a:lnSpc>
                <a:spcPct val="80000"/>
              </a:lnSpc>
            </a:pPr>
            <a:r>
              <a:rPr lang="de-DE" sz="2800" smtClean="0"/>
              <a:t>Der HF muss deshalb dafür sorgen, dass der Welpe das „Urgefühl der Angst</a:t>
            </a:r>
            <a:r>
              <a:rPr lang="ja-JP" altLang="de-DE" sz="2800" smtClean="0"/>
              <a:t>“</a:t>
            </a:r>
            <a:r>
              <a:rPr lang="de-DE" altLang="ja-JP" sz="2800" smtClean="0"/>
              <a:t> eigenaktiv überwinden lernt.</a:t>
            </a:r>
            <a:endParaRPr lang="de-DE" sz="280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el 1"/>
          <p:cNvSpPr>
            <a:spLocks noGrp="1"/>
          </p:cNvSpPr>
          <p:nvPr>
            <p:ph type="title"/>
          </p:nvPr>
        </p:nvSpPr>
        <p:spPr/>
        <p:txBody>
          <a:bodyPr/>
          <a:lstStyle/>
          <a:p>
            <a:r>
              <a:rPr lang="de-DE" smtClean="0"/>
              <a:t>Fear</a:t>
            </a:r>
          </a:p>
        </p:txBody>
      </p:sp>
      <p:sp>
        <p:nvSpPr>
          <p:cNvPr id="54275" name="Inhaltsplatzhalter 2"/>
          <p:cNvSpPr>
            <a:spLocks noGrp="1"/>
          </p:cNvSpPr>
          <p:nvPr>
            <p:ph idx="1"/>
          </p:nvPr>
        </p:nvSpPr>
        <p:spPr>
          <a:xfrm>
            <a:off x="457200" y="1125538"/>
            <a:ext cx="8229600" cy="5399087"/>
          </a:xfrm>
        </p:spPr>
        <p:txBody>
          <a:bodyPr/>
          <a:lstStyle/>
          <a:p>
            <a:r>
              <a:rPr lang="en-US" dirty="0" smtClean="0"/>
              <a:t>The fear of the unknown is innate.</a:t>
            </a:r>
          </a:p>
          <a:p>
            <a:r>
              <a:rPr lang="en-US" dirty="0" smtClean="0"/>
              <a:t>The puppy needs to find out, for what a dog must have fear and how to overcome it. That means the most </a:t>
            </a:r>
            <a:r>
              <a:rPr lang="en-US" u="sng" dirty="0" smtClean="0"/>
              <a:t>intense learning</a:t>
            </a:r>
            <a:r>
              <a:rPr lang="en-US" dirty="0" smtClean="0"/>
              <a:t>.</a:t>
            </a:r>
          </a:p>
          <a:p>
            <a:r>
              <a:rPr lang="en-US" dirty="0" smtClean="0"/>
              <a:t>The overcoming fear is the beginning of life and is most important for the development of a puppy behavior.</a:t>
            </a:r>
          </a:p>
          <a:p>
            <a:r>
              <a:rPr lang="en-US" dirty="0" smtClean="0"/>
              <a:t>The handler must therefore ensure that the puppy learns to overcome the "primal fear" self active.</a:t>
            </a:r>
          </a:p>
          <a:p>
            <a:endParaRPr lang="en-US" dirty="0" smtClean="0"/>
          </a:p>
          <a:p>
            <a:endParaRPr lang="de-DE" dirty="0"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r>
              <a:rPr lang="de-DE" sz="4000" smtClean="0"/>
              <a:t>Leben ist Lernen und Problemlösen</a:t>
            </a:r>
          </a:p>
        </p:txBody>
      </p:sp>
      <p:sp>
        <p:nvSpPr>
          <p:cNvPr id="57347" name="Rectangle 3"/>
          <p:cNvSpPr>
            <a:spLocks noGrp="1" noChangeArrowheads="1"/>
          </p:cNvSpPr>
          <p:nvPr>
            <p:ph type="body" idx="1"/>
          </p:nvPr>
        </p:nvSpPr>
        <p:spPr/>
        <p:txBody>
          <a:bodyPr/>
          <a:lstStyle/>
          <a:p>
            <a:pPr>
              <a:lnSpc>
                <a:spcPct val="80000"/>
              </a:lnSpc>
            </a:pPr>
            <a:r>
              <a:rPr lang="de-DE" sz="2400" smtClean="0"/>
              <a:t>Konflikte gehören zum Leben.</a:t>
            </a:r>
          </a:p>
          <a:p>
            <a:pPr>
              <a:lnSpc>
                <a:spcPct val="80000"/>
              </a:lnSpc>
            </a:pPr>
            <a:r>
              <a:rPr lang="de-DE" sz="2400" smtClean="0"/>
              <a:t>Unnötige und tierwidrige Konfliktsituationen sind für den Welpen zu vermeiden.</a:t>
            </a:r>
          </a:p>
          <a:p>
            <a:pPr>
              <a:lnSpc>
                <a:spcPct val="80000"/>
              </a:lnSpc>
            </a:pPr>
            <a:r>
              <a:rPr lang="de-DE" sz="2400" smtClean="0"/>
              <a:t>Der Welpe muss lernen, bewältigbare Probleme (leichter Stress )zu lösen und daran zu wachsen.</a:t>
            </a:r>
          </a:p>
          <a:p>
            <a:pPr>
              <a:lnSpc>
                <a:spcPct val="80000"/>
              </a:lnSpc>
            </a:pPr>
            <a:r>
              <a:rPr lang="de-DE" sz="2400" smtClean="0"/>
              <a:t>Wir müssen dem Welpen helfen, nicht allein für ihn zu bewältigende Konflikte zu lösen.</a:t>
            </a:r>
          </a:p>
          <a:p>
            <a:pPr>
              <a:lnSpc>
                <a:spcPct val="80000"/>
              </a:lnSpc>
            </a:pPr>
            <a:r>
              <a:rPr lang="de-DE" sz="2400" smtClean="0"/>
              <a:t>Gemeinsames Erkunden und Untersuchen dient oft zur Auflösung eines Problems.</a:t>
            </a:r>
          </a:p>
          <a:p>
            <a:pPr>
              <a:lnSpc>
                <a:spcPct val="80000"/>
              </a:lnSpc>
            </a:pPr>
            <a:r>
              <a:rPr lang="de-DE" sz="2400" smtClean="0"/>
              <a:t>Wir müssen mit unserem Welpen Freude am gemeinsamen Problemlösen haben.</a:t>
            </a:r>
          </a:p>
          <a:p>
            <a:pPr>
              <a:lnSpc>
                <a:spcPct val="80000"/>
              </a:lnSpc>
            </a:pPr>
            <a:endParaRPr lang="de-DE" sz="240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el 1"/>
          <p:cNvSpPr>
            <a:spLocks noGrp="1"/>
          </p:cNvSpPr>
          <p:nvPr>
            <p:ph type="title"/>
          </p:nvPr>
        </p:nvSpPr>
        <p:spPr>
          <a:xfrm>
            <a:off x="457200" y="274638"/>
            <a:ext cx="8229600" cy="993775"/>
          </a:xfrm>
        </p:spPr>
        <p:txBody>
          <a:bodyPr/>
          <a:lstStyle/>
          <a:p>
            <a:r>
              <a:rPr lang="en-US" smtClean="0"/>
              <a:t>Life is learning and problem solving</a:t>
            </a:r>
            <a:endParaRPr lang="de-DE" smtClean="0"/>
          </a:p>
        </p:txBody>
      </p:sp>
      <p:sp>
        <p:nvSpPr>
          <p:cNvPr id="58371" name="Inhaltsplatzhalter 2"/>
          <p:cNvSpPr>
            <a:spLocks noGrp="1"/>
          </p:cNvSpPr>
          <p:nvPr>
            <p:ph idx="1"/>
          </p:nvPr>
        </p:nvSpPr>
        <p:spPr>
          <a:xfrm>
            <a:off x="457200" y="1125538"/>
            <a:ext cx="8229600" cy="5256212"/>
          </a:xfrm>
        </p:spPr>
        <p:txBody>
          <a:bodyPr/>
          <a:lstStyle/>
          <a:p>
            <a:r>
              <a:rPr lang="en-US" smtClean="0"/>
              <a:t>Conflicts are part of life.</a:t>
            </a:r>
          </a:p>
          <a:p>
            <a:r>
              <a:rPr lang="en-US" smtClean="0"/>
              <a:t>Unneeded and illegal animal conflict situations are to be avoided for the puppy.</a:t>
            </a:r>
          </a:p>
          <a:p>
            <a:r>
              <a:rPr lang="en-US" smtClean="0"/>
              <a:t>The puppy must learn to solve manageable problems (mild stress) and grow on them.</a:t>
            </a:r>
          </a:p>
          <a:p>
            <a:r>
              <a:rPr lang="en-US" smtClean="0"/>
              <a:t>We must help the puppies if they can not handle the conflicts for themselves.</a:t>
            </a:r>
          </a:p>
          <a:p>
            <a:r>
              <a:rPr lang="en-US" smtClean="0"/>
              <a:t>We need to have fun to solve problems together with our pubs.</a:t>
            </a:r>
          </a:p>
          <a:p>
            <a:endParaRPr lang="en-US" smtClean="0"/>
          </a:p>
          <a:p>
            <a:endParaRPr lang="en-US" smtClean="0"/>
          </a:p>
          <a:p>
            <a:endParaRPr lang="en-US" smtClean="0"/>
          </a:p>
          <a:p>
            <a:endParaRPr lang="de-DE"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el 1"/>
          <p:cNvSpPr>
            <a:spLocks noGrp="1"/>
          </p:cNvSpPr>
          <p:nvPr>
            <p:ph type="title"/>
          </p:nvPr>
        </p:nvSpPr>
        <p:spPr>
          <a:xfrm>
            <a:off x="457200" y="274638"/>
            <a:ext cx="8229600" cy="5746650"/>
          </a:xfrm>
        </p:spPr>
        <p:txBody>
          <a:bodyPr/>
          <a:lstStyle/>
          <a:p>
            <a:r>
              <a:rPr lang="de-DE" altLang="de-DE" dirty="0" smtClean="0"/>
              <a:t>Das internationale Prüfungswesen für Gebrauchshunde</a:t>
            </a:r>
            <a:br>
              <a:rPr lang="de-DE" altLang="de-DE" dirty="0" smtClean="0"/>
            </a:br>
            <a:r>
              <a:rPr lang="de-DE" altLang="de-DE" dirty="0" smtClean="0"/>
              <a:t> </a:t>
            </a:r>
            <a:br>
              <a:rPr lang="de-DE" altLang="de-DE" dirty="0" smtClean="0"/>
            </a:br>
            <a:r>
              <a:rPr lang="de-DE" altLang="de-DE" dirty="0" smtClean="0"/>
              <a:t>Grundlage: </a:t>
            </a:r>
            <a:r>
              <a:rPr lang="de-DE" altLang="de-DE" u="sng" dirty="0" smtClean="0"/>
              <a:t>FCI PO 2019</a:t>
            </a:r>
            <a:r>
              <a:rPr lang="de-DE" altLang="de-DE" dirty="0" smtClean="0"/>
              <a:t/>
            </a:r>
            <a:br>
              <a:rPr lang="de-DE" altLang="de-DE" dirty="0" smtClean="0"/>
            </a:br>
            <a:r>
              <a:rPr lang="de-DE" altLang="de-DE" dirty="0" smtClean="0"/>
              <a:t/>
            </a:r>
            <a:br>
              <a:rPr lang="de-DE" altLang="de-DE" dirty="0" smtClean="0"/>
            </a:br>
            <a:r>
              <a:rPr lang="de-DE" altLang="de-DE" dirty="0" smtClean="0"/>
              <a:t/>
            </a:r>
            <a:br>
              <a:rPr lang="de-DE" altLang="de-DE" dirty="0" smtClean="0"/>
            </a:br>
            <a:r>
              <a:rPr lang="de-DE" altLang="de-DE" sz="3600" dirty="0" smtClean="0"/>
              <a:t>Hinweise und Erklärungen</a:t>
            </a:r>
            <a:br>
              <a:rPr lang="de-DE" altLang="de-DE" sz="3600" dirty="0" smtClean="0"/>
            </a:br>
            <a:r>
              <a:rPr lang="de-DE" dirty="0" smtClean="0"/>
              <a:t> </a:t>
            </a:r>
            <a:r>
              <a:rPr lang="de-DE" sz="4000" dirty="0" err="1" smtClean="0"/>
              <a:t>Hints</a:t>
            </a:r>
            <a:r>
              <a:rPr lang="de-DE" sz="4000" dirty="0" smtClean="0"/>
              <a:t> </a:t>
            </a:r>
            <a:r>
              <a:rPr lang="de-DE" sz="4000" dirty="0" err="1" smtClean="0"/>
              <a:t>and</a:t>
            </a:r>
            <a:r>
              <a:rPr lang="de-DE" sz="4000" dirty="0" smtClean="0"/>
              <a:t> </a:t>
            </a:r>
            <a:r>
              <a:rPr lang="de-DE" sz="4000" dirty="0" err="1" smtClean="0"/>
              <a:t>explanations</a:t>
            </a:r>
            <a:endParaRPr lang="de-DE" altLang="de-DE" sz="4000"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a:xfrm>
            <a:off x="395536" y="-387424"/>
            <a:ext cx="8229600" cy="1080120"/>
          </a:xfrm>
        </p:spPr>
        <p:txBody>
          <a:bodyPr/>
          <a:lstStyle/>
          <a:p>
            <a:r>
              <a:rPr lang="de-DE" sz="3200" dirty="0" smtClean="0"/>
              <a:t>Kommunikation/Communication </a:t>
            </a:r>
          </a:p>
        </p:txBody>
      </p:sp>
      <p:sp>
        <p:nvSpPr>
          <p:cNvPr id="61443" name="Rectangle 3"/>
          <p:cNvSpPr>
            <a:spLocks noGrp="1" noChangeArrowheads="1"/>
          </p:cNvSpPr>
          <p:nvPr>
            <p:ph type="body" idx="1"/>
          </p:nvPr>
        </p:nvSpPr>
        <p:spPr>
          <a:xfrm>
            <a:off x="395288" y="1124744"/>
            <a:ext cx="8229600" cy="5112568"/>
          </a:xfrm>
        </p:spPr>
        <p:txBody>
          <a:bodyPr>
            <a:normAutofit fontScale="25000" lnSpcReduction="20000"/>
          </a:bodyPr>
          <a:lstStyle/>
          <a:p>
            <a:pPr>
              <a:lnSpc>
                <a:spcPct val="80000"/>
              </a:lnSpc>
              <a:buFontTx/>
              <a:buNone/>
            </a:pPr>
            <a:r>
              <a:rPr lang="de-DE" sz="2400" b="1" dirty="0" smtClean="0"/>
              <a:t>                 </a:t>
            </a:r>
            <a:r>
              <a:rPr lang="de-DE" sz="11200" dirty="0" smtClean="0"/>
              <a:t>Kommunikation ist der Austausch von Informationen zwischen Sender und Empfänger.</a:t>
            </a:r>
          </a:p>
          <a:p>
            <a:pPr>
              <a:lnSpc>
                <a:spcPct val="80000"/>
              </a:lnSpc>
              <a:buNone/>
            </a:pPr>
            <a:r>
              <a:rPr lang="en-US" sz="11200" dirty="0" smtClean="0"/>
              <a:t>    Communication is the exchange of information between transmitter and receiver.</a:t>
            </a:r>
          </a:p>
          <a:p>
            <a:pPr>
              <a:lnSpc>
                <a:spcPct val="80000"/>
              </a:lnSpc>
              <a:buFontTx/>
              <a:buNone/>
            </a:pPr>
            <a:r>
              <a:rPr lang="de-DE" sz="11200" dirty="0" smtClean="0"/>
              <a:t>    Die Informationen werden durch </a:t>
            </a:r>
            <a:r>
              <a:rPr lang="de-DE" sz="11200" u="sng" dirty="0" smtClean="0"/>
              <a:t>Signale</a:t>
            </a:r>
            <a:r>
              <a:rPr lang="de-DE" sz="11200" dirty="0" smtClean="0"/>
              <a:t> in einer Umgebung übermittelt.</a:t>
            </a:r>
          </a:p>
          <a:p>
            <a:pPr>
              <a:lnSpc>
                <a:spcPct val="80000"/>
              </a:lnSpc>
              <a:buNone/>
            </a:pPr>
            <a:r>
              <a:rPr lang="en-US" sz="11200" dirty="0" smtClean="0"/>
              <a:t>    The information is transmitted through signals in an environment.</a:t>
            </a:r>
          </a:p>
          <a:p>
            <a:pPr>
              <a:lnSpc>
                <a:spcPct val="80000"/>
              </a:lnSpc>
              <a:buFontTx/>
              <a:buNone/>
            </a:pPr>
            <a:r>
              <a:rPr lang="de-DE" sz="11200" dirty="0" smtClean="0"/>
              <a:t>    Wer mit Kommunikation umgeht, braucht neben Wissen auch unbedingt </a:t>
            </a:r>
            <a:r>
              <a:rPr lang="de-DE" sz="11200" i="1" dirty="0" smtClean="0"/>
              <a:t>Beobachtungsgabe</a:t>
            </a:r>
            <a:r>
              <a:rPr lang="de-DE" sz="11200" dirty="0" smtClean="0"/>
              <a:t>.</a:t>
            </a:r>
          </a:p>
          <a:p>
            <a:pPr>
              <a:lnSpc>
                <a:spcPct val="80000"/>
              </a:lnSpc>
              <a:buNone/>
            </a:pPr>
            <a:r>
              <a:rPr lang="en-US" sz="11200" dirty="0" smtClean="0"/>
              <a:t>    Those who work with communication needs not only knowledge , they need </a:t>
            </a:r>
            <a:r>
              <a:rPr lang="en-GB" sz="11200" dirty="0" smtClean="0"/>
              <a:t>good observation skills.</a:t>
            </a:r>
          </a:p>
          <a:p>
            <a:pPr>
              <a:lnSpc>
                <a:spcPct val="80000"/>
              </a:lnSpc>
              <a:buFontTx/>
              <a:buNone/>
            </a:pPr>
            <a:r>
              <a:rPr lang="de-DE" sz="11200" dirty="0" smtClean="0"/>
              <a:t>    </a:t>
            </a:r>
            <a:r>
              <a:rPr lang="de-DE" sz="11200" dirty="0" smtClean="0"/>
              <a:t>Nur durch gute Beobachtungsgabe komme ich zu richtigen </a:t>
            </a:r>
            <a:r>
              <a:rPr lang="de-DE" sz="11200" i="1" dirty="0" smtClean="0"/>
              <a:t>Deutungen.</a:t>
            </a:r>
          </a:p>
          <a:p>
            <a:pPr>
              <a:lnSpc>
                <a:spcPct val="80000"/>
              </a:lnSpc>
              <a:buNone/>
            </a:pPr>
            <a:r>
              <a:rPr lang="en-US" sz="11200" dirty="0" smtClean="0"/>
              <a:t>    Those who work with communication needs not only knowledge , they need </a:t>
            </a:r>
            <a:r>
              <a:rPr lang="en-GB" sz="11200" dirty="0" smtClean="0"/>
              <a:t>good observation skills</a:t>
            </a:r>
            <a:r>
              <a:rPr lang="de-DE" sz="11200" dirty="0" smtClean="0"/>
              <a:t>.</a:t>
            </a:r>
            <a:endParaRPr lang="de-DE" sz="11200" dirty="0" smtClean="0"/>
          </a:p>
          <a:p>
            <a:pPr>
              <a:lnSpc>
                <a:spcPct val="80000"/>
              </a:lnSpc>
              <a:buFontTx/>
              <a:buNone/>
            </a:pPr>
            <a:endParaRPr lang="de-DE" sz="11200" i="1" dirty="0" smtClean="0"/>
          </a:p>
          <a:p>
            <a:pPr>
              <a:lnSpc>
                <a:spcPct val="80000"/>
              </a:lnSpc>
              <a:buFontTx/>
              <a:buNone/>
            </a:pPr>
            <a:endParaRPr lang="de-DE" sz="2400" dirty="0" smtClean="0"/>
          </a:p>
          <a:p>
            <a:pPr>
              <a:lnSpc>
                <a:spcPct val="80000"/>
              </a:lnSpc>
              <a:buFontTx/>
              <a:buNone/>
            </a:pPr>
            <a:r>
              <a:rPr lang="de-DE" sz="2400" dirty="0" smtClean="0"/>
              <a:t>    </a:t>
            </a:r>
          </a:p>
          <a:p>
            <a:pPr>
              <a:lnSpc>
                <a:spcPct val="80000"/>
              </a:lnSpc>
              <a:buFontTx/>
              <a:buNone/>
            </a:pPr>
            <a:r>
              <a:rPr lang="de-DE" sz="2400" dirty="0" smtClean="0"/>
              <a:t>     </a:t>
            </a:r>
          </a:p>
          <a:p>
            <a:pPr>
              <a:lnSpc>
                <a:spcPct val="80000"/>
              </a:lnSpc>
              <a:buFontTx/>
              <a:buNone/>
            </a:pPr>
            <a:endParaRPr lang="de-DE" sz="2400" dirty="0" smtClean="0"/>
          </a:p>
          <a:p>
            <a:pPr>
              <a:lnSpc>
                <a:spcPct val="80000"/>
              </a:lnSpc>
              <a:buFontTx/>
              <a:buNone/>
            </a:pPr>
            <a:endParaRPr lang="de-DE" sz="2400" dirty="0" smtClean="0"/>
          </a:p>
          <a:p>
            <a:pPr>
              <a:lnSpc>
                <a:spcPct val="80000"/>
              </a:lnSpc>
              <a:buFontTx/>
              <a:buNone/>
            </a:pPr>
            <a:endParaRPr lang="de-DE" sz="2400" dirty="0" smtClean="0"/>
          </a:p>
          <a:p>
            <a:pPr>
              <a:lnSpc>
                <a:spcPct val="80000"/>
              </a:lnSpc>
              <a:buFontTx/>
              <a:buNone/>
            </a:pPr>
            <a:r>
              <a:rPr lang="de-DE" sz="2400" dirty="0" smtClean="0"/>
              <a:t>   </a:t>
            </a:r>
          </a:p>
          <a:p>
            <a:pPr>
              <a:lnSpc>
                <a:spcPct val="80000"/>
              </a:lnSpc>
              <a:buFontTx/>
              <a:buNone/>
            </a:pPr>
            <a:r>
              <a:rPr lang="de-DE" sz="2400" dirty="0" smtClean="0"/>
              <a:t>    </a:t>
            </a:r>
          </a:p>
          <a:p>
            <a:pPr>
              <a:lnSpc>
                <a:spcPct val="80000"/>
              </a:lnSpc>
              <a:buFontTx/>
              <a:buNone/>
            </a:pPr>
            <a:r>
              <a:rPr lang="de-DE" sz="2400" dirty="0" smtClean="0"/>
              <a:t>    </a:t>
            </a:r>
          </a:p>
          <a:p>
            <a:pPr>
              <a:lnSpc>
                <a:spcPct val="80000"/>
              </a:lnSpc>
              <a:buFontTx/>
              <a:buNone/>
            </a:pPr>
            <a:r>
              <a:rPr lang="de-DE" sz="2400" dirty="0" smtClean="0"/>
              <a:t>.</a:t>
            </a:r>
          </a:p>
          <a:p>
            <a:pPr>
              <a:lnSpc>
                <a:spcPct val="80000"/>
              </a:lnSpc>
              <a:buFontTx/>
              <a:buNone/>
            </a:pPr>
            <a:r>
              <a:rPr lang="de-DE" sz="2400" b="1" dirty="0" smtClean="0"/>
              <a:t>          </a:t>
            </a:r>
          </a:p>
          <a:p>
            <a:pPr>
              <a:lnSpc>
                <a:spcPct val="80000"/>
              </a:lnSpc>
              <a:buFontTx/>
              <a:buNone/>
            </a:pPr>
            <a:r>
              <a:rPr lang="de-DE" sz="2400" dirty="0" smtClean="0"/>
              <a:t>   </a:t>
            </a:r>
          </a:p>
          <a:p>
            <a:pPr>
              <a:lnSpc>
                <a:spcPct val="80000"/>
              </a:lnSpc>
              <a:buFontTx/>
              <a:buNone/>
            </a:pPr>
            <a:r>
              <a:rPr lang="de-DE" sz="1600" dirty="0" smtClean="0"/>
              <a:t>35</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el 1"/>
          <p:cNvSpPr>
            <a:spLocks noGrp="1"/>
          </p:cNvSpPr>
          <p:nvPr>
            <p:ph type="title"/>
          </p:nvPr>
        </p:nvSpPr>
        <p:spPr>
          <a:xfrm>
            <a:off x="457200" y="274638"/>
            <a:ext cx="8229600" cy="777875"/>
          </a:xfrm>
        </p:spPr>
        <p:txBody>
          <a:bodyPr/>
          <a:lstStyle/>
          <a:p>
            <a:r>
              <a:rPr lang="de-DE" sz="3200" b="1" smtClean="0"/>
              <a:t>Lernverhalten/Principles of Learning</a:t>
            </a:r>
          </a:p>
        </p:txBody>
      </p:sp>
      <p:sp>
        <p:nvSpPr>
          <p:cNvPr id="63491" name="Inhaltsplatzhalter 2"/>
          <p:cNvSpPr>
            <a:spLocks noGrp="1"/>
          </p:cNvSpPr>
          <p:nvPr>
            <p:ph sz="half" idx="1"/>
          </p:nvPr>
        </p:nvSpPr>
        <p:spPr>
          <a:xfrm>
            <a:off x="107950" y="981075"/>
            <a:ext cx="4387850" cy="5145088"/>
          </a:xfrm>
        </p:spPr>
        <p:txBody>
          <a:bodyPr>
            <a:normAutofit lnSpcReduction="10000"/>
          </a:bodyPr>
          <a:lstStyle/>
          <a:p>
            <a:r>
              <a:rPr lang="de-DE" sz="2400" dirty="0" smtClean="0"/>
              <a:t>Lernen dient der besseren Anpassung eines Individuums an seine Umwelt. Ob und was ein Tier gelernt hat, kann man erst am Ergebnis feststellen. Ist die Änderung eines Verhaltens über einen längeren Zeitraum beständig, betrachtet man sie als erlernt. </a:t>
            </a:r>
            <a:r>
              <a:rPr lang="de-DE" sz="2400" u="sng" dirty="0" smtClean="0"/>
              <a:t>Das Ergebnis von Lernen ist also immer eine dauerhafte Verhaltensänderung. </a:t>
            </a:r>
            <a:r>
              <a:rPr lang="de-DE" sz="2400" dirty="0" smtClean="0"/>
              <a:t>Lernen lässt sich nicht abschalten. Es findet immer statt. </a:t>
            </a:r>
            <a:endParaRPr lang="de-DE" sz="2400" b="1" dirty="0" smtClean="0"/>
          </a:p>
        </p:txBody>
      </p:sp>
      <p:sp>
        <p:nvSpPr>
          <p:cNvPr id="63492" name="Inhaltsplatzhalter 3"/>
          <p:cNvSpPr>
            <a:spLocks noGrp="1"/>
          </p:cNvSpPr>
          <p:nvPr>
            <p:ph sz="half" idx="2"/>
          </p:nvPr>
        </p:nvSpPr>
        <p:spPr>
          <a:xfrm>
            <a:off x="4648200" y="908050"/>
            <a:ext cx="4387850" cy="5218113"/>
          </a:xfrm>
        </p:spPr>
        <p:txBody>
          <a:bodyPr>
            <a:normAutofit lnSpcReduction="10000"/>
          </a:bodyPr>
          <a:lstStyle/>
          <a:p>
            <a:r>
              <a:rPr lang="en-US" sz="2400" smtClean="0"/>
              <a:t>Learning allows a better adaptation of an individual to its environment. Whether and what an animal has learned, we can only find out of the result. Is the change of behavior over a longer period of time consistently, we consider it as learned. </a:t>
            </a:r>
            <a:r>
              <a:rPr lang="en-US" sz="2400" u="sng" smtClean="0"/>
              <a:t>The result of learning is always a permanent change in behavior</a:t>
            </a:r>
            <a:r>
              <a:rPr lang="en-US" sz="2400" smtClean="0"/>
              <a:t>. Learning can not be turned off. It always takes place. (behavior modification process)</a:t>
            </a:r>
          </a:p>
          <a:p>
            <a:endParaRPr lang="de-DE" sz="240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el 1"/>
          <p:cNvSpPr>
            <a:spLocks noGrp="1"/>
          </p:cNvSpPr>
          <p:nvPr>
            <p:ph type="title"/>
          </p:nvPr>
        </p:nvSpPr>
        <p:spPr/>
        <p:txBody>
          <a:bodyPr/>
          <a:lstStyle/>
          <a:p>
            <a:r>
              <a:rPr lang="de-DE" smtClean="0"/>
              <a:t>Lernformen/Forms of Learning</a:t>
            </a:r>
          </a:p>
        </p:txBody>
      </p:sp>
      <p:sp>
        <p:nvSpPr>
          <p:cNvPr id="65539" name="Inhaltsplatzhalter 2"/>
          <p:cNvSpPr>
            <a:spLocks noGrp="1"/>
          </p:cNvSpPr>
          <p:nvPr>
            <p:ph sz="half" idx="1"/>
          </p:nvPr>
        </p:nvSpPr>
        <p:spPr>
          <a:xfrm>
            <a:off x="250825" y="1196975"/>
            <a:ext cx="4244975" cy="5472113"/>
          </a:xfrm>
        </p:spPr>
        <p:txBody>
          <a:bodyPr>
            <a:normAutofit fontScale="92500" lnSpcReduction="10000"/>
          </a:bodyPr>
          <a:lstStyle/>
          <a:p>
            <a:r>
              <a:rPr lang="de-DE" smtClean="0"/>
              <a:t>Gewöhnung und Sensibilisierung</a:t>
            </a:r>
          </a:p>
          <a:p>
            <a:r>
              <a:rPr lang="de-DE" smtClean="0"/>
              <a:t>Motorisches Lernen</a:t>
            </a:r>
          </a:p>
          <a:p>
            <a:r>
              <a:rPr lang="de-DE" smtClean="0"/>
              <a:t>Prägung</a:t>
            </a:r>
          </a:p>
          <a:p>
            <a:r>
              <a:rPr lang="de-DE" smtClean="0"/>
              <a:t>Nachahmung/soziale Anregung</a:t>
            </a:r>
          </a:p>
          <a:p>
            <a:r>
              <a:rPr lang="de-DE" smtClean="0"/>
              <a:t>Lernen durch Einsicht</a:t>
            </a:r>
          </a:p>
          <a:p>
            <a:r>
              <a:rPr lang="de-DE" smtClean="0"/>
              <a:t>Klassische Konditionierung</a:t>
            </a:r>
          </a:p>
          <a:p>
            <a:r>
              <a:rPr lang="de-DE" smtClean="0"/>
              <a:t>Operante/Instrumentelle Konditionierung</a:t>
            </a:r>
          </a:p>
          <a:p>
            <a:endParaRPr lang="de-DE" smtClean="0"/>
          </a:p>
        </p:txBody>
      </p:sp>
      <p:sp>
        <p:nvSpPr>
          <p:cNvPr id="65540" name="Inhaltsplatzhalter 3"/>
          <p:cNvSpPr>
            <a:spLocks noGrp="1"/>
          </p:cNvSpPr>
          <p:nvPr>
            <p:ph sz="half" idx="2"/>
          </p:nvPr>
        </p:nvSpPr>
        <p:spPr>
          <a:xfrm>
            <a:off x="4648200" y="1125538"/>
            <a:ext cx="4316413" cy="5543550"/>
          </a:xfrm>
        </p:spPr>
        <p:txBody>
          <a:bodyPr>
            <a:normAutofit fontScale="92500" lnSpcReduction="10000"/>
          </a:bodyPr>
          <a:lstStyle/>
          <a:p>
            <a:pPr>
              <a:buFont typeface="Wingdings" pitchFamily="2" charset="2"/>
              <a:buChar char="§"/>
            </a:pPr>
            <a:r>
              <a:rPr lang="de-DE" smtClean="0"/>
              <a:t>Habituation and Sensibilisation</a:t>
            </a:r>
          </a:p>
          <a:p>
            <a:pPr>
              <a:buFont typeface="Wingdings" pitchFamily="2" charset="2"/>
              <a:buChar char="§"/>
            </a:pPr>
            <a:r>
              <a:rPr lang="de-DE" smtClean="0"/>
              <a:t>Motor Learning</a:t>
            </a:r>
          </a:p>
          <a:p>
            <a:pPr>
              <a:buFont typeface="Wingdings" pitchFamily="2" charset="2"/>
              <a:buChar char="§"/>
            </a:pPr>
            <a:r>
              <a:rPr lang="de-DE" smtClean="0"/>
              <a:t>Behavior Imprinting</a:t>
            </a:r>
          </a:p>
          <a:p>
            <a:pPr>
              <a:buFont typeface="Wingdings" pitchFamily="2" charset="2"/>
              <a:buChar char="§"/>
            </a:pPr>
            <a:r>
              <a:rPr lang="de-DE" smtClean="0"/>
              <a:t>Imitation / Social Stimulation</a:t>
            </a:r>
          </a:p>
          <a:p>
            <a:pPr>
              <a:buFont typeface="Wingdings" pitchFamily="2" charset="2"/>
              <a:buChar char="§"/>
            </a:pPr>
            <a:r>
              <a:rPr lang="de-DE" smtClean="0"/>
              <a:t>Learning by insight</a:t>
            </a:r>
          </a:p>
          <a:p>
            <a:pPr>
              <a:buFont typeface="Wingdings" pitchFamily="2" charset="2"/>
              <a:buChar char="§"/>
            </a:pPr>
            <a:r>
              <a:rPr lang="de-DE" smtClean="0"/>
              <a:t>Classical Conditioning</a:t>
            </a:r>
          </a:p>
          <a:p>
            <a:pPr>
              <a:buFont typeface="Wingdings" pitchFamily="2" charset="2"/>
              <a:buChar char="§"/>
            </a:pPr>
            <a:r>
              <a:rPr lang="de-DE" smtClean="0"/>
              <a:t>Operant/Instrumental Conditioning</a:t>
            </a:r>
          </a:p>
          <a:p>
            <a:pPr>
              <a:buFont typeface="Wingdings" pitchFamily="2" charset="2"/>
              <a:buChar char="§"/>
            </a:pPr>
            <a:endParaRPr lang="de-DE" smtClean="0"/>
          </a:p>
          <a:p>
            <a:pPr>
              <a:buFont typeface="Wingdings" pitchFamily="2" charset="2"/>
              <a:buChar char="§"/>
            </a:pPr>
            <a:endParaRPr lang="de-DE" smtClean="0"/>
          </a:p>
          <a:p>
            <a:pPr>
              <a:buFont typeface="Arial" pitchFamily="34" charset="0"/>
              <a:buNone/>
            </a:pPr>
            <a:r>
              <a:rPr lang="en-US" smtClean="0"/>
              <a:t>    </a:t>
            </a:r>
          </a:p>
          <a:p>
            <a:endParaRPr lang="de-DE"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Titel 1"/>
          <p:cNvSpPr>
            <a:spLocks noGrp="1"/>
          </p:cNvSpPr>
          <p:nvPr>
            <p:ph type="title"/>
          </p:nvPr>
        </p:nvSpPr>
        <p:spPr>
          <a:xfrm>
            <a:off x="457200" y="0"/>
            <a:ext cx="8229600" cy="1268413"/>
          </a:xfrm>
        </p:spPr>
        <p:txBody>
          <a:bodyPr/>
          <a:lstStyle/>
          <a:p>
            <a:r>
              <a:rPr lang="de-DE" sz="3600" smtClean="0"/>
              <a:t>Stressoren für den Hund/</a:t>
            </a:r>
            <a:r>
              <a:rPr lang="en-US" sz="3600" smtClean="0"/>
              <a:t> Stress factors for the dog</a:t>
            </a:r>
            <a:endParaRPr lang="de-DE" sz="3600" smtClean="0"/>
          </a:p>
        </p:txBody>
      </p:sp>
      <p:sp>
        <p:nvSpPr>
          <p:cNvPr id="82947" name="Inhaltsplatzhalter 2"/>
          <p:cNvSpPr>
            <a:spLocks noGrp="1"/>
          </p:cNvSpPr>
          <p:nvPr>
            <p:ph sz="half" idx="1"/>
          </p:nvPr>
        </p:nvSpPr>
        <p:spPr>
          <a:xfrm>
            <a:off x="107950" y="1196975"/>
            <a:ext cx="4387850" cy="5400675"/>
          </a:xfrm>
        </p:spPr>
        <p:txBody>
          <a:bodyPr/>
          <a:lstStyle/>
          <a:p>
            <a:pPr marL="639763" lvl="3" indent="-639763">
              <a:spcBef>
                <a:spcPts val="1888"/>
              </a:spcBef>
              <a:buSzPct val="155000"/>
              <a:buFont typeface="Arial" pitchFamily="34" charset="0"/>
              <a:buChar char="•"/>
              <a:tabLst>
                <a:tab pos="750888" algn="l"/>
              </a:tabLst>
            </a:pPr>
            <a:r>
              <a:rPr lang="en-US" sz="2400" smtClean="0">
                <a:cs typeface="Tahoma" pitchFamily="34" charset="0"/>
              </a:rPr>
              <a:t>Ungewissheit</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Missverständnis</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Unbekanntes </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Misserfolg</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Angst</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Mangelndes Wohlbefinden (Schmerz,Durst,Hunger)</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Kälte / Hitze</a:t>
            </a:r>
          </a:p>
          <a:p>
            <a:pPr marL="639763" lvl="3" indent="-639763">
              <a:spcBef>
                <a:spcPts val="1888"/>
              </a:spcBef>
              <a:buSzPct val="155000"/>
              <a:buFont typeface="Arial" pitchFamily="34" charset="0"/>
              <a:buChar char="•"/>
              <a:tabLst>
                <a:tab pos="750888" algn="l"/>
              </a:tabLst>
            </a:pPr>
            <a:r>
              <a:rPr lang="en-US" sz="2400" smtClean="0">
                <a:cs typeface="Tahoma" pitchFamily="34" charset="0"/>
              </a:rPr>
              <a:t>Infektionskrankheiten</a:t>
            </a:r>
          </a:p>
          <a:p>
            <a:pPr>
              <a:buFont typeface="Arial" pitchFamily="34" charset="0"/>
              <a:buNone/>
              <a:tabLst>
                <a:tab pos="750888" algn="l"/>
              </a:tabLst>
            </a:pPr>
            <a:endParaRPr lang="de-DE" smtClean="0"/>
          </a:p>
        </p:txBody>
      </p:sp>
      <p:sp>
        <p:nvSpPr>
          <p:cNvPr id="82948" name="Inhaltsplatzhalter 3"/>
          <p:cNvSpPr>
            <a:spLocks noGrp="1"/>
          </p:cNvSpPr>
          <p:nvPr>
            <p:ph sz="half" idx="2"/>
          </p:nvPr>
        </p:nvSpPr>
        <p:spPr>
          <a:xfrm>
            <a:off x="4648200" y="1268413"/>
            <a:ext cx="4244975" cy="5400675"/>
          </a:xfrm>
        </p:spPr>
        <p:txBody>
          <a:bodyPr/>
          <a:lstStyle/>
          <a:p>
            <a:r>
              <a:rPr lang="de-DE" smtClean="0"/>
              <a:t>Uncertainty</a:t>
            </a:r>
          </a:p>
          <a:p>
            <a:r>
              <a:rPr lang="de-DE" smtClean="0"/>
              <a:t>Misunderstanding</a:t>
            </a:r>
          </a:p>
          <a:p>
            <a:r>
              <a:rPr lang="de-DE" smtClean="0"/>
              <a:t>Unknown</a:t>
            </a:r>
          </a:p>
          <a:p>
            <a:r>
              <a:rPr lang="de-DE" smtClean="0"/>
              <a:t>Failure</a:t>
            </a:r>
          </a:p>
          <a:p>
            <a:r>
              <a:rPr lang="de-DE" smtClean="0"/>
              <a:t>Anxiety</a:t>
            </a:r>
          </a:p>
          <a:p>
            <a:r>
              <a:rPr lang="en-US" smtClean="0"/>
              <a:t>A lack of well-being </a:t>
            </a:r>
          </a:p>
          <a:p>
            <a:pPr>
              <a:buFont typeface="Arial" pitchFamily="34" charset="0"/>
              <a:buNone/>
            </a:pPr>
            <a:r>
              <a:rPr lang="en-US" smtClean="0"/>
              <a:t>    (pain, thirst, hunger)</a:t>
            </a:r>
          </a:p>
          <a:p>
            <a:r>
              <a:rPr lang="de-DE" smtClean="0"/>
              <a:t>Cold / heat</a:t>
            </a:r>
          </a:p>
          <a:p>
            <a:r>
              <a:rPr lang="de-DE" smtClean="0"/>
              <a:t>Infectious diseases</a:t>
            </a:r>
          </a:p>
          <a:p>
            <a:pPr>
              <a:buFont typeface="Arial" pitchFamily="34" charset="0"/>
              <a:buNone/>
            </a:pPr>
            <a:endParaRPr lang="en-US" smtClean="0"/>
          </a:p>
          <a:p>
            <a:endParaRPr lang="de-DE" smtClean="0"/>
          </a:p>
          <a:p>
            <a:endParaRPr lang="de-DE" smtClean="0"/>
          </a:p>
          <a:p>
            <a:endParaRPr lang="de-DE" smtClean="0"/>
          </a:p>
          <a:p>
            <a:endParaRPr lang="de-DE" smtClean="0"/>
          </a:p>
          <a:p>
            <a:endParaRPr lang="de-DE" smtClean="0"/>
          </a:p>
          <a:p>
            <a:endParaRPr lang="de-DE" smtClean="0"/>
          </a:p>
          <a:p>
            <a:endParaRPr lang="de-DE"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itel 1"/>
          <p:cNvSpPr>
            <a:spLocks noGrp="1"/>
          </p:cNvSpPr>
          <p:nvPr>
            <p:ph type="title" sz="quarter"/>
          </p:nvPr>
        </p:nvSpPr>
        <p:spPr>
          <a:xfrm>
            <a:off x="457200" y="0"/>
            <a:ext cx="8229600" cy="1340767"/>
          </a:xfrm>
        </p:spPr>
        <p:txBody>
          <a:bodyPr>
            <a:normAutofit fontScale="90000"/>
          </a:bodyPr>
          <a:lstStyle/>
          <a:p>
            <a:r>
              <a:rPr lang="de-DE" sz="2800" dirty="0" smtClean="0"/>
              <a:t>Konflikte belasten Körper und führen zu Stress/</a:t>
            </a:r>
            <a:r>
              <a:rPr lang="en-US" sz="2800" dirty="0" smtClean="0"/>
              <a:t>Conflicts strain the body and lead to stress</a:t>
            </a:r>
            <a:br>
              <a:rPr lang="en-US" sz="2800" dirty="0" smtClean="0"/>
            </a:br>
            <a:r>
              <a:rPr lang="en-US" sz="2800" dirty="0" err="1" smtClean="0"/>
              <a:t>Vier</a:t>
            </a:r>
            <a:r>
              <a:rPr lang="en-US" sz="2800" dirty="0" smtClean="0"/>
              <a:t> </a:t>
            </a:r>
            <a:r>
              <a:rPr lang="en-US" sz="2800" dirty="0" err="1" smtClean="0"/>
              <a:t>Antwortmöglichkeiten</a:t>
            </a:r>
            <a:r>
              <a:rPr lang="en-US" sz="2800" dirty="0" smtClean="0"/>
              <a:t>/</a:t>
            </a:r>
            <a:r>
              <a:rPr lang="de-DE" sz="2800" dirty="0" smtClean="0"/>
              <a:t> </a:t>
            </a:r>
            <a:r>
              <a:rPr lang="de-DE" sz="2800" dirty="0" err="1" smtClean="0"/>
              <a:t>Four</a:t>
            </a:r>
            <a:r>
              <a:rPr lang="de-DE" sz="2800" dirty="0" smtClean="0"/>
              <a:t> </a:t>
            </a:r>
            <a:r>
              <a:rPr lang="de-DE" sz="2800" dirty="0" err="1" smtClean="0"/>
              <a:t>response</a:t>
            </a:r>
            <a:r>
              <a:rPr lang="de-DE" sz="2800" dirty="0" smtClean="0"/>
              <a:t> </a:t>
            </a:r>
            <a:r>
              <a:rPr lang="de-DE" sz="2800" dirty="0" err="1" smtClean="0"/>
              <a:t>options</a:t>
            </a:r>
            <a:endParaRPr lang="de-DE" sz="2800" dirty="0" smtClean="0"/>
          </a:p>
        </p:txBody>
      </p:sp>
      <p:sp>
        <p:nvSpPr>
          <p:cNvPr id="83971" name="Inhaltsplatzhalter 2"/>
          <p:cNvSpPr>
            <a:spLocks noGrp="1"/>
          </p:cNvSpPr>
          <p:nvPr>
            <p:ph sz="quarter" idx="1"/>
          </p:nvPr>
        </p:nvSpPr>
        <p:spPr/>
        <p:txBody>
          <a:bodyPr/>
          <a:lstStyle/>
          <a:p>
            <a:r>
              <a:rPr lang="de-DE" b="1" dirty="0" smtClean="0"/>
              <a:t>Flucht/</a:t>
            </a:r>
            <a:r>
              <a:rPr lang="de-DE" b="1" dirty="0" err="1" smtClean="0"/>
              <a:t>flight-escape</a:t>
            </a:r>
            <a:endParaRPr lang="de-DE" b="1" dirty="0" smtClean="0"/>
          </a:p>
        </p:txBody>
      </p:sp>
      <p:sp>
        <p:nvSpPr>
          <p:cNvPr id="83972" name="Inhaltsplatzhalter 3"/>
          <p:cNvSpPr>
            <a:spLocks noGrp="1"/>
          </p:cNvSpPr>
          <p:nvPr>
            <p:ph sz="quarter" idx="2"/>
          </p:nvPr>
        </p:nvSpPr>
        <p:spPr/>
        <p:txBody>
          <a:bodyPr/>
          <a:lstStyle/>
          <a:p>
            <a:r>
              <a:rPr lang="de-DE" b="1" smtClean="0"/>
              <a:t>Kampf/fight</a:t>
            </a:r>
          </a:p>
        </p:txBody>
      </p:sp>
      <p:sp>
        <p:nvSpPr>
          <p:cNvPr id="83973" name="Inhaltsplatzhalter 4"/>
          <p:cNvSpPr>
            <a:spLocks noGrp="1"/>
          </p:cNvSpPr>
          <p:nvPr>
            <p:ph sz="quarter" idx="3"/>
          </p:nvPr>
        </p:nvSpPr>
        <p:spPr>
          <a:xfrm>
            <a:off x="250825" y="3938588"/>
            <a:ext cx="4321175" cy="2187575"/>
          </a:xfrm>
        </p:spPr>
        <p:txBody>
          <a:bodyPr/>
          <a:lstStyle/>
          <a:p>
            <a:r>
              <a:rPr lang="de-DE" b="1" smtClean="0"/>
              <a:t>Übersprungshandlung/flirt</a:t>
            </a:r>
          </a:p>
        </p:txBody>
      </p:sp>
      <p:sp>
        <p:nvSpPr>
          <p:cNvPr id="83974" name="Inhaltsplatzhalter 5"/>
          <p:cNvSpPr>
            <a:spLocks noGrp="1"/>
          </p:cNvSpPr>
          <p:nvPr>
            <p:ph sz="quarter" idx="4"/>
          </p:nvPr>
        </p:nvSpPr>
        <p:spPr/>
        <p:txBody>
          <a:bodyPr/>
          <a:lstStyle/>
          <a:p>
            <a:r>
              <a:rPr lang="de-DE" b="1" dirty="0" smtClean="0"/>
              <a:t>Passives Verhalten-einfrieren/</a:t>
            </a:r>
            <a:r>
              <a:rPr lang="de-DE" b="1" dirty="0" err="1" smtClean="0"/>
              <a:t>freeze</a:t>
            </a:r>
            <a:endParaRPr lang="de-DE" b="1"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el 1"/>
          <p:cNvSpPr>
            <a:spLocks noGrp="1"/>
          </p:cNvSpPr>
          <p:nvPr>
            <p:ph type="title"/>
          </p:nvPr>
        </p:nvSpPr>
        <p:spPr>
          <a:xfrm>
            <a:off x="457200" y="274638"/>
            <a:ext cx="8229600" cy="922337"/>
          </a:xfrm>
        </p:spPr>
        <p:txBody>
          <a:bodyPr/>
          <a:lstStyle/>
          <a:p>
            <a:r>
              <a:rPr lang="de-DE" sz="3600" smtClean="0"/>
              <a:t>Emotionen/ Emotions</a:t>
            </a:r>
          </a:p>
        </p:txBody>
      </p:sp>
      <p:sp>
        <p:nvSpPr>
          <p:cNvPr id="86019" name="Inhaltsplatzhalter 2"/>
          <p:cNvSpPr>
            <a:spLocks noGrp="1"/>
          </p:cNvSpPr>
          <p:nvPr>
            <p:ph sz="half" idx="1"/>
          </p:nvPr>
        </p:nvSpPr>
        <p:spPr>
          <a:xfrm>
            <a:off x="457200" y="1196975"/>
            <a:ext cx="4038600" cy="5400675"/>
          </a:xfrm>
        </p:spPr>
        <p:txBody>
          <a:bodyPr>
            <a:normAutofit lnSpcReduction="10000"/>
          </a:bodyPr>
          <a:lstStyle/>
          <a:p>
            <a:pPr marL="342900" lvl="3" indent="-342900">
              <a:buFont typeface="Arial" pitchFamily="34" charset="0"/>
              <a:buChar char="•"/>
            </a:pPr>
            <a:r>
              <a:rPr lang="en-US" sz="2400" smtClean="0"/>
              <a:t>Emotionen entstehen durch Belohnungs- und Strafreize,       oder deren unerwartetes Ausbleiben oder Beenden.</a:t>
            </a:r>
          </a:p>
          <a:p>
            <a:pPr marL="342900" lvl="3" indent="-342900">
              <a:buFont typeface="Arial" pitchFamily="34" charset="0"/>
              <a:buChar char="•"/>
            </a:pPr>
            <a:r>
              <a:rPr lang="en-US" sz="2400" smtClean="0"/>
              <a:t>Emotionen drücken sich in Mimik/Gesichtsausdruck und Gestik/Körperhaltung und Bewegung aus.</a:t>
            </a:r>
          </a:p>
          <a:p>
            <a:pPr marL="342900" lvl="3" indent="-342900">
              <a:buFont typeface="Arial" pitchFamily="34" charset="0"/>
              <a:buChar char="•"/>
            </a:pPr>
            <a:r>
              <a:rPr lang="en-US" sz="2400" smtClean="0"/>
              <a:t>Gefühle sind wichtige Entscheidungshilfen. (Vermeiden/Anstreben)</a:t>
            </a:r>
          </a:p>
          <a:p>
            <a:pPr marL="342900" lvl="3" indent="-342900">
              <a:buFont typeface="Arial" pitchFamily="34" charset="0"/>
              <a:buChar char="•"/>
            </a:pPr>
            <a:r>
              <a:rPr lang="en-US" sz="2400" smtClean="0"/>
              <a:t>Emotionen dienen der Aufrechterhaltung eines inneren Gleichgewichts.</a:t>
            </a:r>
          </a:p>
          <a:p>
            <a:pPr marL="342900" lvl="3" indent="-342900">
              <a:buFont typeface="Arial" pitchFamily="34" charset="0"/>
              <a:buChar char="•"/>
            </a:pPr>
            <a:endParaRPr lang="en-US" sz="2400" smtClean="0"/>
          </a:p>
          <a:p>
            <a:pPr marL="342900" lvl="3" indent="-342900">
              <a:buFont typeface="Arial" pitchFamily="34" charset="0"/>
              <a:buChar char="•"/>
            </a:pPr>
            <a:endParaRPr lang="en-US" sz="2400" smtClean="0"/>
          </a:p>
          <a:p>
            <a:endParaRPr lang="de-DE" smtClean="0"/>
          </a:p>
        </p:txBody>
      </p:sp>
      <p:sp>
        <p:nvSpPr>
          <p:cNvPr id="86020" name="Inhaltsplatzhalter 3"/>
          <p:cNvSpPr>
            <a:spLocks noGrp="1"/>
          </p:cNvSpPr>
          <p:nvPr>
            <p:ph sz="half" idx="2"/>
          </p:nvPr>
        </p:nvSpPr>
        <p:spPr>
          <a:xfrm>
            <a:off x="4648200" y="908050"/>
            <a:ext cx="4316413" cy="5949950"/>
          </a:xfrm>
        </p:spPr>
        <p:txBody>
          <a:bodyPr>
            <a:normAutofit lnSpcReduction="10000"/>
          </a:bodyPr>
          <a:lstStyle/>
          <a:p>
            <a:r>
              <a:rPr lang="en-US" sz="2400" smtClean="0"/>
              <a:t>Emotions arise through reward and punishment stimuli, or their unexpected absence or Exit.</a:t>
            </a:r>
          </a:p>
          <a:p>
            <a:r>
              <a:rPr lang="en-US" sz="2400" smtClean="0"/>
              <a:t>Emotions are expressed through facial expressions / face expression and gesture / body posture and movement.</a:t>
            </a:r>
          </a:p>
          <a:p>
            <a:r>
              <a:rPr lang="en-US" sz="2400" smtClean="0"/>
              <a:t>Emotions are important decision aids. (Avoid / Going)</a:t>
            </a:r>
          </a:p>
          <a:p>
            <a:endParaRPr lang="en-US" sz="2400" smtClean="0"/>
          </a:p>
          <a:p>
            <a:r>
              <a:rPr lang="en-US" sz="2400" smtClean="0"/>
              <a:t>Emotions serve to maintain an inner balance.</a:t>
            </a:r>
          </a:p>
          <a:p>
            <a:pPr>
              <a:buFont typeface="Arial" pitchFamily="34" charset="0"/>
              <a:buNone/>
            </a:pPr>
            <a:endParaRPr lang="en-US" smtClean="0"/>
          </a:p>
          <a:p>
            <a:endParaRPr lang="en-US" smtClean="0"/>
          </a:p>
          <a:p>
            <a:endParaRPr lang="en-US" smtClean="0"/>
          </a:p>
          <a:p>
            <a:endParaRPr lang="en-US" smtClean="0"/>
          </a:p>
          <a:p>
            <a:endParaRPr lang="de-DE"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Titel 1"/>
          <p:cNvSpPr>
            <a:spLocks noGrp="1"/>
          </p:cNvSpPr>
          <p:nvPr>
            <p:ph type="title"/>
          </p:nvPr>
        </p:nvSpPr>
        <p:spPr>
          <a:xfrm>
            <a:off x="457200" y="0"/>
            <a:ext cx="8229600" cy="908050"/>
          </a:xfrm>
        </p:spPr>
        <p:txBody>
          <a:bodyPr/>
          <a:lstStyle/>
          <a:p>
            <a:r>
              <a:rPr lang="de-DE" sz="3200" b="1" smtClean="0"/>
              <a:t>Gewünschte Emotionen/Desired Emotions</a:t>
            </a:r>
          </a:p>
        </p:txBody>
      </p:sp>
      <p:sp>
        <p:nvSpPr>
          <p:cNvPr id="89091" name="Inhaltsplatzhalter 2"/>
          <p:cNvSpPr>
            <a:spLocks noGrp="1"/>
          </p:cNvSpPr>
          <p:nvPr>
            <p:ph sz="half" idx="1"/>
          </p:nvPr>
        </p:nvSpPr>
        <p:spPr>
          <a:xfrm>
            <a:off x="179388" y="765175"/>
            <a:ext cx="4316412" cy="6092825"/>
          </a:xfrm>
        </p:spPr>
        <p:txBody>
          <a:bodyPr/>
          <a:lstStyle/>
          <a:p>
            <a:pPr marL="152400" lvl="3" eaLnBrk="1" hangingPunct="1">
              <a:spcBef>
                <a:spcPts val="1825"/>
              </a:spcBef>
              <a:buSzPct val="155000"/>
              <a:buFont typeface="Arial" pitchFamily="34" charset="0"/>
              <a:buNone/>
              <a:tabLst>
                <a:tab pos="101600" algn="l"/>
                <a:tab pos="306388" algn="l"/>
              </a:tabLst>
            </a:pPr>
            <a:r>
              <a:rPr lang="en-US" sz="2800" smtClean="0">
                <a:solidFill>
                  <a:srgbClr val="0070C0"/>
                </a:solidFill>
              </a:rPr>
              <a:t>Gestik -Körperbewegung</a:t>
            </a:r>
          </a:p>
          <a:p>
            <a:pPr marL="795338" lvl="4" indent="-334963" eaLnBrk="1" hangingPunct="1">
              <a:spcBef>
                <a:spcPts val="1888"/>
              </a:spcBef>
              <a:buSzPct val="155000"/>
              <a:buFont typeface="Arial" pitchFamily="34" charset="0"/>
              <a:buChar char="•"/>
              <a:tabLst>
                <a:tab pos="101600" algn="l"/>
                <a:tab pos="306388" algn="l"/>
              </a:tabLst>
            </a:pPr>
            <a:r>
              <a:rPr lang="en-US" sz="2400" smtClean="0"/>
              <a:t>Der Hund bewegt sich in einem Rhytmus.</a:t>
            </a:r>
          </a:p>
          <a:p>
            <a:pPr marL="795338" lvl="4" indent="-334963" eaLnBrk="1" hangingPunct="1">
              <a:spcBef>
                <a:spcPts val="1888"/>
              </a:spcBef>
              <a:buSzPct val="155000"/>
              <a:buFont typeface="Arial" pitchFamily="34" charset="0"/>
              <a:buChar char="•"/>
              <a:tabLst>
                <a:tab pos="101600" algn="l"/>
                <a:tab pos="306388" algn="l"/>
              </a:tabLst>
            </a:pPr>
            <a:r>
              <a:rPr lang="en-US" sz="2400" smtClean="0"/>
              <a:t>Die Körperhaltung ist aufrecht.</a:t>
            </a:r>
          </a:p>
          <a:p>
            <a:pPr marL="152400" lvl="3" eaLnBrk="1" hangingPunct="1">
              <a:spcBef>
                <a:spcPts val="1888"/>
              </a:spcBef>
              <a:buSzPct val="155000"/>
              <a:buFont typeface="Arial" pitchFamily="34" charset="0"/>
              <a:buNone/>
              <a:tabLst>
                <a:tab pos="101600" algn="l"/>
                <a:tab pos="306388" algn="l"/>
              </a:tabLst>
            </a:pPr>
            <a:r>
              <a:rPr lang="en-US" sz="2800" smtClean="0">
                <a:solidFill>
                  <a:srgbClr val="0070C0"/>
                </a:solidFill>
              </a:rPr>
              <a:t>Mimik - Gesichtsausdruck</a:t>
            </a:r>
          </a:p>
          <a:p>
            <a:pPr marL="795338" lvl="4" indent="-334963" eaLnBrk="1" hangingPunct="1">
              <a:spcBef>
                <a:spcPts val="1888"/>
              </a:spcBef>
              <a:buSzPct val="155000"/>
              <a:buFont typeface="Arial" pitchFamily="34" charset="0"/>
              <a:buChar char="•"/>
              <a:tabLst>
                <a:tab pos="101600" algn="l"/>
                <a:tab pos="306388" algn="l"/>
              </a:tabLst>
            </a:pPr>
            <a:r>
              <a:rPr lang="en-US" sz="2800" smtClean="0"/>
              <a:t>Die Ohren sind aufgestellt.</a:t>
            </a:r>
          </a:p>
          <a:p>
            <a:pPr marL="795338" lvl="4" indent="-334963" eaLnBrk="1" hangingPunct="1">
              <a:spcBef>
                <a:spcPts val="1888"/>
              </a:spcBef>
              <a:buSzPct val="155000"/>
              <a:buFont typeface="Arial" pitchFamily="34" charset="0"/>
              <a:buChar char="•"/>
              <a:tabLst>
                <a:tab pos="101600" algn="l"/>
                <a:tab pos="306388" algn="l"/>
              </a:tabLst>
            </a:pPr>
            <a:r>
              <a:rPr lang="en-US" sz="2800" smtClean="0"/>
              <a:t>Die Augen sind offen.</a:t>
            </a:r>
          </a:p>
          <a:p>
            <a:pPr marL="795338" lvl="4" indent="-334963" eaLnBrk="1" hangingPunct="1">
              <a:spcBef>
                <a:spcPts val="1888"/>
              </a:spcBef>
              <a:buSzPct val="155000"/>
              <a:buFont typeface="Arial" pitchFamily="34" charset="0"/>
              <a:buChar char="•"/>
              <a:tabLst>
                <a:tab pos="101600" algn="l"/>
                <a:tab pos="306388" algn="l"/>
              </a:tabLst>
            </a:pPr>
            <a:r>
              <a:rPr lang="en-US" sz="2800" smtClean="0"/>
              <a:t>Der Kopf fokusiert den Hundeführer</a:t>
            </a:r>
          </a:p>
          <a:p>
            <a:pPr marL="795338" lvl="4" indent="-334963" eaLnBrk="1" hangingPunct="1">
              <a:spcBef>
                <a:spcPts val="1888"/>
              </a:spcBef>
              <a:buSzPct val="155000"/>
              <a:buFont typeface="Arial" pitchFamily="34" charset="0"/>
              <a:buChar char="•"/>
              <a:tabLst>
                <a:tab pos="101600" algn="l"/>
                <a:tab pos="306388" algn="l"/>
              </a:tabLst>
            </a:pPr>
            <a:endParaRPr lang="en-US" sz="2400" smtClean="0"/>
          </a:p>
          <a:p>
            <a:pPr marL="795338" lvl="4" indent="-334963" eaLnBrk="1" hangingPunct="1">
              <a:spcBef>
                <a:spcPts val="1888"/>
              </a:spcBef>
              <a:buSzPct val="155000"/>
              <a:buFont typeface="Arial" pitchFamily="34" charset="0"/>
              <a:buNone/>
              <a:tabLst>
                <a:tab pos="101600" algn="l"/>
                <a:tab pos="306388" algn="l"/>
              </a:tabLst>
            </a:pPr>
            <a:endParaRPr lang="en-US" sz="2400" smtClean="0"/>
          </a:p>
          <a:p>
            <a:pPr>
              <a:tabLst>
                <a:tab pos="101600" algn="l"/>
                <a:tab pos="306388" algn="l"/>
              </a:tabLst>
            </a:pPr>
            <a:endParaRPr lang="de-DE" smtClean="0"/>
          </a:p>
        </p:txBody>
      </p:sp>
      <p:sp>
        <p:nvSpPr>
          <p:cNvPr id="89092" name="Inhaltsplatzhalter 3"/>
          <p:cNvSpPr>
            <a:spLocks noGrp="1"/>
          </p:cNvSpPr>
          <p:nvPr>
            <p:ph sz="half" idx="2"/>
          </p:nvPr>
        </p:nvSpPr>
        <p:spPr>
          <a:xfrm>
            <a:off x="4648200" y="692150"/>
            <a:ext cx="4387850" cy="6165850"/>
          </a:xfrm>
        </p:spPr>
        <p:txBody>
          <a:bodyPr/>
          <a:lstStyle/>
          <a:p>
            <a:pPr>
              <a:buFont typeface="Arial" pitchFamily="34" charset="0"/>
              <a:buNone/>
            </a:pPr>
            <a:r>
              <a:rPr lang="en-US" smtClean="0">
                <a:solidFill>
                  <a:srgbClr val="0082A5"/>
                </a:solidFill>
              </a:rPr>
              <a:t>Gesture-body movement</a:t>
            </a:r>
            <a:r>
              <a:rPr lang="en-US" smtClean="0"/>
              <a:t/>
            </a:r>
            <a:br>
              <a:rPr lang="en-US" smtClean="0"/>
            </a:br>
            <a:r>
              <a:rPr lang="en-US" smtClean="0"/>
              <a:t>The dog moves in a rhythm.</a:t>
            </a:r>
          </a:p>
          <a:p>
            <a:r>
              <a:rPr lang="en-US" smtClean="0"/>
              <a:t>The body posture is upright.</a:t>
            </a:r>
            <a:br>
              <a:rPr lang="en-US" smtClean="0"/>
            </a:br>
            <a:endParaRPr lang="de-DE" smtClean="0"/>
          </a:p>
          <a:p>
            <a:pPr>
              <a:buFont typeface="Arial" pitchFamily="34" charset="0"/>
              <a:buNone/>
            </a:pPr>
            <a:r>
              <a:rPr lang="de-DE" smtClean="0">
                <a:solidFill>
                  <a:srgbClr val="0082A5"/>
                </a:solidFill>
              </a:rPr>
              <a:t>Mimik - facial expression</a:t>
            </a:r>
          </a:p>
          <a:p>
            <a:r>
              <a:rPr lang="de-DE" smtClean="0"/>
              <a:t>The ears are up.</a:t>
            </a:r>
          </a:p>
          <a:p>
            <a:endParaRPr lang="de-DE" smtClean="0">
              <a:solidFill>
                <a:srgbClr val="0082A5"/>
              </a:solidFill>
            </a:endParaRPr>
          </a:p>
          <a:p>
            <a:r>
              <a:rPr lang="de-DE" smtClean="0"/>
              <a:t>The eyes are open.</a:t>
            </a:r>
          </a:p>
          <a:p>
            <a:r>
              <a:rPr lang="en-US" smtClean="0"/>
              <a:t>The head focuses the dog handler.</a:t>
            </a:r>
            <a:endParaRPr lang="de-DE" smtClean="0"/>
          </a:p>
          <a:p>
            <a:endParaRPr lang="en-US"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Titel 1"/>
          <p:cNvSpPr>
            <a:spLocks noGrp="1"/>
          </p:cNvSpPr>
          <p:nvPr>
            <p:ph type="title"/>
          </p:nvPr>
        </p:nvSpPr>
        <p:spPr>
          <a:xfrm>
            <a:off x="457200" y="274638"/>
            <a:ext cx="8229600" cy="561975"/>
          </a:xfrm>
        </p:spPr>
        <p:txBody>
          <a:bodyPr/>
          <a:lstStyle/>
          <a:p>
            <a:pPr marL="342900" indent="-342900" eaLnBrk="1" hangingPunct="1">
              <a:tabLst>
                <a:tab pos="271463" algn="l"/>
              </a:tabLst>
            </a:pPr>
            <a:r>
              <a:rPr lang="en-US" sz="2400" b="1" smtClean="0"/>
              <a:t>Stresssymptome</a:t>
            </a:r>
            <a:endParaRPr lang="en-US" sz="2400" smtClean="0"/>
          </a:p>
        </p:txBody>
      </p:sp>
      <p:sp>
        <p:nvSpPr>
          <p:cNvPr id="90115" name="Inhaltsplatzhalter 2"/>
          <p:cNvSpPr>
            <a:spLocks noGrp="1"/>
          </p:cNvSpPr>
          <p:nvPr>
            <p:ph sz="half" idx="1"/>
          </p:nvPr>
        </p:nvSpPr>
        <p:spPr>
          <a:xfrm>
            <a:off x="179388" y="836613"/>
            <a:ext cx="4316412" cy="5761037"/>
          </a:xfrm>
        </p:spPr>
        <p:txBody>
          <a:bodyPr/>
          <a:lstStyle/>
          <a:p>
            <a:pPr marL="639763" lvl="3" indent="-639763">
              <a:spcBef>
                <a:spcPts val="1888"/>
              </a:spcBef>
              <a:buSzPct val="155000"/>
              <a:buFont typeface="Arial" pitchFamily="34" charset="0"/>
              <a:buChar char="•"/>
              <a:tabLst>
                <a:tab pos="750888" algn="l"/>
              </a:tabLst>
            </a:pPr>
            <a:r>
              <a:rPr lang="en-US" sz="2300" smtClean="0">
                <a:cs typeface="Tahoma" pitchFamily="34" charset="0"/>
              </a:rPr>
              <a:t>Zurückziehen der Ohren und Gesichtsmuskulatur.</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Einknicken in den Gliedmaßen</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Einziehen der Rute</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Vermeiden von Situationen</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Hoher Erregungszustand</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Beschwichtigung</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Ruhelosigkeit</a:t>
            </a:r>
          </a:p>
          <a:p>
            <a:pPr marL="639763" lvl="3" indent="-639763">
              <a:spcBef>
                <a:spcPts val="1888"/>
              </a:spcBef>
              <a:buSzPct val="155000"/>
              <a:buFont typeface="Arial" pitchFamily="34" charset="0"/>
              <a:buChar char="•"/>
              <a:tabLst>
                <a:tab pos="750888" algn="l"/>
              </a:tabLst>
            </a:pPr>
            <a:r>
              <a:rPr lang="en-US" sz="2300" smtClean="0">
                <a:cs typeface="Tahoma" pitchFamily="34" charset="0"/>
              </a:rPr>
              <a:t>Erkrankungen</a:t>
            </a:r>
          </a:p>
        </p:txBody>
      </p:sp>
      <p:sp>
        <p:nvSpPr>
          <p:cNvPr id="90116" name="Inhaltsplatzhalter 3"/>
          <p:cNvSpPr>
            <a:spLocks noGrp="1"/>
          </p:cNvSpPr>
          <p:nvPr>
            <p:ph sz="half" idx="2"/>
          </p:nvPr>
        </p:nvSpPr>
        <p:spPr>
          <a:xfrm>
            <a:off x="4648200" y="836613"/>
            <a:ext cx="4495800" cy="5832475"/>
          </a:xfrm>
        </p:spPr>
        <p:txBody>
          <a:bodyPr/>
          <a:lstStyle/>
          <a:p>
            <a:r>
              <a:rPr lang="en-US" smtClean="0"/>
              <a:t>Retraction of the ears and facial muscles.</a:t>
            </a:r>
          </a:p>
          <a:p>
            <a:r>
              <a:rPr lang="de-DE" smtClean="0"/>
              <a:t>Buckling in the limbs.</a:t>
            </a:r>
          </a:p>
          <a:p>
            <a:r>
              <a:rPr lang="de-DE" smtClean="0"/>
              <a:t>Retraction of the tail.</a:t>
            </a:r>
          </a:p>
          <a:p>
            <a:endParaRPr lang="de-DE" smtClean="0"/>
          </a:p>
          <a:p>
            <a:r>
              <a:rPr lang="de-DE" smtClean="0"/>
              <a:t>Avoidance of situations.</a:t>
            </a:r>
          </a:p>
          <a:p>
            <a:r>
              <a:rPr lang="de-DE" smtClean="0"/>
              <a:t>High state of excitement.</a:t>
            </a:r>
          </a:p>
          <a:p>
            <a:r>
              <a:rPr lang="de-DE" smtClean="0"/>
              <a:t>Appeasement</a:t>
            </a:r>
          </a:p>
          <a:p>
            <a:r>
              <a:rPr lang="de-DE" smtClean="0"/>
              <a:t>Restlessness</a:t>
            </a:r>
          </a:p>
          <a:p>
            <a:r>
              <a:rPr lang="de-DE" smtClean="0"/>
              <a:t>Diseases</a:t>
            </a:r>
          </a:p>
          <a:p>
            <a:endParaRPr lang="en-US" smtClean="0"/>
          </a:p>
          <a:p>
            <a:endParaRPr lang="de-DE"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el 1"/>
          <p:cNvSpPr>
            <a:spLocks noGrp="1"/>
          </p:cNvSpPr>
          <p:nvPr>
            <p:ph type="title"/>
          </p:nvPr>
        </p:nvSpPr>
        <p:spPr/>
        <p:txBody>
          <a:bodyPr/>
          <a:lstStyle/>
          <a:p>
            <a:r>
              <a:rPr lang="de-DE" smtClean="0"/>
              <a:t>Stress</a:t>
            </a:r>
          </a:p>
        </p:txBody>
      </p:sp>
      <p:sp>
        <p:nvSpPr>
          <p:cNvPr id="91139" name="Inhaltsplatzhalter 2"/>
          <p:cNvSpPr>
            <a:spLocks noGrp="1"/>
          </p:cNvSpPr>
          <p:nvPr>
            <p:ph idx="1"/>
          </p:nvPr>
        </p:nvSpPr>
        <p:spPr/>
        <p:txBody>
          <a:bodyPr/>
          <a:lstStyle/>
          <a:p>
            <a:r>
              <a:rPr lang="de-DE" smtClean="0"/>
              <a:t>Stress ist wichtig für das Leben</a:t>
            </a:r>
          </a:p>
          <a:p>
            <a:endParaRPr lang="de-DE" smtClean="0"/>
          </a:p>
          <a:p>
            <a:r>
              <a:rPr lang="de-DE" smtClean="0"/>
              <a:t>Distress (negativer Stress)</a:t>
            </a:r>
          </a:p>
          <a:p>
            <a:endParaRPr lang="de-DE" smtClean="0"/>
          </a:p>
          <a:p>
            <a:r>
              <a:rPr lang="de-DE" smtClean="0"/>
              <a:t>Eustress (positiver Stress)</a:t>
            </a:r>
          </a:p>
          <a:p>
            <a:endParaRPr lang="de-DE"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el 1"/>
          <p:cNvSpPr>
            <a:spLocks noGrp="1"/>
          </p:cNvSpPr>
          <p:nvPr>
            <p:ph type="title"/>
          </p:nvPr>
        </p:nvSpPr>
        <p:spPr>
          <a:xfrm>
            <a:off x="457200" y="274638"/>
            <a:ext cx="8229600" cy="706437"/>
          </a:xfrm>
        </p:spPr>
        <p:txBody>
          <a:bodyPr>
            <a:normAutofit fontScale="90000"/>
          </a:bodyPr>
          <a:lstStyle/>
          <a:p>
            <a:r>
              <a:rPr lang="de-DE" smtClean="0"/>
              <a:t>Richter, „Botschafter des Vereins“</a:t>
            </a:r>
          </a:p>
        </p:txBody>
      </p:sp>
      <p:sp>
        <p:nvSpPr>
          <p:cNvPr id="18435" name="Inhaltsplatzhalter 2"/>
          <p:cNvSpPr>
            <a:spLocks noGrp="1"/>
          </p:cNvSpPr>
          <p:nvPr>
            <p:ph idx="1"/>
          </p:nvPr>
        </p:nvSpPr>
        <p:spPr>
          <a:xfrm>
            <a:off x="457200" y="908050"/>
            <a:ext cx="8229600" cy="5761038"/>
          </a:xfrm>
        </p:spPr>
        <p:txBody>
          <a:bodyPr>
            <a:normAutofit lnSpcReduction="10000"/>
          </a:bodyPr>
          <a:lstStyle/>
          <a:p>
            <a:r>
              <a:rPr lang="de-DE" smtClean="0"/>
              <a:t>Vereinsansehen wird wesentlich geprägt durch das Auftreten, Handeln und Verhalten jedes Richters.</a:t>
            </a:r>
          </a:p>
          <a:p>
            <a:r>
              <a:rPr lang="de-DE" smtClean="0"/>
              <a:t>Richter respektieren die persönliche Würde, Privatsphäre und die Persönlichkeitsrechte des Einzelnen.</a:t>
            </a:r>
          </a:p>
          <a:p>
            <a:r>
              <a:rPr lang="de-DE" smtClean="0"/>
              <a:t>Keine Diskriminierung (Nationalität, Kultur, Religion, Hautfarbe, soziale Stellung</a:t>
            </a:r>
          </a:p>
          <a:p>
            <a:r>
              <a:rPr lang="de-DE" smtClean="0"/>
              <a:t>Offenheit, Ehrlichkeit, Verantwortung</a:t>
            </a:r>
          </a:p>
          <a:p>
            <a:r>
              <a:rPr lang="de-DE" smtClean="0"/>
              <a:t>Regeltreue, Einhaltung von Gesetzen und Richtlinien</a:t>
            </a:r>
          </a:p>
          <a:p>
            <a:endParaRPr lang="de-DE" smtClean="0"/>
          </a:p>
          <a:p>
            <a:endParaRPr lang="de-DE"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el 1"/>
          <p:cNvSpPr>
            <a:spLocks noGrp="1"/>
          </p:cNvSpPr>
          <p:nvPr>
            <p:ph type="title"/>
          </p:nvPr>
        </p:nvSpPr>
        <p:spPr>
          <a:xfrm>
            <a:off x="457200" y="274638"/>
            <a:ext cx="8229600" cy="706090"/>
          </a:xfrm>
        </p:spPr>
        <p:txBody>
          <a:bodyPr>
            <a:normAutofit/>
          </a:bodyPr>
          <a:lstStyle/>
          <a:p>
            <a:r>
              <a:rPr lang="de-DE" sz="3200" dirty="0" smtClean="0"/>
              <a:t>Prüfungsordnung</a:t>
            </a:r>
          </a:p>
        </p:txBody>
      </p:sp>
      <p:sp>
        <p:nvSpPr>
          <p:cNvPr id="36867" name="Inhaltsplatzhalter 2"/>
          <p:cNvSpPr>
            <a:spLocks noGrp="1"/>
          </p:cNvSpPr>
          <p:nvPr>
            <p:ph idx="1"/>
          </p:nvPr>
        </p:nvSpPr>
        <p:spPr>
          <a:xfrm>
            <a:off x="179512" y="908720"/>
            <a:ext cx="8784976" cy="5832648"/>
          </a:xfrm>
        </p:spPr>
        <p:txBody>
          <a:bodyPr/>
          <a:lstStyle/>
          <a:p>
            <a:r>
              <a:rPr lang="de-DE" sz="2400" dirty="0" smtClean="0"/>
              <a:t>Bibel für Richter, Hundeführer, Helfer</a:t>
            </a:r>
          </a:p>
          <a:p>
            <a:r>
              <a:rPr lang="de-DE" sz="2400" dirty="0" err="1" smtClean="0"/>
              <a:t>Bible</a:t>
            </a:r>
            <a:r>
              <a:rPr lang="de-DE" sz="2400" dirty="0" smtClean="0"/>
              <a:t> </a:t>
            </a:r>
            <a:r>
              <a:rPr lang="de-DE" sz="2400" dirty="0" err="1" smtClean="0"/>
              <a:t>for</a:t>
            </a:r>
            <a:r>
              <a:rPr lang="de-DE" sz="2400" dirty="0" smtClean="0"/>
              <a:t> </a:t>
            </a:r>
            <a:r>
              <a:rPr lang="de-DE" sz="2400" dirty="0" err="1" smtClean="0"/>
              <a:t>judges</a:t>
            </a:r>
            <a:r>
              <a:rPr lang="de-DE" sz="2400" dirty="0" smtClean="0"/>
              <a:t>, </a:t>
            </a:r>
            <a:r>
              <a:rPr lang="de-DE" sz="2400" dirty="0" err="1" smtClean="0"/>
              <a:t>dog</a:t>
            </a:r>
            <a:r>
              <a:rPr lang="de-DE" sz="2400" dirty="0" smtClean="0"/>
              <a:t> </a:t>
            </a:r>
            <a:r>
              <a:rPr lang="de-DE" sz="2400" dirty="0" err="1" smtClean="0"/>
              <a:t>handlers</a:t>
            </a:r>
            <a:r>
              <a:rPr lang="de-DE" sz="2400" dirty="0" smtClean="0"/>
              <a:t>, </a:t>
            </a:r>
            <a:r>
              <a:rPr lang="de-DE" sz="2400" dirty="0" err="1" smtClean="0"/>
              <a:t>helpers</a:t>
            </a:r>
            <a:endParaRPr lang="de-DE" sz="2400" dirty="0" smtClean="0"/>
          </a:p>
          <a:p>
            <a:r>
              <a:rPr lang="de-DE" sz="2400" dirty="0" smtClean="0"/>
              <a:t>Inhalte müssen übersichtlich, nachvollziehbar und fest geregelt sein</a:t>
            </a:r>
          </a:p>
          <a:p>
            <a:r>
              <a:rPr lang="en-US" sz="2400" dirty="0" smtClean="0"/>
              <a:t>Content must be clear, comprehensible and firmly regulated</a:t>
            </a:r>
            <a:endParaRPr lang="de-DE" sz="2400" dirty="0" smtClean="0"/>
          </a:p>
          <a:p>
            <a:r>
              <a:rPr lang="de-DE" sz="2400" dirty="0" smtClean="0"/>
              <a:t>Orientierung an den Erfordernissen des Sports mit einer Gebrauchshunderasse </a:t>
            </a:r>
          </a:p>
          <a:p>
            <a:r>
              <a:rPr lang="en-US" sz="2400" dirty="0" smtClean="0"/>
              <a:t>Orientation to the requirements of the sport with a working dog breed</a:t>
            </a:r>
            <a:endParaRPr lang="de-DE" sz="2400" dirty="0" smtClean="0"/>
          </a:p>
          <a:p>
            <a:r>
              <a:rPr lang="de-DE" sz="2400" dirty="0" smtClean="0"/>
              <a:t>Richten nach PO beeinflusst entscheiden die weitere Zucht und Ausbildung</a:t>
            </a:r>
          </a:p>
          <a:p>
            <a:r>
              <a:rPr lang="en-US" sz="2400" dirty="0" smtClean="0"/>
              <a:t>Judging by PO decisively influences the further breeding and education</a:t>
            </a:r>
            <a:endParaRPr lang="de-DE" sz="2400" dirty="0" smtClean="0"/>
          </a:p>
          <a:p>
            <a:endParaRPr lang="de-DE" sz="2400"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Titel 1"/>
          <p:cNvSpPr>
            <a:spLocks noGrp="1"/>
          </p:cNvSpPr>
          <p:nvPr>
            <p:ph type="title"/>
          </p:nvPr>
        </p:nvSpPr>
        <p:spPr>
          <a:xfrm>
            <a:off x="457200" y="274638"/>
            <a:ext cx="8229600" cy="850900"/>
          </a:xfrm>
        </p:spPr>
        <p:txBody>
          <a:bodyPr/>
          <a:lstStyle/>
          <a:p>
            <a:r>
              <a:rPr lang="de-DE" sz="3600" smtClean="0">
                <a:ea typeface="ＭＳ Ｐゴシック" pitchFamily="34" charset="-128"/>
              </a:rPr>
              <a:t>Leistungsprüfungen</a:t>
            </a:r>
          </a:p>
        </p:txBody>
      </p:sp>
      <p:sp>
        <p:nvSpPr>
          <p:cNvPr id="98307" name="Inhaltsplatzhalter 4"/>
          <p:cNvSpPr>
            <a:spLocks noGrp="1"/>
          </p:cNvSpPr>
          <p:nvPr>
            <p:ph idx="1"/>
          </p:nvPr>
        </p:nvSpPr>
        <p:spPr>
          <a:xfrm>
            <a:off x="457200" y="1125538"/>
            <a:ext cx="8229600" cy="5472112"/>
          </a:xfrm>
        </p:spPr>
        <p:txBody>
          <a:bodyPr/>
          <a:lstStyle/>
          <a:p>
            <a:pPr>
              <a:buFont typeface="Wingdings" pitchFamily="2" charset="2"/>
              <a:buChar char="v"/>
            </a:pPr>
            <a:r>
              <a:rPr lang="de-DE" sz="2800" dirty="0" smtClean="0">
                <a:ea typeface="ＭＳ Ｐゴシック" pitchFamily="34" charset="-128"/>
              </a:rPr>
              <a:t>Beim Beurteilen geht es grundsätzlich um eine möglichst objektive Analyse der Ist- und Sollsituation der erbrachten Leistung. </a:t>
            </a:r>
          </a:p>
          <a:p>
            <a:pPr>
              <a:buFont typeface="Wingdings" pitchFamily="2" charset="2"/>
              <a:buChar char="v"/>
            </a:pPr>
            <a:r>
              <a:rPr lang="de-DE" sz="2800" dirty="0" smtClean="0">
                <a:ea typeface="ＭＳ Ｐゴシック" pitchFamily="34" charset="-128"/>
              </a:rPr>
              <a:t>Die Leistungskriterien (= die geforderten Leistungen) müssen klar definiert sein. Sie sind der Maßstab sowohl für den Beurteiler als auch für den Beurteilten.</a:t>
            </a:r>
          </a:p>
          <a:p>
            <a:pPr>
              <a:buFont typeface="Wingdings" pitchFamily="2" charset="2"/>
              <a:buChar char="v"/>
            </a:pPr>
            <a:r>
              <a:rPr lang="de-DE" sz="2800" dirty="0" smtClean="0">
                <a:ea typeface="ＭＳ Ｐゴシック" pitchFamily="34" charset="-128"/>
              </a:rPr>
              <a:t>Die Erfassung des individuellen Lernerfolges steht im Vordergrund</a:t>
            </a:r>
          </a:p>
          <a:p>
            <a:pPr>
              <a:buFont typeface="Wingdings" pitchFamily="2" charset="2"/>
              <a:buChar char="v"/>
            </a:pPr>
            <a:r>
              <a:rPr lang="de-DE" sz="2800" dirty="0" smtClean="0">
                <a:ea typeface="ＭＳ Ｐゴシック" pitchFamily="34" charset="-128"/>
              </a:rPr>
              <a:t>Der Lernerfolg steht auf unseren Prüfungen unter Kontrolle der Richter.</a:t>
            </a:r>
          </a:p>
          <a:p>
            <a:pPr>
              <a:buFont typeface="Wingdings" pitchFamily="2" charset="2"/>
              <a:buChar char="v"/>
            </a:pPr>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30</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Titel 1"/>
          <p:cNvSpPr>
            <a:spLocks noGrp="1"/>
          </p:cNvSpPr>
          <p:nvPr>
            <p:ph type="title"/>
          </p:nvPr>
        </p:nvSpPr>
        <p:spPr>
          <a:xfrm>
            <a:off x="457200" y="274638"/>
            <a:ext cx="8229600" cy="777875"/>
          </a:xfrm>
        </p:spPr>
        <p:txBody>
          <a:bodyPr/>
          <a:lstStyle/>
          <a:p>
            <a:r>
              <a:rPr lang="de-DE" sz="3200" smtClean="0">
                <a:ea typeface="ＭＳ Ｐゴシック" pitchFamily="34" charset="-128"/>
              </a:rPr>
              <a:t>Performance Tests</a:t>
            </a:r>
          </a:p>
        </p:txBody>
      </p:sp>
      <p:sp>
        <p:nvSpPr>
          <p:cNvPr id="99331" name="Inhaltsplatzhalter 2"/>
          <p:cNvSpPr>
            <a:spLocks noGrp="1"/>
          </p:cNvSpPr>
          <p:nvPr>
            <p:ph idx="1"/>
          </p:nvPr>
        </p:nvSpPr>
        <p:spPr>
          <a:xfrm>
            <a:off x="457200" y="1125538"/>
            <a:ext cx="8229600" cy="5732462"/>
          </a:xfrm>
        </p:spPr>
        <p:txBody>
          <a:bodyPr/>
          <a:lstStyle/>
          <a:p>
            <a:pPr>
              <a:buFont typeface="Wingdings" pitchFamily="2" charset="2"/>
              <a:buChar char="v"/>
            </a:pPr>
            <a:r>
              <a:rPr lang="en-US" sz="2800" smtClean="0">
                <a:ea typeface="ＭＳ Ｐゴシック" pitchFamily="34" charset="-128"/>
              </a:rPr>
              <a:t>In judging we want to have the most objective analysis of the actual and desired situation of the performance.</a:t>
            </a:r>
          </a:p>
          <a:p>
            <a:pPr>
              <a:buFont typeface="Wingdings" pitchFamily="2" charset="2"/>
              <a:buChar char="v"/>
            </a:pPr>
            <a:r>
              <a:rPr lang="en-US" sz="2800" smtClean="0">
                <a:ea typeface="ＭＳ Ｐゴシック" pitchFamily="34" charset="-128"/>
              </a:rPr>
              <a:t>The performance criteria (= the required performance) must be clearly defined. They are the standard for both the judge and the appraisees.</a:t>
            </a:r>
          </a:p>
          <a:p>
            <a:pPr>
              <a:buFont typeface="Wingdings" pitchFamily="2" charset="2"/>
              <a:buChar char="v"/>
            </a:pPr>
            <a:r>
              <a:rPr lang="en-US" sz="2800" smtClean="0">
                <a:ea typeface="ＭＳ Ｐゴシック" pitchFamily="34" charset="-128"/>
              </a:rPr>
              <a:t>The detection of the individual learning success stands in the foreground.</a:t>
            </a:r>
          </a:p>
          <a:p>
            <a:pPr>
              <a:buFont typeface="Wingdings" pitchFamily="2" charset="2"/>
              <a:buChar char="v"/>
            </a:pPr>
            <a:r>
              <a:rPr lang="en-US" sz="2800" smtClean="0">
                <a:ea typeface="ＭＳ Ｐゴシック" pitchFamily="34" charset="-128"/>
              </a:rPr>
              <a:t>The learning success is on our tests under control of the judges.</a:t>
            </a:r>
          </a:p>
          <a:p>
            <a:pPr>
              <a:buFont typeface="Wingdings" pitchFamily="2" charset="2"/>
              <a:buChar char="v"/>
            </a:pPr>
            <a:endParaRPr lang="en-US" sz="2800" smtClean="0">
              <a:ea typeface="ＭＳ Ｐゴシック" pitchFamily="34" charset="-128"/>
            </a:endParaRPr>
          </a:p>
          <a:p>
            <a:pPr>
              <a:buFont typeface="Wingdings" pitchFamily="2" charset="2"/>
              <a:buChar char="v"/>
            </a:pPr>
            <a:endParaRPr lang="de-DE"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31</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Titel 1"/>
          <p:cNvSpPr>
            <a:spLocks noGrp="1"/>
          </p:cNvSpPr>
          <p:nvPr>
            <p:ph type="title"/>
          </p:nvPr>
        </p:nvSpPr>
        <p:spPr>
          <a:xfrm>
            <a:off x="457200" y="0"/>
            <a:ext cx="8229600" cy="692696"/>
          </a:xfrm>
        </p:spPr>
        <p:txBody>
          <a:bodyPr>
            <a:normAutofit/>
          </a:bodyPr>
          <a:lstStyle/>
          <a:p>
            <a:r>
              <a:rPr lang="de-DE" sz="3600" dirty="0" smtClean="0">
                <a:ea typeface="ＭＳ Ｐゴシック" pitchFamily="34" charset="-128"/>
              </a:rPr>
              <a:t>Beurteilung von Hundeverhalten</a:t>
            </a:r>
          </a:p>
        </p:txBody>
      </p:sp>
      <p:sp>
        <p:nvSpPr>
          <p:cNvPr id="100355" name="Inhaltsplatzhalter 2"/>
          <p:cNvSpPr>
            <a:spLocks noGrp="1"/>
          </p:cNvSpPr>
          <p:nvPr>
            <p:ph idx="1"/>
          </p:nvPr>
        </p:nvSpPr>
        <p:spPr>
          <a:xfrm>
            <a:off x="468313" y="1052736"/>
            <a:ext cx="8229600" cy="5173439"/>
          </a:xfrm>
        </p:spPr>
        <p:txBody>
          <a:bodyPr/>
          <a:lstStyle/>
          <a:p>
            <a:pPr>
              <a:buFont typeface="Wingdings" pitchFamily="2" charset="2"/>
              <a:buChar char="v"/>
            </a:pPr>
            <a:r>
              <a:rPr lang="de-DE" dirty="0" smtClean="0">
                <a:ea typeface="ＭＳ Ｐゴシック" pitchFamily="34" charset="-128"/>
              </a:rPr>
              <a:t>Testgütekriterien:</a:t>
            </a:r>
          </a:p>
          <a:p>
            <a:pPr>
              <a:buFont typeface="Courier New" pitchFamily="49" charset="0"/>
              <a:buChar char="o"/>
            </a:pPr>
            <a:r>
              <a:rPr lang="de-DE" sz="2400" dirty="0" smtClean="0">
                <a:ea typeface="ＭＳ Ｐゴシック" pitchFamily="34" charset="-128"/>
              </a:rPr>
              <a:t>Objektivität (Personenunbeeinflusste Auswertung) – Reliabilität (Zuverlässigkeit, Genauigkeit) – Validität (Gültigkeit eines Ergebnisses)</a:t>
            </a:r>
          </a:p>
          <a:p>
            <a:pPr>
              <a:buFont typeface="Wingdings" pitchFamily="2" charset="2"/>
              <a:buChar char="v"/>
            </a:pPr>
            <a:r>
              <a:rPr lang="de-DE" dirty="0" smtClean="0">
                <a:ea typeface="ＭＳ Ｐゴシック" pitchFamily="34" charset="-128"/>
              </a:rPr>
              <a:t>Beobachten – Beschreiben – Bewerten</a:t>
            </a:r>
          </a:p>
          <a:p>
            <a:pPr>
              <a:buFont typeface="Wingdings" pitchFamily="2" charset="2"/>
              <a:buChar char="v"/>
            </a:pPr>
            <a:r>
              <a:rPr lang="de-DE" dirty="0" smtClean="0">
                <a:ea typeface="ＭＳ Ｐゴシック" pitchFamily="34" charset="-128"/>
              </a:rPr>
              <a:t>Gleichbehandlung aller Prüflinge (Fairness)</a:t>
            </a:r>
          </a:p>
          <a:p>
            <a:pPr>
              <a:buFont typeface="Wingdings" pitchFamily="2" charset="2"/>
              <a:buChar char="v"/>
            </a:pPr>
            <a:r>
              <a:rPr lang="de-DE" dirty="0" smtClean="0">
                <a:ea typeface="ＭＳ Ｐゴシック" pitchFamily="34" charset="-128"/>
              </a:rPr>
              <a:t>Transparenz und Offenlegung der Bewertungskriterien</a:t>
            </a:r>
          </a:p>
        </p:txBody>
      </p:sp>
      <p:sp>
        <p:nvSpPr>
          <p:cNvPr id="4" name="Foliennummernplatzhalter 3"/>
          <p:cNvSpPr>
            <a:spLocks noGrp="1"/>
          </p:cNvSpPr>
          <p:nvPr>
            <p:ph type="sldNum" sz="quarter" idx="12"/>
          </p:nvPr>
        </p:nvSpPr>
        <p:spPr/>
        <p:txBody>
          <a:bodyPr/>
          <a:lstStyle/>
          <a:p>
            <a:fld id="{42060E1C-7F94-48ED-A1E2-7080F3AD8941}" type="slidenum">
              <a:rPr lang="de-DE" smtClean="0"/>
              <a:pPr/>
              <a:t>32</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Titel 1"/>
          <p:cNvSpPr>
            <a:spLocks noGrp="1"/>
          </p:cNvSpPr>
          <p:nvPr>
            <p:ph type="title"/>
          </p:nvPr>
        </p:nvSpPr>
        <p:spPr>
          <a:xfrm>
            <a:off x="457200" y="274638"/>
            <a:ext cx="8229600" cy="850900"/>
          </a:xfrm>
        </p:spPr>
        <p:txBody>
          <a:bodyPr/>
          <a:lstStyle/>
          <a:p>
            <a:r>
              <a:rPr lang="de-DE" sz="3600" smtClean="0">
                <a:ea typeface="ＭＳ Ｐゴシック" pitchFamily="34" charset="-128"/>
              </a:rPr>
              <a:t>Judging</a:t>
            </a:r>
          </a:p>
        </p:txBody>
      </p:sp>
      <p:sp>
        <p:nvSpPr>
          <p:cNvPr id="101379" name="Inhaltsplatzhalter 2"/>
          <p:cNvSpPr>
            <a:spLocks noGrp="1"/>
          </p:cNvSpPr>
          <p:nvPr>
            <p:ph idx="1"/>
          </p:nvPr>
        </p:nvSpPr>
        <p:spPr>
          <a:xfrm>
            <a:off x="457200" y="1341438"/>
            <a:ext cx="8229600" cy="4784725"/>
          </a:xfrm>
        </p:spPr>
        <p:txBody>
          <a:bodyPr/>
          <a:lstStyle/>
          <a:p>
            <a:pPr>
              <a:buFont typeface="Wingdings" pitchFamily="2" charset="2"/>
              <a:buChar char="v"/>
            </a:pPr>
            <a:r>
              <a:rPr lang="de-DE" smtClean="0">
                <a:ea typeface="ＭＳ Ｐゴシック" pitchFamily="34" charset="-128"/>
              </a:rPr>
              <a:t>Test quality criteria:</a:t>
            </a:r>
          </a:p>
          <a:p>
            <a:pPr>
              <a:buFont typeface="Courier New" pitchFamily="49" charset="0"/>
              <a:buChar char="o"/>
            </a:pPr>
            <a:r>
              <a:rPr lang="en-US" smtClean="0">
                <a:ea typeface="ＭＳ Ｐゴシック" pitchFamily="34" charset="-128"/>
              </a:rPr>
              <a:t>Objectivity (persons independent) - reliability (reliability) - validity (validity)</a:t>
            </a:r>
          </a:p>
          <a:p>
            <a:pPr>
              <a:buFont typeface="Wingdings" pitchFamily="2" charset="2"/>
              <a:buChar char="v"/>
            </a:pPr>
            <a:r>
              <a:rPr lang="de-DE" smtClean="0">
                <a:ea typeface="ＭＳ Ｐゴシック" pitchFamily="34" charset="-128"/>
              </a:rPr>
              <a:t>Observe - Describe – Evaluate</a:t>
            </a:r>
          </a:p>
          <a:p>
            <a:pPr>
              <a:buFont typeface="Wingdings" pitchFamily="2" charset="2"/>
              <a:buChar char="v"/>
            </a:pPr>
            <a:r>
              <a:rPr lang="en-US" smtClean="0">
                <a:ea typeface="ＭＳ Ｐゴシック" pitchFamily="34" charset="-128"/>
              </a:rPr>
              <a:t>Equal treatment of all examinees (fairness)</a:t>
            </a:r>
          </a:p>
          <a:p>
            <a:pPr>
              <a:buFont typeface="Wingdings" pitchFamily="2" charset="2"/>
              <a:buChar char="v"/>
            </a:pPr>
            <a:endParaRPr lang="en-US" smtClean="0">
              <a:ea typeface="ＭＳ Ｐゴシック" pitchFamily="34" charset="-128"/>
            </a:endParaRPr>
          </a:p>
          <a:p>
            <a:pPr>
              <a:buFont typeface="Wingdings" pitchFamily="2" charset="2"/>
              <a:buChar char="v"/>
            </a:pPr>
            <a:r>
              <a:rPr lang="en-US" smtClean="0">
                <a:ea typeface="ＭＳ Ｐゴシック" pitchFamily="34" charset="-128"/>
              </a:rPr>
              <a:t>Transparency and disclosure of the evaluation criteria.</a:t>
            </a:r>
            <a:endParaRPr lang="de-DE" smtClean="0">
              <a:ea typeface="ＭＳ Ｐゴシック" pitchFamily="34" charset="-128"/>
            </a:endParaRPr>
          </a:p>
          <a:p>
            <a:pPr>
              <a:buFont typeface="Wingdings" pitchFamily="2" charset="2"/>
              <a:buChar char="v"/>
            </a:pPr>
            <a:endParaRPr lang="en-US" smtClean="0">
              <a:ea typeface="ＭＳ Ｐゴシック" pitchFamily="34" charset="-128"/>
            </a:endParaRPr>
          </a:p>
          <a:p>
            <a:pPr>
              <a:buFont typeface="Courier New" pitchFamily="49" charset="0"/>
              <a:buChar char="o"/>
            </a:pPr>
            <a:endParaRPr lang="de-DE"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33</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Titel 1"/>
          <p:cNvSpPr>
            <a:spLocks noGrp="1"/>
          </p:cNvSpPr>
          <p:nvPr>
            <p:ph type="title"/>
          </p:nvPr>
        </p:nvSpPr>
        <p:spPr>
          <a:xfrm>
            <a:off x="457200" y="274638"/>
            <a:ext cx="8229600" cy="777875"/>
          </a:xfrm>
        </p:spPr>
        <p:txBody>
          <a:bodyPr/>
          <a:lstStyle/>
          <a:p>
            <a:r>
              <a:rPr lang="de-DE" sz="4000" smtClean="0">
                <a:ea typeface="ＭＳ Ｐゴシック" pitchFamily="34" charset="-128"/>
              </a:rPr>
              <a:t>Beurteilen</a:t>
            </a:r>
          </a:p>
        </p:txBody>
      </p:sp>
      <p:sp>
        <p:nvSpPr>
          <p:cNvPr id="102403" name="Inhaltsplatzhalter 2"/>
          <p:cNvSpPr>
            <a:spLocks noGrp="1"/>
          </p:cNvSpPr>
          <p:nvPr>
            <p:ph idx="1"/>
          </p:nvPr>
        </p:nvSpPr>
        <p:spPr>
          <a:xfrm>
            <a:off x="457200" y="1052513"/>
            <a:ext cx="8229600" cy="5805487"/>
          </a:xfrm>
        </p:spPr>
        <p:txBody>
          <a:bodyPr>
            <a:normAutofit lnSpcReduction="10000"/>
          </a:bodyPr>
          <a:lstStyle/>
          <a:p>
            <a:pPr>
              <a:buFont typeface="Wingdings" pitchFamily="2" charset="2"/>
              <a:buChar char="v"/>
            </a:pPr>
            <a:r>
              <a:rPr lang="de-DE" sz="2800" smtClean="0">
                <a:ea typeface="ＭＳ Ｐゴシック" pitchFamily="34" charset="-128"/>
              </a:rPr>
              <a:t>Leistungsprüfung ist die Erfassung und Bewertung von äußerlich feststellbaren Leistungen.</a:t>
            </a:r>
          </a:p>
          <a:p>
            <a:pPr>
              <a:buFont typeface="Wingdings" pitchFamily="2" charset="2"/>
              <a:buChar char="v"/>
            </a:pPr>
            <a:r>
              <a:rPr lang="de-DE" sz="2800" smtClean="0">
                <a:ea typeface="ＭＳ Ｐゴシック" pitchFamily="34" charset="-128"/>
              </a:rPr>
              <a:t>Sie bilden die Grundvoraussetzungen für eine effektive Selektion und für den Zuchtfortschritt. Sie beeinflussen Zucht und Sport. </a:t>
            </a:r>
          </a:p>
          <a:p>
            <a:pPr>
              <a:buFont typeface="Wingdings" pitchFamily="2" charset="2"/>
              <a:buChar char="v"/>
            </a:pPr>
            <a:r>
              <a:rPr lang="de-DE" sz="2800" smtClean="0">
                <a:ea typeface="ＭＳ Ｐゴシック" pitchFamily="34" charset="-128"/>
              </a:rPr>
              <a:t>Wichtige Informationen über die im Zuchtziel definierten Merkmale eines Gebrauchshundes werden gesammelt.</a:t>
            </a:r>
          </a:p>
          <a:p>
            <a:pPr>
              <a:buFont typeface="Wingdings" pitchFamily="2" charset="2"/>
              <a:buChar char="v"/>
            </a:pPr>
            <a:r>
              <a:rPr lang="de-DE" sz="2800" smtClean="0">
                <a:ea typeface="ＭＳ Ｐゴシック" pitchFamily="34" charset="-128"/>
              </a:rPr>
              <a:t>Die PO mit den Abteilungen Fährtenarbeit, Unterordnung und Schutzdienst ermöglicht uns die Eigenschaften des Hundes abzutesten. Sie bietet somit die Grundlage für eine optimale Gebrauchshundzucht. (züchterische Relevanz)</a:t>
            </a:r>
          </a:p>
        </p:txBody>
      </p:sp>
      <p:sp>
        <p:nvSpPr>
          <p:cNvPr id="4" name="Foliennummernplatzhalter 3"/>
          <p:cNvSpPr>
            <a:spLocks noGrp="1"/>
          </p:cNvSpPr>
          <p:nvPr>
            <p:ph type="sldNum" sz="quarter" idx="12"/>
          </p:nvPr>
        </p:nvSpPr>
        <p:spPr/>
        <p:txBody>
          <a:bodyPr/>
          <a:lstStyle/>
          <a:p>
            <a:fld id="{42060E1C-7F94-48ED-A1E2-7080F3AD8941}" type="slidenum">
              <a:rPr lang="de-DE" smtClean="0"/>
              <a:pPr/>
              <a:t>34</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Titel 1"/>
          <p:cNvSpPr>
            <a:spLocks noGrp="1"/>
          </p:cNvSpPr>
          <p:nvPr>
            <p:ph type="title"/>
          </p:nvPr>
        </p:nvSpPr>
        <p:spPr>
          <a:xfrm>
            <a:off x="457200" y="274638"/>
            <a:ext cx="8229600" cy="777875"/>
          </a:xfrm>
        </p:spPr>
        <p:txBody>
          <a:bodyPr/>
          <a:lstStyle/>
          <a:p>
            <a:r>
              <a:rPr lang="de-DE" sz="3200" smtClean="0">
                <a:ea typeface="ＭＳ Ｐゴシック" pitchFamily="34" charset="-128"/>
              </a:rPr>
              <a:t>Judging</a:t>
            </a:r>
          </a:p>
        </p:txBody>
      </p:sp>
      <p:sp>
        <p:nvSpPr>
          <p:cNvPr id="103427" name="Inhaltsplatzhalter 2"/>
          <p:cNvSpPr>
            <a:spLocks noGrp="1"/>
          </p:cNvSpPr>
          <p:nvPr>
            <p:ph idx="1"/>
          </p:nvPr>
        </p:nvSpPr>
        <p:spPr>
          <a:xfrm>
            <a:off x="457200" y="908050"/>
            <a:ext cx="8229600" cy="5949950"/>
          </a:xfrm>
        </p:spPr>
        <p:txBody>
          <a:bodyPr/>
          <a:lstStyle/>
          <a:p>
            <a:pPr>
              <a:buFont typeface="Wingdings" pitchFamily="2" charset="2"/>
              <a:buChar char="v"/>
            </a:pPr>
            <a:r>
              <a:rPr lang="en-US" sz="2800" smtClean="0">
                <a:ea typeface="ＭＳ Ｐゴシック" pitchFamily="34" charset="-128"/>
              </a:rPr>
              <a:t>Performance tests is the recording and valuation of externally observable performance.</a:t>
            </a:r>
          </a:p>
          <a:p>
            <a:pPr>
              <a:buFont typeface="Wingdings" pitchFamily="2" charset="2"/>
              <a:buChar char="v"/>
            </a:pPr>
            <a:r>
              <a:rPr lang="en-US" sz="2800" smtClean="0">
                <a:ea typeface="ＭＳ Ｐゴシック" pitchFamily="34" charset="-128"/>
              </a:rPr>
              <a:t>They form the basic requirements for an effective selection and breeding progress. They affect breeding and sport.</a:t>
            </a:r>
          </a:p>
          <a:p>
            <a:pPr>
              <a:buFont typeface="Wingdings" pitchFamily="2" charset="2"/>
              <a:buChar char="v"/>
            </a:pPr>
            <a:r>
              <a:rPr lang="en-US" sz="2800" smtClean="0">
                <a:ea typeface="ＭＳ Ｐゴシック" pitchFamily="34" charset="-128"/>
              </a:rPr>
              <a:t>Important information about the characteristics defined in the breeding goal of a working dog is collected.</a:t>
            </a:r>
          </a:p>
          <a:p>
            <a:pPr>
              <a:buFont typeface="Wingdings" pitchFamily="2" charset="2"/>
              <a:buChar char="v"/>
            </a:pPr>
            <a:r>
              <a:rPr lang="en-US" sz="2800" smtClean="0">
                <a:ea typeface="ＭＳ Ｐゴシック" pitchFamily="34" charset="-128"/>
              </a:rPr>
              <a:t>The rule book with the phases of tracking, obedience and protection allows us to test the qualities of the dog. This provides the basis for an optimal working dog breed (breeding relevance).</a:t>
            </a:r>
          </a:p>
          <a:p>
            <a:pPr>
              <a:buFont typeface="Wingdings" pitchFamily="2" charset="2"/>
              <a:buChar char="v"/>
            </a:pPr>
            <a:endParaRPr lang="en-US" smtClean="0">
              <a:ea typeface="ＭＳ Ｐゴシック" pitchFamily="34" charset="-128"/>
            </a:endParaRPr>
          </a:p>
          <a:p>
            <a:pPr>
              <a:buFont typeface="Wingdings" pitchFamily="2" charset="2"/>
              <a:buChar char="v"/>
            </a:pPr>
            <a:endParaRPr lang="en-US" smtClean="0">
              <a:ea typeface="ＭＳ Ｐゴシック" pitchFamily="34" charset="-128"/>
            </a:endParaRPr>
          </a:p>
          <a:p>
            <a:pPr>
              <a:buFont typeface="Wingdings" pitchFamily="2" charset="2"/>
              <a:buChar char="v"/>
            </a:pPr>
            <a:endParaRPr lang="de-DE"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35</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itel 1"/>
          <p:cNvSpPr>
            <a:spLocks noGrp="1"/>
          </p:cNvSpPr>
          <p:nvPr>
            <p:ph type="title"/>
          </p:nvPr>
        </p:nvSpPr>
        <p:spPr>
          <a:xfrm>
            <a:off x="457200" y="274638"/>
            <a:ext cx="8229600" cy="850106"/>
          </a:xfrm>
        </p:spPr>
        <p:txBody>
          <a:bodyPr/>
          <a:lstStyle/>
          <a:p>
            <a:r>
              <a:rPr lang="de-DE" dirty="0" smtClean="0">
                <a:ea typeface="ＭＳ Ｐゴシック" pitchFamily="34" charset="-128"/>
              </a:rPr>
              <a:t>Beurteilen</a:t>
            </a:r>
          </a:p>
        </p:txBody>
      </p:sp>
      <p:sp>
        <p:nvSpPr>
          <p:cNvPr id="104451" name="Inhaltsplatzhalter 2"/>
          <p:cNvSpPr>
            <a:spLocks noGrp="1"/>
          </p:cNvSpPr>
          <p:nvPr>
            <p:ph idx="1"/>
          </p:nvPr>
        </p:nvSpPr>
        <p:spPr>
          <a:xfrm>
            <a:off x="457200" y="1196975"/>
            <a:ext cx="8229600" cy="4929188"/>
          </a:xfrm>
        </p:spPr>
        <p:txBody>
          <a:bodyPr>
            <a:normAutofit lnSpcReduction="10000"/>
          </a:bodyPr>
          <a:lstStyle/>
          <a:p>
            <a:pPr>
              <a:buFont typeface="Wingdings" pitchFamily="2" charset="2"/>
              <a:buChar char="v"/>
            </a:pPr>
            <a:r>
              <a:rPr lang="de-DE" sz="2800" dirty="0" smtClean="0">
                <a:ea typeface="ＭＳ Ｐゴシック" pitchFamily="34" charset="-128"/>
              </a:rPr>
              <a:t>Wir haben eine PO für Prüfungen aller Ebenen (OG, LGA, BSP, WM). Dies ist entsprechend zu beachten. Z. B. ein SG oder G auf einer OG Prüfung wird oft keinen Bestand mehr auf einer BSP haben.</a:t>
            </a:r>
          </a:p>
          <a:p>
            <a:pPr>
              <a:buFont typeface="Wingdings" pitchFamily="2" charset="2"/>
              <a:buChar char="v"/>
            </a:pPr>
            <a:r>
              <a:rPr lang="de-DE" sz="2800" dirty="0" smtClean="0">
                <a:ea typeface="ＭＳ Ｐゴシック" pitchFamily="34" charset="-128"/>
              </a:rPr>
              <a:t>Wir sind </a:t>
            </a:r>
            <a:r>
              <a:rPr lang="de-DE" sz="2800" u="sng" dirty="0" smtClean="0">
                <a:ea typeface="ＭＳ Ｐゴシック" pitchFamily="34" charset="-128"/>
              </a:rPr>
              <a:t>Prädikatsrichter</a:t>
            </a:r>
            <a:r>
              <a:rPr lang="de-DE" sz="2800" dirty="0" smtClean="0">
                <a:ea typeface="ＭＳ Ｐゴシック" pitchFamily="34" charset="-128"/>
              </a:rPr>
              <a:t>. Wir stufen zunächst das Gesehene in ein Prädikat ein und kommen darüber zu den Punkten.</a:t>
            </a:r>
          </a:p>
          <a:p>
            <a:pPr>
              <a:buFont typeface="Wingdings" pitchFamily="2" charset="2"/>
              <a:buChar char="v"/>
            </a:pPr>
            <a:r>
              <a:rPr lang="de-DE" sz="2800" dirty="0" smtClean="0">
                <a:ea typeface="ＭＳ Ｐゴシック" pitchFamily="34" charset="-128"/>
              </a:rPr>
              <a:t>Alle Einzelübungen sind ausführlich aus Transparenzgründen für HF und Zuschauer zu besprechen und das jeweilige Prädikat bekanntzugeben.</a:t>
            </a:r>
          </a:p>
        </p:txBody>
      </p:sp>
      <p:sp>
        <p:nvSpPr>
          <p:cNvPr id="4" name="Foliennummernplatzhalter 3"/>
          <p:cNvSpPr>
            <a:spLocks noGrp="1"/>
          </p:cNvSpPr>
          <p:nvPr>
            <p:ph type="sldNum" sz="quarter" idx="12"/>
          </p:nvPr>
        </p:nvSpPr>
        <p:spPr/>
        <p:txBody>
          <a:bodyPr/>
          <a:lstStyle/>
          <a:p>
            <a:fld id="{42060E1C-7F94-48ED-A1E2-7080F3AD8941}" type="slidenum">
              <a:rPr lang="de-DE" smtClean="0"/>
              <a:pPr/>
              <a:t>36</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itel 1"/>
          <p:cNvSpPr>
            <a:spLocks noGrp="1"/>
          </p:cNvSpPr>
          <p:nvPr>
            <p:ph type="title"/>
          </p:nvPr>
        </p:nvSpPr>
        <p:spPr>
          <a:xfrm>
            <a:off x="457200" y="274638"/>
            <a:ext cx="8229600" cy="777875"/>
          </a:xfrm>
        </p:spPr>
        <p:txBody>
          <a:bodyPr/>
          <a:lstStyle/>
          <a:p>
            <a:r>
              <a:rPr lang="de-DE" sz="3600" smtClean="0">
                <a:ea typeface="ＭＳ Ｐゴシック" pitchFamily="34" charset="-128"/>
              </a:rPr>
              <a:t>Judging</a:t>
            </a:r>
          </a:p>
        </p:txBody>
      </p:sp>
      <p:sp>
        <p:nvSpPr>
          <p:cNvPr id="105475" name="Inhaltsplatzhalter 2"/>
          <p:cNvSpPr>
            <a:spLocks noGrp="1"/>
          </p:cNvSpPr>
          <p:nvPr>
            <p:ph idx="1"/>
          </p:nvPr>
        </p:nvSpPr>
        <p:spPr>
          <a:xfrm>
            <a:off x="457200" y="1125538"/>
            <a:ext cx="8229600" cy="5616575"/>
          </a:xfrm>
        </p:spPr>
        <p:txBody>
          <a:bodyPr/>
          <a:lstStyle/>
          <a:p>
            <a:pPr>
              <a:buFont typeface="Wingdings" pitchFamily="2" charset="2"/>
              <a:buChar char="v"/>
            </a:pPr>
            <a:r>
              <a:rPr lang="en-US" sz="2800" dirty="0" smtClean="0">
                <a:ea typeface="ＭＳ Ｐゴシック" pitchFamily="34" charset="-128"/>
              </a:rPr>
              <a:t>We have one rule book for exams at all levels (OG, LGA, BSP, WM). This should be noted accordingly. We have to know where we are judging. For example, a SG or G in a club test is often no more a SG or G on BSP or WM.</a:t>
            </a:r>
          </a:p>
          <a:p>
            <a:pPr>
              <a:buFont typeface="Wingdings" pitchFamily="2" charset="2"/>
              <a:buChar char="v"/>
            </a:pPr>
            <a:r>
              <a:rPr lang="en-US" sz="2800" dirty="0" smtClean="0">
                <a:ea typeface="ＭＳ Ｐゴシック" pitchFamily="34" charset="-128"/>
              </a:rPr>
              <a:t>We are predicate judges. We classify at first what we have seen in a predicate, and get over it to the points.</a:t>
            </a:r>
          </a:p>
          <a:p>
            <a:pPr>
              <a:buFont typeface="Wingdings" pitchFamily="2" charset="2"/>
              <a:buChar char="v"/>
            </a:pPr>
            <a:r>
              <a:rPr lang="en-US" sz="2800" dirty="0" smtClean="0">
                <a:ea typeface="ＭＳ Ｐゴシック" pitchFamily="34" charset="-128"/>
              </a:rPr>
              <a:t>For reasons of transparency we have to talk to the handlers and the audience about all exercises in detail and we have to announce the relevant predicate.</a:t>
            </a:r>
          </a:p>
          <a:p>
            <a:pPr>
              <a:buFont typeface="Wingdings" pitchFamily="2" charset="2"/>
              <a:buChar char="v"/>
            </a:pPr>
            <a:endParaRPr lang="en-US" dirty="0" smtClean="0">
              <a:ea typeface="ＭＳ Ｐゴシック" pitchFamily="34" charset="-128"/>
            </a:endParaRPr>
          </a:p>
          <a:p>
            <a:pPr>
              <a:buFont typeface="Wingdings" pitchFamily="2" charset="2"/>
              <a:buChar char="v"/>
            </a:pPr>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37</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052736"/>
          </a:xfrm>
        </p:spPr>
        <p:txBody>
          <a:bodyPr>
            <a:normAutofit/>
          </a:bodyPr>
          <a:lstStyle/>
          <a:p>
            <a:r>
              <a:rPr lang="de-DE" sz="4000" dirty="0" smtClean="0"/>
              <a:t>Prädikate</a:t>
            </a:r>
            <a:endParaRPr lang="de-DE" sz="4000" dirty="0"/>
          </a:p>
        </p:txBody>
      </p:sp>
      <p:sp>
        <p:nvSpPr>
          <p:cNvPr id="3" name="Inhaltsplatzhalter 2"/>
          <p:cNvSpPr>
            <a:spLocks noGrp="1"/>
          </p:cNvSpPr>
          <p:nvPr>
            <p:ph idx="1"/>
          </p:nvPr>
        </p:nvSpPr>
        <p:spPr>
          <a:xfrm>
            <a:off x="323528" y="980728"/>
            <a:ext cx="8640960" cy="5472608"/>
          </a:xfrm>
        </p:spPr>
        <p:txBody>
          <a:bodyPr>
            <a:normAutofit lnSpcReduction="10000"/>
          </a:bodyPr>
          <a:lstStyle/>
          <a:p>
            <a:pPr>
              <a:buFont typeface="Wingdings" pitchFamily="2" charset="2"/>
              <a:buChar char="Ø"/>
            </a:pPr>
            <a:r>
              <a:rPr lang="de-DE" b="1" dirty="0" smtClean="0"/>
              <a:t>Vorzüglich: </a:t>
            </a:r>
            <a:r>
              <a:rPr lang="de-DE" dirty="0" smtClean="0"/>
              <a:t>Anforderungen werden in besonderem Maße erfüllt. </a:t>
            </a:r>
            <a:r>
              <a:rPr lang="de-DE" sz="2400" dirty="0" smtClean="0"/>
              <a:t>(</a:t>
            </a:r>
            <a:r>
              <a:rPr lang="de-DE" sz="2400" dirty="0" err="1" smtClean="0"/>
              <a:t>Dream</a:t>
            </a:r>
            <a:r>
              <a:rPr lang="de-DE" sz="2400" dirty="0" smtClean="0"/>
              <a:t> Team, Augenweide)</a:t>
            </a:r>
          </a:p>
          <a:p>
            <a:pPr>
              <a:buFont typeface="Wingdings" pitchFamily="2" charset="2"/>
              <a:buChar char="Ø"/>
            </a:pPr>
            <a:r>
              <a:rPr lang="de-DE" b="1" dirty="0" smtClean="0"/>
              <a:t>Sehr Gut: </a:t>
            </a:r>
            <a:r>
              <a:rPr lang="de-DE" dirty="0" smtClean="0"/>
              <a:t>Anforderungen werden voll (überdurchschnittlich) erfüllt. </a:t>
            </a:r>
            <a:r>
              <a:rPr lang="de-DE" sz="2400" dirty="0" smtClean="0"/>
              <a:t>(kleine Einschränkungen)</a:t>
            </a:r>
          </a:p>
          <a:p>
            <a:pPr>
              <a:buFont typeface="Wingdings" pitchFamily="2" charset="2"/>
              <a:buChar char="Ø"/>
            </a:pPr>
            <a:r>
              <a:rPr lang="de-DE" b="1" dirty="0" smtClean="0"/>
              <a:t>Gut: </a:t>
            </a:r>
            <a:r>
              <a:rPr lang="de-DE" dirty="0" smtClean="0"/>
              <a:t>Anforderungen werden im Allgemeinen erfüllt. </a:t>
            </a:r>
            <a:r>
              <a:rPr lang="de-DE" sz="2400" dirty="0" smtClean="0"/>
              <a:t>(Arbeit wird grundsätzlich gemacht, nichts besonderes)</a:t>
            </a:r>
          </a:p>
          <a:p>
            <a:pPr>
              <a:buFont typeface="Wingdings" pitchFamily="2" charset="2"/>
              <a:buChar char="Ø"/>
            </a:pPr>
            <a:r>
              <a:rPr lang="de-DE" b="1" dirty="0" smtClean="0"/>
              <a:t>Befriedigend: </a:t>
            </a:r>
            <a:r>
              <a:rPr lang="de-DE" dirty="0" smtClean="0"/>
              <a:t>Anforderungen werden im Ganzen noch erfüllt. </a:t>
            </a:r>
            <a:r>
              <a:rPr lang="de-DE" sz="2000" dirty="0" smtClean="0"/>
              <a:t>(mit deutlichen Mängeln, vielen Hilfen, Grenzfälle)</a:t>
            </a:r>
          </a:p>
          <a:p>
            <a:pPr>
              <a:buFont typeface="Wingdings" pitchFamily="2" charset="2"/>
              <a:buChar char="Ø"/>
            </a:pPr>
            <a:r>
              <a:rPr lang="de-DE" b="1" dirty="0" smtClean="0"/>
              <a:t>Mangelhaft: </a:t>
            </a:r>
            <a:r>
              <a:rPr lang="de-DE" dirty="0" smtClean="0"/>
              <a:t>Anforderungen werden nicht ausreichend erfüllt. </a:t>
            </a:r>
            <a:r>
              <a:rPr lang="de-DE" sz="2400" dirty="0" smtClean="0"/>
              <a:t>(keine Übung ohne gravierende Hilfen, Großraumfehler)</a:t>
            </a:r>
            <a:endParaRPr lang="de-DE" sz="2400" b="1"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38</a:t>
            </a:fld>
            <a:endParaRPr lang="de-DE"/>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620688"/>
          </a:xfrm>
        </p:spPr>
        <p:txBody>
          <a:bodyPr>
            <a:normAutofit fontScale="90000"/>
          </a:bodyPr>
          <a:lstStyle/>
          <a:p>
            <a:r>
              <a:rPr lang="en-GB" sz="3600" b="1" dirty="0" smtClean="0"/>
              <a:t>Predicates</a:t>
            </a:r>
            <a:endParaRPr lang="en-GB" sz="3600" b="1" dirty="0"/>
          </a:p>
        </p:txBody>
      </p:sp>
      <p:sp>
        <p:nvSpPr>
          <p:cNvPr id="3" name="Inhaltsplatzhalter 2"/>
          <p:cNvSpPr>
            <a:spLocks noGrp="1"/>
          </p:cNvSpPr>
          <p:nvPr>
            <p:ph idx="1"/>
          </p:nvPr>
        </p:nvSpPr>
        <p:spPr>
          <a:xfrm>
            <a:off x="179512" y="764704"/>
            <a:ext cx="8784976" cy="5904656"/>
          </a:xfrm>
        </p:spPr>
        <p:txBody>
          <a:bodyPr/>
          <a:lstStyle/>
          <a:p>
            <a:pPr>
              <a:buFont typeface="Wingdings" pitchFamily="2" charset="2"/>
              <a:buChar char="Ø"/>
            </a:pPr>
            <a:r>
              <a:rPr lang="en-GB" b="1" dirty="0" smtClean="0"/>
              <a:t>Excellent: </a:t>
            </a:r>
            <a:r>
              <a:rPr lang="en-GB" dirty="0" smtClean="0"/>
              <a:t>Requirements are met especially </a:t>
            </a:r>
            <a:r>
              <a:rPr lang="en-GB" sz="2800" dirty="0" smtClean="0"/>
              <a:t>(Dream Team, eye candy).</a:t>
            </a:r>
          </a:p>
          <a:p>
            <a:pPr>
              <a:buFont typeface="Wingdings" pitchFamily="2" charset="2"/>
              <a:buChar char="Ø"/>
            </a:pPr>
            <a:r>
              <a:rPr lang="en-GB" b="1" dirty="0" smtClean="0"/>
              <a:t>Very Good: </a:t>
            </a:r>
            <a:r>
              <a:rPr lang="en-GB" dirty="0" smtClean="0"/>
              <a:t>Requirements are met fully </a:t>
            </a:r>
            <a:r>
              <a:rPr lang="en-GB" sz="2800" dirty="0" smtClean="0"/>
              <a:t>(above average, some minor restrictions).</a:t>
            </a:r>
          </a:p>
          <a:p>
            <a:pPr>
              <a:buFont typeface="Wingdings" pitchFamily="2" charset="2"/>
              <a:buChar char="Ø"/>
            </a:pPr>
            <a:r>
              <a:rPr lang="en-GB" b="1" dirty="0" smtClean="0"/>
              <a:t>Good: </a:t>
            </a:r>
            <a:r>
              <a:rPr lang="en-GB" dirty="0" smtClean="0"/>
              <a:t>Requirements are generally fulfilled </a:t>
            </a:r>
            <a:r>
              <a:rPr lang="en-GB" sz="2800" dirty="0" smtClean="0"/>
              <a:t>(work is done in principle, nothing special)</a:t>
            </a:r>
          </a:p>
          <a:p>
            <a:pPr>
              <a:buFont typeface="Wingdings" pitchFamily="2" charset="2"/>
              <a:buChar char="Ø"/>
            </a:pPr>
            <a:r>
              <a:rPr lang="en-GB" b="1" dirty="0" smtClean="0"/>
              <a:t>Satisfactory: </a:t>
            </a:r>
            <a:r>
              <a:rPr lang="en-GB" dirty="0" smtClean="0"/>
              <a:t>Requirements are yet fulfilled overall </a:t>
            </a:r>
            <a:r>
              <a:rPr lang="en-GB" sz="2400" dirty="0" smtClean="0"/>
              <a:t>(by significant deficiencies, many helps, limit cases)</a:t>
            </a:r>
          </a:p>
          <a:p>
            <a:pPr>
              <a:buFont typeface="Wingdings" pitchFamily="2" charset="2"/>
              <a:buChar char="Ø"/>
            </a:pPr>
            <a:r>
              <a:rPr lang="en-GB" b="1" dirty="0" smtClean="0"/>
              <a:t>Insufficient: </a:t>
            </a:r>
            <a:r>
              <a:rPr lang="en-GB" dirty="0" smtClean="0"/>
              <a:t>Requirements are not sufficiently met. </a:t>
            </a:r>
            <a:r>
              <a:rPr lang="en-GB" sz="2800" dirty="0" smtClean="0"/>
              <a:t>(no exercise without major helps or greater errors).</a:t>
            </a:r>
            <a:endParaRPr lang="en-GB" sz="2800" b="1"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39</a:t>
            </a:fld>
            <a:endParaRPr lang="de-DE"/>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el 1"/>
          <p:cNvSpPr>
            <a:spLocks noGrp="1"/>
          </p:cNvSpPr>
          <p:nvPr>
            <p:ph type="title"/>
          </p:nvPr>
        </p:nvSpPr>
        <p:spPr>
          <a:xfrm>
            <a:off x="457200" y="0"/>
            <a:ext cx="8229600" cy="692696"/>
          </a:xfrm>
        </p:spPr>
        <p:txBody>
          <a:bodyPr>
            <a:normAutofit fontScale="90000"/>
          </a:bodyPr>
          <a:lstStyle/>
          <a:p>
            <a:r>
              <a:rPr lang="de-DE" altLang="de-DE" sz="4000" dirty="0" smtClean="0"/>
              <a:t>Präambel</a:t>
            </a:r>
          </a:p>
        </p:txBody>
      </p:sp>
      <p:sp>
        <p:nvSpPr>
          <p:cNvPr id="47107" name="Inhaltsplatzhalter 2"/>
          <p:cNvSpPr>
            <a:spLocks noGrp="1"/>
          </p:cNvSpPr>
          <p:nvPr>
            <p:ph idx="1"/>
          </p:nvPr>
        </p:nvSpPr>
        <p:spPr>
          <a:xfrm>
            <a:off x="0" y="692696"/>
            <a:ext cx="8820472" cy="6165304"/>
          </a:xfrm>
        </p:spPr>
        <p:txBody>
          <a:bodyPr>
            <a:normAutofit/>
          </a:bodyPr>
          <a:lstStyle/>
          <a:p>
            <a:pPr>
              <a:buFont typeface="Wingdings" pitchFamily="2" charset="2"/>
              <a:buChar char="§"/>
            </a:pPr>
            <a:r>
              <a:rPr lang="de-DE" altLang="de-DE" sz="2400" dirty="0" smtClean="0"/>
              <a:t>Gefährte des Menschen        </a:t>
            </a:r>
            <a:r>
              <a:rPr lang="de-DE" sz="2400" dirty="0" smtClean="0"/>
              <a:t>Companion </a:t>
            </a:r>
            <a:r>
              <a:rPr lang="de-DE" sz="2400" dirty="0" err="1" smtClean="0"/>
              <a:t>of</a:t>
            </a:r>
            <a:r>
              <a:rPr lang="de-DE" sz="2400" dirty="0" smtClean="0"/>
              <a:t> man</a:t>
            </a:r>
            <a:endParaRPr lang="de-DE" altLang="de-DE" sz="2400" dirty="0" smtClean="0"/>
          </a:p>
          <a:p>
            <a:pPr>
              <a:buFont typeface="Wingdings" pitchFamily="2" charset="2"/>
              <a:buChar char="§"/>
            </a:pPr>
            <a:r>
              <a:rPr lang="de-DE" altLang="de-DE" sz="2400" dirty="0" smtClean="0"/>
              <a:t>Enge Sozialgemeinschaft   </a:t>
            </a:r>
            <a:r>
              <a:rPr lang="en-GB" sz="2400" dirty="0" smtClean="0"/>
              <a:t>Close social community</a:t>
            </a:r>
            <a:endParaRPr lang="en-GB" altLang="de-DE" sz="2400" dirty="0" smtClean="0"/>
          </a:p>
          <a:p>
            <a:pPr>
              <a:buFont typeface="Wingdings" pitchFamily="2" charset="2"/>
              <a:buChar char="§"/>
            </a:pPr>
            <a:r>
              <a:rPr lang="de-DE" altLang="de-DE" sz="2400" dirty="0" smtClean="0"/>
              <a:t>Verantwortung </a:t>
            </a:r>
            <a:r>
              <a:rPr lang="de-DE" altLang="de-DE" sz="2400" dirty="0" smtClean="0"/>
              <a:t>für das Wohlbefinden </a:t>
            </a:r>
          </a:p>
          <a:p>
            <a:pPr>
              <a:buFont typeface="Wingdings" pitchFamily="2" charset="2"/>
              <a:buChar char="§"/>
            </a:pPr>
            <a:r>
              <a:rPr lang="en-GB" sz="2400" dirty="0" smtClean="0"/>
              <a:t>Responsibility for well-being</a:t>
            </a:r>
            <a:endParaRPr lang="en-GB" altLang="de-DE" sz="2400" dirty="0" smtClean="0"/>
          </a:p>
          <a:p>
            <a:pPr>
              <a:buFont typeface="Wingdings" pitchFamily="2" charset="2"/>
              <a:buChar char="§"/>
            </a:pPr>
            <a:r>
              <a:rPr lang="de-DE" altLang="de-DE" sz="2400" dirty="0" smtClean="0"/>
              <a:t>Tiergerechter</a:t>
            </a:r>
            <a:r>
              <a:rPr lang="de-DE" altLang="de-DE" sz="2400" dirty="0" smtClean="0"/>
              <a:t>, artgemäßer und gewaltfreier Umgang mit dem Hund</a:t>
            </a:r>
          </a:p>
          <a:p>
            <a:pPr>
              <a:buFont typeface="Wingdings" pitchFamily="2" charset="2"/>
              <a:buChar char="§"/>
            </a:pPr>
            <a:r>
              <a:rPr lang="en-US" sz="2400" dirty="0" smtClean="0"/>
              <a:t>Animal-friendly, species-appropriate and non-violent handling of the dog</a:t>
            </a:r>
            <a:endParaRPr lang="de-DE" altLang="de-DE" sz="2400" dirty="0" smtClean="0"/>
          </a:p>
          <a:p>
            <a:pPr>
              <a:buFont typeface="Wingdings" pitchFamily="2" charset="2"/>
              <a:buChar char="§"/>
            </a:pPr>
            <a:r>
              <a:rPr lang="de-DE" altLang="de-DE" sz="2400" dirty="0" smtClean="0"/>
              <a:t>Sorgfältige Ausbildung: Größtmögliche Harmonie zwischen Mensch und Hund</a:t>
            </a:r>
          </a:p>
          <a:p>
            <a:pPr>
              <a:buFont typeface="Wingdings" pitchFamily="2" charset="2"/>
              <a:buChar char="§"/>
            </a:pPr>
            <a:r>
              <a:rPr lang="en-US" sz="2400" dirty="0" smtClean="0"/>
              <a:t>Careful training: Greatest possible harmony between man and dog</a:t>
            </a:r>
            <a:endParaRPr lang="de-DE" altLang="de-DE" sz="2400" dirty="0" smtClean="0"/>
          </a:p>
          <a:p>
            <a:pPr>
              <a:buFont typeface="Wingdings" pitchFamily="2" charset="2"/>
              <a:buChar char="§"/>
            </a:pPr>
            <a:r>
              <a:rPr lang="de-DE" altLang="de-DE" sz="2400" dirty="0" smtClean="0"/>
              <a:t>Ethische Verpflichtung: Erziehen und ausreichend ausbilden </a:t>
            </a:r>
          </a:p>
          <a:p>
            <a:pPr>
              <a:buFont typeface="Wingdings" pitchFamily="2" charset="2"/>
              <a:buChar char="§"/>
            </a:pPr>
            <a:r>
              <a:rPr lang="en-US" sz="2400" dirty="0" smtClean="0"/>
              <a:t>Ethical commitment: educate and train adequately</a:t>
            </a:r>
            <a:endParaRPr lang="de-DE" altLang="de-DE" sz="2400" dirty="0" smtClean="0"/>
          </a:p>
          <a:p>
            <a:pPr>
              <a:buFont typeface="Wingdings" pitchFamily="2" charset="2"/>
              <a:buChar char="§"/>
            </a:pPr>
            <a:r>
              <a:rPr lang="de-DE" altLang="de-DE" sz="2400" dirty="0" smtClean="0"/>
              <a:t>Gesicherte Erkenntnisse der modernen Verhaltenswissenschaften</a:t>
            </a:r>
          </a:p>
          <a:p>
            <a:pPr>
              <a:buFont typeface="Wingdings" pitchFamily="2" charset="2"/>
              <a:buChar char="§"/>
            </a:pPr>
            <a:r>
              <a:rPr lang="en-US" sz="2400" dirty="0" smtClean="0"/>
              <a:t>Secure knowledge of modern behavioral sciences</a:t>
            </a:r>
            <a:endParaRPr lang="de-DE" altLang="de-DE" sz="2400"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sz="quarter"/>
          </p:nvPr>
        </p:nvSpPr>
        <p:spPr/>
        <p:txBody>
          <a:bodyPr/>
          <a:lstStyle/>
          <a:p>
            <a:pPr eaLnBrk="1" hangingPunct="1"/>
            <a:r>
              <a:rPr lang="de-DE" smtClean="0">
                <a:ea typeface="ＭＳ Ｐゴシック" pitchFamily="34" charset="-128"/>
              </a:rPr>
              <a:t>Abteilung C</a:t>
            </a:r>
          </a:p>
        </p:txBody>
      </p:sp>
      <p:pic>
        <p:nvPicPr>
          <p:cNvPr id="209923" name="Picture 8" descr="C:\Zar - Kinder\Zar-von-der-Schiffslache-----80QvbUkvfV2eh77k4HXS9UaKB3mPbhCFKt4ployZYYE,.jpg"/>
          <p:cNvPicPr>
            <a:picLocks noGrp="1" noChangeAspect="1" noChangeArrowheads="1"/>
          </p:cNvPicPr>
          <p:nvPr>
            <p:ph sz="quarter" idx="4"/>
          </p:nvPr>
        </p:nvPicPr>
        <p:blipFill>
          <a:blip r:embed="rId2" cstate="print"/>
          <a:srcRect/>
          <a:stretch>
            <a:fillRect/>
          </a:stretch>
        </p:blipFill>
        <p:spPr>
          <a:xfrm>
            <a:off x="5322888" y="3938588"/>
            <a:ext cx="2689225" cy="2187575"/>
          </a:xfrm>
          <a:noFill/>
        </p:spPr>
      </p:pic>
      <p:pic>
        <p:nvPicPr>
          <p:cNvPr id="209924" name="Picture 9" descr="C:\Zar - Kinder\Wynn-vom-Annenhof-----ww6iWOesrbdj1a0OVsCdyhLmz5P-gcdeG883sqbMJdU,.gif.jpg"/>
          <p:cNvPicPr>
            <a:picLocks noGrp="1" noChangeAspect="1" noChangeArrowheads="1"/>
          </p:cNvPicPr>
          <p:nvPr>
            <p:ph sz="quarter" idx="3"/>
          </p:nvPr>
        </p:nvPicPr>
        <p:blipFill>
          <a:blip r:embed="rId3" cstate="print"/>
          <a:srcRect/>
          <a:stretch>
            <a:fillRect/>
          </a:stretch>
        </p:blipFill>
        <p:spPr>
          <a:xfrm>
            <a:off x="1331913" y="3938588"/>
            <a:ext cx="2289175" cy="2187575"/>
          </a:xfrm>
          <a:noFill/>
        </p:spPr>
      </p:pic>
      <p:pic>
        <p:nvPicPr>
          <p:cNvPr id="209925" name="Picture 10" descr="C:\Zar - Kinder\Wendy-vom-Annenhof-----t9A1WiKRrGWW-RUMBWDmnIu_FoazghvsxUyKJQzCnnk,.gif.jpg"/>
          <p:cNvPicPr>
            <a:picLocks noGrp="1" noChangeAspect="1" noChangeArrowheads="1"/>
          </p:cNvPicPr>
          <p:nvPr>
            <p:ph sz="quarter" idx="1"/>
          </p:nvPr>
        </p:nvPicPr>
        <p:blipFill>
          <a:blip r:embed="rId4" cstate="print"/>
          <a:srcRect/>
          <a:stretch>
            <a:fillRect/>
          </a:stretch>
        </p:blipFill>
        <p:spPr>
          <a:xfrm>
            <a:off x="1747838" y="1600200"/>
            <a:ext cx="1457325" cy="2185988"/>
          </a:xfrm>
          <a:noFill/>
        </p:spPr>
      </p:pic>
      <p:pic>
        <p:nvPicPr>
          <p:cNvPr id="209926" name="Picture 11" descr="C:\Zar - Kinder\Troyen%27s-%D6ykk%E4ri-----2KnN4UueC9otlvT75Oyi_-d_PdnSUNQwmJMtR7XHbL8,.gif.jpg"/>
          <p:cNvPicPr>
            <a:picLocks noGrp="1" noChangeAspect="1" noChangeArrowheads="1"/>
          </p:cNvPicPr>
          <p:nvPr>
            <p:ph sz="quarter" idx="2"/>
          </p:nvPr>
        </p:nvPicPr>
        <p:blipFill>
          <a:blip r:embed="rId5" cstate="print"/>
          <a:srcRect/>
          <a:stretch>
            <a:fillRect/>
          </a:stretch>
        </p:blipFill>
        <p:spPr>
          <a:xfrm>
            <a:off x="5026025" y="1600200"/>
            <a:ext cx="3282950" cy="2185988"/>
          </a:xfrm>
          <a:noFill/>
        </p:spPr>
      </p:pic>
      <p:sp>
        <p:nvSpPr>
          <p:cNvPr id="7" name="Foliennummernplatzhalter 6"/>
          <p:cNvSpPr>
            <a:spLocks noGrp="1"/>
          </p:cNvSpPr>
          <p:nvPr>
            <p:ph type="sldNum" sz="quarter" idx="12"/>
          </p:nvPr>
        </p:nvSpPr>
        <p:spPr/>
        <p:txBody>
          <a:bodyPr/>
          <a:lstStyle/>
          <a:p>
            <a:pPr>
              <a:defRPr/>
            </a:pPr>
            <a:fld id="{C442A147-C397-4E53-95AB-7AA7BE857689}" type="slidenum">
              <a:rPr lang="de-DE" smtClean="0"/>
              <a:pPr>
                <a:defRPr/>
              </a:pPr>
              <a:t>40</a:t>
            </a:fld>
            <a:endParaRPr lang="de-DE"/>
          </a:p>
        </p:txBody>
      </p:sp>
      <p:sp>
        <p:nvSpPr>
          <p:cNvPr id="8" name="Fußzeilenplatzhalter 7"/>
          <p:cNvSpPr>
            <a:spLocks noGrp="1"/>
          </p:cNvSpPr>
          <p:nvPr>
            <p:ph type="ftr" sz="quarter" idx="11"/>
          </p:nvPr>
        </p:nvSpPr>
        <p:spPr/>
        <p:txBody>
          <a:bodyPr/>
          <a:lstStyle/>
          <a:p>
            <a:pPr>
              <a:defRPr/>
            </a:pPr>
            <a:r>
              <a:rPr lang="de-DE" smtClean="0"/>
              <a:t>Diegel</a:t>
            </a:r>
            <a:endParaRPr lang="de-DE"/>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1010" name="Rectangle 2"/>
          <p:cNvSpPr>
            <a:spLocks noGrp="1" noChangeArrowheads="1"/>
          </p:cNvSpPr>
          <p:nvPr>
            <p:ph type="subTitle" idx="1"/>
          </p:nvPr>
        </p:nvSpPr>
        <p:spPr>
          <a:xfrm>
            <a:off x="304800" y="476672"/>
            <a:ext cx="8458200" cy="5314528"/>
          </a:xfrm>
        </p:spPr>
        <p:txBody>
          <a:bodyPr lIns="92075" tIns="46038" rIns="92075" bIns="46038">
            <a:normAutofit/>
          </a:bodyPr>
          <a:lstStyle/>
          <a:p>
            <a:pPr eaLnBrk="1" hangingPunct="1"/>
            <a:r>
              <a:rPr lang="de-DE" b="1" dirty="0" smtClean="0">
                <a:solidFill>
                  <a:srgbClr val="FF0000"/>
                </a:solidFill>
                <a:ea typeface="ＭＳ Ｐゴシック" pitchFamily="34" charset="-128"/>
              </a:rPr>
              <a:t>Die Beurteilung des Schutzdienstes ist für die </a:t>
            </a:r>
            <a:r>
              <a:rPr lang="de-DE" b="1" u="sng" dirty="0" smtClean="0">
                <a:solidFill>
                  <a:srgbClr val="FF0000"/>
                </a:solidFill>
                <a:ea typeface="ＭＳ Ｐゴシック" pitchFamily="34" charset="-128"/>
              </a:rPr>
              <a:t>Zuchtselektion </a:t>
            </a:r>
          </a:p>
          <a:p>
            <a:pPr eaLnBrk="1" hangingPunct="1"/>
            <a:r>
              <a:rPr lang="de-DE" b="1" u="sng" dirty="0" smtClean="0">
                <a:solidFill>
                  <a:srgbClr val="FF0000"/>
                </a:solidFill>
                <a:ea typeface="ＭＳ Ｐゴシック" pitchFamily="34" charset="-128"/>
              </a:rPr>
              <a:t>des Gebrauchshundes </a:t>
            </a:r>
            <a:r>
              <a:rPr lang="de-DE" b="1" dirty="0" smtClean="0">
                <a:solidFill>
                  <a:srgbClr val="FF0000"/>
                </a:solidFill>
                <a:ea typeface="ＭＳ Ｐゴシック" pitchFamily="34" charset="-128"/>
              </a:rPr>
              <a:t>von herausragender Bedeutung!!!</a:t>
            </a:r>
          </a:p>
          <a:p>
            <a:pPr eaLnBrk="1" hangingPunct="1"/>
            <a:endParaRPr lang="de-DE" b="1" dirty="0" smtClean="0">
              <a:solidFill>
                <a:srgbClr val="FF0000"/>
              </a:solidFill>
              <a:ea typeface="ＭＳ Ｐゴシック" pitchFamily="34" charset="-128"/>
            </a:endParaRPr>
          </a:p>
          <a:p>
            <a:pPr eaLnBrk="1" hangingPunct="1"/>
            <a:r>
              <a:rPr lang="en-GB" b="1" dirty="0" smtClean="0">
                <a:solidFill>
                  <a:srgbClr val="FF0000"/>
                </a:solidFill>
                <a:ea typeface="ＭＳ Ｐゴシック" pitchFamily="34" charset="-128"/>
              </a:rPr>
              <a:t>The evaluation in the Protection Phase is critically important for the selection of working dogs with outstanding characteristics for breeding !!!</a:t>
            </a:r>
            <a:endParaRPr lang="en-GB" b="1" dirty="0" smtClean="0">
              <a:solidFill>
                <a:srgbClr val="FF0000"/>
              </a:solidFill>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41</a:t>
            </a:fld>
            <a:endParaRPr lang="de-DE"/>
          </a:p>
        </p:txBody>
      </p:sp>
      <p:sp>
        <p:nvSpPr>
          <p:cNvPr id="5" name="Fußzeilenplatzhalter 4"/>
          <p:cNvSpPr>
            <a:spLocks noGrp="1"/>
          </p:cNvSpPr>
          <p:nvPr>
            <p:ph type="ftr" sz="quarter" idx="11"/>
          </p:nvPr>
        </p:nvSpPr>
        <p:spPr/>
        <p:txBody>
          <a:bodyPr/>
          <a:lstStyle/>
          <a:p>
            <a:r>
              <a:rPr lang="de-DE" dirty="0" smtClean="0"/>
              <a:t>Diegel</a:t>
            </a:r>
            <a:endParaRPr lang="de-DE" dirty="0"/>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1010"/>
                                        </p:tgtEl>
                                        <p:attrNameLst>
                                          <p:attrName>style.visibility</p:attrName>
                                        </p:attrNameLst>
                                      </p:cBhvr>
                                      <p:to>
                                        <p:strVal val="visible"/>
                                      </p:to>
                                    </p:set>
                                    <p:animEffect transition="in" filter="fade">
                                      <p:cBhvr>
                                        <p:cTn id="7" dur="500"/>
                                        <p:tgtEl>
                                          <p:spTgt spid="1710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1010"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3058" name="Rectangle 2"/>
          <p:cNvSpPr>
            <a:spLocks noGrp="1" noChangeArrowheads="1"/>
          </p:cNvSpPr>
          <p:nvPr>
            <p:ph type="ctrTitle"/>
          </p:nvPr>
        </p:nvSpPr>
        <p:spPr>
          <a:xfrm>
            <a:off x="395536" y="260648"/>
            <a:ext cx="8610600" cy="1052513"/>
          </a:xfrm>
        </p:spPr>
        <p:txBody>
          <a:bodyPr lIns="92075" tIns="46038" rIns="92075" bIns="46038" anchor="b">
            <a:normAutofit/>
          </a:bodyPr>
          <a:lstStyle/>
          <a:p>
            <a:pPr eaLnBrk="1" hangingPunct="1"/>
            <a:r>
              <a:rPr lang="de-DE" sz="2400" dirty="0" smtClean="0">
                <a:ea typeface="ＭＳ Ｐゴシック" pitchFamily="34" charset="-128"/>
              </a:rPr>
              <a:t>Prüfelemente für die Beurteilung des Schutzdienstes</a:t>
            </a:r>
            <a:br>
              <a:rPr lang="de-DE" sz="2400" dirty="0" smtClean="0">
                <a:ea typeface="ＭＳ Ｐゴシック" pitchFamily="34" charset="-128"/>
              </a:rPr>
            </a:br>
            <a:r>
              <a:rPr lang="en-GB" sz="2400" dirty="0" smtClean="0">
                <a:ea typeface="ＭＳ Ｐゴシック" pitchFamily="34" charset="-128"/>
              </a:rPr>
              <a:t>Assessment criteria of the dogs </a:t>
            </a:r>
            <a:r>
              <a:rPr lang="en-GB" sz="2400" dirty="0" err="1" smtClean="0">
                <a:ea typeface="ＭＳ Ｐゴシック" pitchFamily="34" charset="-128"/>
              </a:rPr>
              <a:t>behavior</a:t>
            </a:r>
            <a:r>
              <a:rPr lang="en-GB" sz="2400" dirty="0" smtClean="0">
                <a:ea typeface="ＭＳ Ｐゴシック" pitchFamily="34" charset="-128"/>
              </a:rPr>
              <a:t> in protection work</a:t>
            </a:r>
            <a:endParaRPr lang="en-GB" sz="2400" b="1" u="sng" dirty="0" smtClean="0">
              <a:ea typeface="ＭＳ Ｐゴシック" pitchFamily="34" charset="-128"/>
            </a:endParaRPr>
          </a:p>
        </p:txBody>
      </p:sp>
      <p:sp>
        <p:nvSpPr>
          <p:cNvPr id="173059" name="Rectangle 3"/>
          <p:cNvSpPr>
            <a:spLocks noGrp="1" noChangeArrowheads="1"/>
          </p:cNvSpPr>
          <p:nvPr>
            <p:ph type="subTitle" idx="1"/>
          </p:nvPr>
        </p:nvSpPr>
        <p:spPr>
          <a:xfrm>
            <a:off x="251520" y="1340768"/>
            <a:ext cx="8663880" cy="5517232"/>
          </a:xfrm>
        </p:spPr>
        <p:txBody>
          <a:bodyPr lIns="92075" tIns="46038" rIns="92075" bIns="46038">
            <a:normAutofit/>
          </a:bodyPr>
          <a:lstStyle/>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Triebverhalten </a:t>
            </a:r>
            <a:r>
              <a:rPr lang="en-GB" sz="2800" dirty="0" smtClean="0">
                <a:solidFill>
                  <a:schemeClr val="tx1"/>
                </a:solidFill>
                <a:ea typeface="ＭＳ Ｐゴシック" pitchFamily="34" charset="-128"/>
              </a:rPr>
              <a:t>(balance of drives)</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Nervenfestigkeit </a:t>
            </a:r>
            <a:r>
              <a:rPr lang="en-GB" sz="2800" dirty="0" smtClean="0">
                <a:solidFill>
                  <a:schemeClr val="tx1"/>
                </a:solidFill>
                <a:ea typeface="ＭＳ Ｐゴシック" pitchFamily="34" charset="-128"/>
              </a:rPr>
              <a:t>(nerve steadfastness)</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Selbstsicherheit (</a:t>
            </a:r>
            <a:r>
              <a:rPr lang="en-GB" sz="2800" dirty="0" smtClean="0">
                <a:solidFill>
                  <a:schemeClr val="tx1"/>
                </a:solidFill>
                <a:ea typeface="ＭＳ Ｐゴシック" pitchFamily="34" charset="-128"/>
              </a:rPr>
              <a:t>self confidence)</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Belastbarkeit  (</a:t>
            </a:r>
            <a:r>
              <a:rPr lang="en-GB" sz="2800" dirty="0" smtClean="0">
                <a:solidFill>
                  <a:schemeClr val="tx1"/>
                </a:solidFill>
                <a:ea typeface="ＭＳ Ｐゴシック" pitchFamily="34" charset="-128"/>
              </a:rPr>
              <a:t>ability to take stress)</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Dominanz  (</a:t>
            </a:r>
            <a:r>
              <a:rPr lang="en-GB" sz="2800" dirty="0" smtClean="0">
                <a:solidFill>
                  <a:schemeClr val="tx1"/>
                </a:solidFill>
                <a:ea typeface="ＭＳ Ｐゴシック" pitchFamily="34" charset="-128"/>
              </a:rPr>
              <a:t>dominance)</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Natürliches</a:t>
            </a:r>
            <a:r>
              <a:rPr lang="de-DE" sz="2800" dirty="0" smtClean="0">
                <a:solidFill>
                  <a:schemeClr val="tx1"/>
                </a:solidFill>
                <a:ea typeface="ＭＳ Ｐゴシック" pitchFamily="34" charset="-128"/>
              </a:rPr>
              <a:t>, </a:t>
            </a:r>
            <a:r>
              <a:rPr lang="de-DE" sz="2800" u="sng" dirty="0" smtClean="0">
                <a:solidFill>
                  <a:schemeClr val="tx1"/>
                </a:solidFill>
                <a:ea typeface="ＭＳ Ｐゴシック" pitchFamily="34" charset="-128"/>
              </a:rPr>
              <a:t>kontrolliertes</a:t>
            </a:r>
            <a:r>
              <a:rPr lang="de-DE" sz="2800" dirty="0" smtClean="0">
                <a:solidFill>
                  <a:schemeClr val="tx1"/>
                </a:solidFill>
                <a:ea typeface="ＭＳ Ｐゴシック" pitchFamily="34" charset="-128"/>
              </a:rPr>
              <a:t> Aggressionsverhalten </a:t>
            </a:r>
            <a:r>
              <a:rPr lang="en-GB" sz="2800" dirty="0" smtClean="0">
                <a:solidFill>
                  <a:schemeClr val="tx1"/>
                </a:solidFill>
                <a:ea typeface="ＭＳ Ｐゴシック" pitchFamily="34" charset="-128"/>
              </a:rPr>
              <a:t>(aggression </a:t>
            </a:r>
            <a:r>
              <a:rPr lang="en-GB" sz="2800" dirty="0" err="1" smtClean="0">
                <a:solidFill>
                  <a:schemeClr val="tx1"/>
                </a:solidFill>
                <a:ea typeface="ＭＳ Ｐゴシック" pitchFamily="34" charset="-128"/>
              </a:rPr>
              <a:t>behavior</a:t>
            </a:r>
            <a:r>
              <a:rPr lang="en-GB" sz="2800" dirty="0" smtClean="0">
                <a:solidFill>
                  <a:schemeClr val="tx1"/>
                </a:solidFill>
                <a:ea typeface="ＭＳ Ｐゴシック" pitchFamily="34" charset="-128"/>
              </a:rPr>
              <a:t>)</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Führigkeit </a:t>
            </a:r>
            <a:r>
              <a:rPr lang="en-GB" sz="2800" dirty="0" smtClean="0">
                <a:solidFill>
                  <a:schemeClr val="tx1"/>
                </a:solidFill>
                <a:ea typeface="ＭＳ Ｐゴシック" pitchFamily="34" charset="-128"/>
              </a:rPr>
              <a:t>(</a:t>
            </a:r>
            <a:r>
              <a:rPr lang="en-GB" sz="2800" dirty="0" err="1" smtClean="0">
                <a:solidFill>
                  <a:schemeClr val="tx1"/>
                </a:solidFill>
                <a:ea typeface="ＭＳ Ｐゴシック" pitchFamily="34" charset="-128"/>
              </a:rPr>
              <a:t>guidability</a:t>
            </a:r>
            <a:r>
              <a:rPr lang="en-GB" sz="2800" dirty="0" smtClean="0">
                <a:solidFill>
                  <a:schemeClr val="tx1"/>
                </a:solidFill>
                <a:ea typeface="ＭＳ Ｐゴシック" pitchFamily="34" charset="-128"/>
              </a:rPr>
              <a:t>)(</a:t>
            </a:r>
            <a:r>
              <a:rPr lang="de-DE" sz="2800" dirty="0" smtClean="0">
                <a:solidFill>
                  <a:schemeClr val="tx1"/>
                </a:solidFill>
                <a:ea typeface="ＭＳ Ｐゴシック" pitchFamily="34" charset="-128"/>
              </a:rPr>
              <a:t>Zusammenspiel </a:t>
            </a:r>
            <a:r>
              <a:rPr lang="de-DE" sz="2800" dirty="0" smtClean="0">
                <a:solidFill>
                  <a:schemeClr val="tx1"/>
                </a:solidFill>
                <a:ea typeface="ＭＳ Ｐゴシック" pitchFamily="34" charset="-128"/>
              </a:rPr>
              <a:t>Führer/Hund, Unterordnungsbereiche, HZ - Annahme)</a:t>
            </a:r>
          </a:p>
          <a:p>
            <a:pPr marL="373063" indent="-373063" algn="l" defTabSz="995363" eaLnBrk="1" hangingPunct="1">
              <a:lnSpc>
                <a:spcPct val="90000"/>
              </a:lnSpc>
              <a:buFontTx/>
              <a:buChar char="•"/>
            </a:pPr>
            <a:r>
              <a:rPr lang="de-DE" sz="2800" dirty="0" smtClean="0">
                <a:solidFill>
                  <a:schemeClr val="tx1"/>
                </a:solidFill>
                <a:ea typeface="ＭＳ Ｐゴシック" pitchFamily="34" charset="-128"/>
              </a:rPr>
              <a:t>Physische und psychische Verfassung </a:t>
            </a:r>
            <a:r>
              <a:rPr lang="de-DE" sz="2800" dirty="0" smtClean="0">
                <a:solidFill>
                  <a:schemeClr val="tx1"/>
                </a:solidFill>
                <a:ea typeface="ＭＳ Ｐゴシック" pitchFamily="34" charset="-128"/>
              </a:rPr>
              <a:t>(</a:t>
            </a:r>
            <a:r>
              <a:rPr lang="en-GB" sz="2800" dirty="0" smtClean="0">
                <a:solidFill>
                  <a:schemeClr val="tx1"/>
                </a:solidFill>
                <a:ea typeface="ＭＳ Ｐゴシック" pitchFamily="34" charset="-128"/>
              </a:rPr>
              <a:t>constitution)</a:t>
            </a:r>
            <a:r>
              <a:rPr lang="de-DE" sz="2800" dirty="0" smtClean="0">
                <a:solidFill>
                  <a:schemeClr val="tx1"/>
                </a:solidFill>
                <a:ea typeface="ＭＳ Ｐゴシック" pitchFamily="34" charset="-128"/>
              </a:rPr>
              <a:t> </a:t>
            </a:r>
            <a:r>
              <a:rPr lang="de-DE" sz="2800" dirty="0" smtClean="0">
                <a:solidFill>
                  <a:schemeClr val="tx1"/>
                </a:solidFill>
                <a:ea typeface="ＭＳ Ｐゴシック" pitchFamily="34" charset="-128"/>
              </a:rPr>
              <a:t>der Helfer im Schutzdienst</a:t>
            </a:r>
          </a:p>
        </p:txBody>
      </p:sp>
      <p:sp>
        <p:nvSpPr>
          <p:cNvPr id="212996" name="Text Box 4"/>
          <p:cNvSpPr txBox="1">
            <a:spLocks noChangeArrowheads="1"/>
          </p:cNvSpPr>
          <p:nvPr/>
        </p:nvSpPr>
        <p:spPr bwMode="auto">
          <a:xfrm>
            <a:off x="8458200" y="6553200"/>
            <a:ext cx="685800" cy="274638"/>
          </a:xfrm>
          <a:prstGeom prst="rect">
            <a:avLst/>
          </a:prstGeom>
          <a:noFill/>
          <a:ln w="12700">
            <a:noFill/>
            <a:miter lim="800000"/>
            <a:headEnd type="none" w="sm" len="sm"/>
            <a:tailEnd type="none" w="sm" len="sm"/>
          </a:ln>
        </p:spPr>
        <p:txBody>
          <a:bodyPr>
            <a:spAutoFit/>
          </a:bodyPr>
          <a:lstStyle/>
          <a:p>
            <a:pPr algn="r" eaLnBrk="0" hangingPunct="0">
              <a:spcBef>
                <a:spcPct val="50000"/>
              </a:spcBef>
            </a:pPr>
            <a:r>
              <a:rPr lang="de-DE" sz="1200">
                <a:solidFill>
                  <a:srgbClr val="008000"/>
                </a:solidFill>
                <a:latin typeface="Times New Roman" pitchFamily="18" charset="0"/>
              </a:rPr>
              <a:t>Diegel</a:t>
            </a:r>
          </a:p>
        </p:txBody>
      </p:sp>
      <p:sp>
        <p:nvSpPr>
          <p:cNvPr id="5" name="Foliennummernplatzhalter 4"/>
          <p:cNvSpPr>
            <a:spLocks noGrp="1"/>
          </p:cNvSpPr>
          <p:nvPr>
            <p:ph type="sldNum" sz="quarter" idx="12"/>
          </p:nvPr>
        </p:nvSpPr>
        <p:spPr/>
        <p:txBody>
          <a:bodyPr/>
          <a:lstStyle/>
          <a:p>
            <a:fld id="{42060E1C-7F94-48ED-A1E2-7080F3AD8941}" type="slidenum">
              <a:rPr lang="de-DE" smtClean="0"/>
              <a:pPr/>
              <a:t>42</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3058"/>
                                        </p:tgtEl>
                                        <p:attrNameLst>
                                          <p:attrName>style.visibility</p:attrName>
                                        </p:attrNameLst>
                                      </p:cBhvr>
                                      <p:to>
                                        <p:strVal val="visible"/>
                                      </p:to>
                                    </p:set>
                                    <p:animEffect transition="in" filter="fade">
                                      <p:cBhvr>
                                        <p:cTn id="7" dur="500"/>
                                        <p:tgtEl>
                                          <p:spTgt spid="17305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3059">
                                            <p:txEl>
                                              <p:pRg st="0" end="0"/>
                                            </p:txEl>
                                          </p:spTgt>
                                        </p:tgtEl>
                                        <p:attrNameLst>
                                          <p:attrName>style.visibility</p:attrName>
                                        </p:attrNameLst>
                                      </p:cBhvr>
                                      <p:to>
                                        <p:strVal val="visible"/>
                                      </p:to>
                                    </p:set>
                                    <p:animEffect transition="in" filter="fade">
                                      <p:cBhvr>
                                        <p:cTn id="11" dur="500"/>
                                        <p:tgtEl>
                                          <p:spTgt spid="173059">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3059">
                                            <p:txEl>
                                              <p:pRg st="1" end="1"/>
                                            </p:txEl>
                                          </p:spTgt>
                                        </p:tgtEl>
                                        <p:attrNameLst>
                                          <p:attrName>style.visibility</p:attrName>
                                        </p:attrNameLst>
                                      </p:cBhvr>
                                      <p:to>
                                        <p:strVal val="visible"/>
                                      </p:to>
                                    </p:set>
                                    <p:animEffect transition="in" filter="fade">
                                      <p:cBhvr>
                                        <p:cTn id="14" dur="500"/>
                                        <p:tgtEl>
                                          <p:spTgt spid="173059">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3059">
                                            <p:txEl>
                                              <p:pRg st="2" end="2"/>
                                            </p:txEl>
                                          </p:spTgt>
                                        </p:tgtEl>
                                        <p:attrNameLst>
                                          <p:attrName>style.visibility</p:attrName>
                                        </p:attrNameLst>
                                      </p:cBhvr>
                                      <p:to>
                                        <p:strVal val="visible"/>
                                      </p:to>
                                    </p:set>
                                    <p:animEffect transition="in" filter="fade">
                                      <p:cBhvr>
                                        <p:cTn id="17" dur="500"/>
                                        <p:tgtEl>
                                          <p:spTgt spid="173059">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3059">
                                            <p:txEl>
                                              <p:pRg st="3" end="3"/>
                                            </p:txEl>
                                          </p:spTgt>
                                        </p:tgtEl>
                                        <p:attrNameLst>
                                          <p:attrName>style.visibility</p:attrName>
                                        </p:attrNameLst>
                                      </p:cBhvr>
                                      <p:to>
                                        <p:strVal val="visible"/>
                                      </p:to>
                                    </p:set>
                                    <p:animEffect transition="in" filter="fade">
                                      <p:cBhvr>
                                        <p:cTn id="20" dur="500"/>
                                        <p:tgtEl>
                                          <p:spTgt spid="173059">
                                            <p:txEl>
                                              <p:pRg st="3" end="3"/>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73059">
                                            <p:txEl>
                                              <p:pRg st="4" end="4"/>
                                            </p:txEl>
                                          </p:spTgt>
                                        </p:tgtEl>
                                        <p:attrNameLst>
                                          <p:attrName>style.visibility</p:attrName>
                                        </p:attrNameLst>
                                      </p:cBhvr>
                                      <p:to>
                                        <p:strVal val="visible"/>
                                      </p:to>
                                    </p:set>
                                    <p:animEffect transition="in" filter="fade">
                                      <p:cBhvr>
                                        <p:cTn id="25" dur="500"/>
                                        <p:tgtEl>
                                          <p:spTgt spid="173059">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73059">
                                            <p:txEl>
                                              <p:pRg st="5" end="5"/>
                                            </p:txEl>
                                          </p:spTgt>
                                        </p:tgtEl>
                                        <p:attrNameLst>
                                          <p:attrName>style.visibility</p:attrName>
                                        </p:attrNameLst>
                                      </p:cBhvr>
                                      <p:to>
                                        <p:strVal val="visible"/>
                                      </p:to>
                                    </p:set>
                                    <p:animEffect transition="in" filter="fade">
                                      <p:cBhvr>
                                        <p:cTn id="28" dur="500"/>
                                        <p:tgtEl>
                                          <p:spTgt spid="173059">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3059">
                                            <p:txEl>
                                              <p:pRg st="6" end="6"/>
                                            </p:txEl>
                                          </p:spTgt>
                                        </p:tgtEl>
                                        <p:attrNameLst>
                                          <p:attrName>style.visibility</p:attrName>
                                        </p:attrNameLst>
                                      </p:cBhvr>
                                      <p:to>
                                        <p:strVal val="visible"/>
                                      </p:to>
                                    </p:set>
                                    <p:animEffect transition="in" filter="fade">
                                      <p:cBhvr>
                                        <p:cTn id="31" dur="500"/>
                                        <p:tgtEl>
                                          <p:spTgt spid="173059">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3059">
                                            <p:txEl>
                                              <p:pRg st="7" end="7"/>
                                            </p:txEl>
                                          </p:spTgt>
                                        </p:tgtEl>
                                        <p:attrNameLst>
                                          <p:attrName>style.visibility</p:attrName>
                                        </p:attrNameLst>
                                      </p:cBhvr>
                                      <p:to>
                                        <p:strVal val="visible"/>
                                      </p:to>
                                    </p:set>
                                    <p:animEffect transition="in" filter="fade">
                                      <p:cBhvr>
                                        <p:cTn id="34" dur="500"/>
                                        <p:tgtEl>
                                          <p:spTgt spid="17305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3058" grpId="0" autoUpdateAnimBg="0"/>
      <p:bldP spid="173059" grpId="0" build="p" bldLvl="2" autoUpdateAnimBg="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686800" cy="980728"/>
          </a:xfrm>
        </p:spPr>
        <p:txBody>
          <a:bodyPr>
            <a:normAutofit/>
          </a:bodyPr>
          <a:lstStyle/>
          <a:p>
            <a:pPr>
              <a:defRPr/>
            </a:pPr>
            <a:r>
              <a:rPr lang="de-DE" sz="3200" b="1" u="sng" dirty="0" smtClean="0">
                <a:effectLst>
                  <a:outerShdw blurRad="38100" dist="38100" dir="2700000" algn="tl">
                    <a:srgbClr val="FFFFFF"/>
                  </a:outerShdw>
                </a:effectLst>
                <a:ea typeface="ＭＳ Ｐゴシック" pitchFamily="34" charset="-128"/>
                <a:cs typeface="Arial" pitchFamily="34" charset="0"/>
              </a:rPr>
              <a:t>Prüfelement: Griff</a:t>
            </a:r>
            <a:endParaRPr lang="de-DE" sz="3200" b="1" u="sng" dirty="0" smtClean="0">
              <a:ea typeface="ＭＳ Ｐゴシック" pitchFamily="34" charset="-128"/>
              <a:cs typeface="Arial" pitchFamily="34" charset="0"/>
            </a:endParaRPr>
          </a:p>
        </p:txBody>
      </p:sp>
      <p:sp>
        <p:nvSpPr>
          <p:cNvPr id="214019" name="Rechteck 3"/>
          <p:cNvSpPr>
            <a:spLocks noChangeArrowheads="1"/>
          </p:cNvSpPr>
          <p:nvPr/>
        </p:nvSpPr>
        <p:spPr bwMode="auto">
          <a:xfrm>
            <a:off x="323528" y="908721"/>
            <a:ext cx="8424936" cy="5632311"/>
          </a:xfrm>
          <a:prstGeom prst="rect">
            <a:avLst/>
          </a:prstGeom>
          <a:noFill/>
          <a:ln w="9525">
            <a:noFill/>
            <a:miter lim="800000"/>
            <a:headEnd/>
            <a:tailEnd/>
          </a:ln>
        </p:spPr>
        <p:txBody>
          <a:bodyPr wrap="square">
            <a:spAutoFit/>
          </a:bodyPr>
          <a:lstStyle/>
          <a:p>
            <a:pPr marL="590550" indent="-227013">
              <a:buFont typeface="Wingdings" pitchFamily="2" charset="2"/>
              <a:buChar char="§"/>
              <a:tabLst>
                <a:tab pos="590550" algn="l"/>
              </a:tabLst>
            </a:pPr>
            <a:r>
              <a:rPr lang="en-US" sz="2400" dirty="0"/>
              <a:t>  </a:t>
            </a:r>
            <a:r>
              <a:rPr lang="de-DE" sz="2400" dirty="0" smtClean="0"/>
              <a:t>Griffsicherheit </a:t>
            </a:r>
          </a:p>
          <a:p>
            <a:pPr marL="590550" indent="-227013">
              <a:tabLst>
                <a:tab pos="590550" algn="l"/>
              </a:tabLst>
            </a:pPr>
            <a:r>
              <a:rPr lang="de-DE" sz="2400" dirty="0" smtClean="0"/>
              <a:t>     (wirkungsvoll, fest, ruhig, beständig, voll)</a:t>
            </a:r>
          </a:p>
          <a:p>
            <a:pPr marL="590550" indent="-227013">
              <a:tabLst>
                <a:tab pos="590550" algn="l"/>
              </a:tabLst>
            </a:pPr>
            <a:endParaRPr lang="de-DE" sz="1200" dirty="0" smtClean="0"/>
          </a:p>
          <a:p>
            <a:pPr marL="590550" indent="-227013">
              <a:buFont typeface="Wingdings" pitchFamily="2" charset="2"/>
              <a:buChar char="§"/>
              <a:tabLst>
                <a:tab pos="590550" algn="l"/>
              </a:tabLst>
            </a:pPr>
            <a:r>
              <a:rPr lang="de-DE" sz="2400" dirty="0" smtClean="0"/>
              <a:t>  nicht ganz voller, jedoch energischer und</a:t>
            </a:r>
          </a:p>
          <a:p>
            <a:pPr marL="590550" indent="-227013">
              <a:tabLst>
                <a:tab pos="590550" algn="l"/>
              </a:tabLst>
            </a:pPr>
            <a:r>
              <a:rPr lang="de-DE" sz="2400" dirty="0" smtClean="0"/>
              <a:t>     ruhiger Griff,</a:t>
            </a:r>
          </a:p>
          <a:p>
            <a:pPr marL="590550" indent="-227013">
              <a:tabLst>
                <a:tab pos="590550" algn="l"/>
              </a:tabLst>
            </a:pPr>
            <a:endParaRPr lang="de-DE" sz="1200" dirty="0" smtClean="0"/>
          </a:p>
          <a:p>
            <a:pPr marL="590550" indent="-227013">
              <a:buFont typeface="Wingdings" pitchFamily="2" charset="2"/>
              <a:buChar char="§"/>
              <a:tabLst>
                <a:tab pos="590550" algn="l"/>
              </a:tabLst>
            </a:pPr>
            <a:r>
              <a:rPr lang="de-DE" sz="2400" dirty="0" smtClean="0"/>
              <a:t>  knapper und spitzer Griff,</a:t>
            </a:r>
          </a:p>
          <a:p>
            <a:pPr marL="590550" indent="-227013">
              <a:tabLst>
                <a:tab pos="590550" algn="l"/>
              </a:tabLst>
            </a:pPr>
            <a:endParaRPr lang="de-DE" sz="1200" dirty="0" smtClean="0"/>
          </a:p>
          <a:p>
            <a:pPr marL="590550" indent="-227013">
              <a:buFont typeface="Wingdings" pitchFamily="2" charset="2"/>
              <a:buChar char="§"/>
              <a:tabLst>
                <a:tab pos="590550" algn="l"/>
              </a:tabLst>
            </a:pPr>
            <a:r>
              <a:rPr lang="de-DE" sz="2400" dirty="0" smtClean="0"/>
              <a:t>  hektischer und unruhiger Griff,</a:t>
            </a:r>
          </a:p>
          <a:p>
            <a:pPr marL="590550" indent="-227013">
              <a:tabLst>
                <a:tab pos="590550" algn="l"/>
              </a:tabLst>
            </a:pPr>
            <a:endParaRPr lang="de-DE" sz="1200" dirty="0" smtClean="0"/>
          </a:p>
          <a:p>
            <a:pPr marL="590550" indent="-227013">
              <a:buFont typeface="Wingdings" pitchFamily="2" charset="2"/>
              <a:buChar char="§"/>
              <a:tabLst>
                <a:tab pos="590550" algn="l"/>
              </a:tabLst>
            </a:pPr>
            <a:r>
              <a:rPr lang="de-DE" sz="2400" dirty="0" smtClean="0"/>
              <a:t>  unbeständiger Griff,</a:t>
            </a:r>
          </a:p>
          <a:p>
            <a:pPr marL="590550" indent="-227013">
              <a:tabLst>
                <a:tab pos="590550" algn="l"/>
              </a:tabLst>
            </a:pPr>
            <a:endParaRPr lang="de-DE" sz="1200" dirty="0" smtClean="0"/>
          </a:p>
          <a:p>
            <a:pPr marL="590550" indent="-227013">
              <a:buFont typeface="Wingdings" pitchFamily="2" charset="2"/>
              <a:buChar char="§"/>
              <a:tabLst>
                <a:tab pos="590550" algn="l"/>
              </a:tabLst>
            </a:pPr>
            <a:r>
              <a:rPr lang="de-DE" sz="2400" dirty="0" smtClean="0"/>
              <a:t>  lascher und wenig energischer Griff.</a:t>
            </a:r>
          </a:p>
          <a:p>
            <a:pPr marL="590550" indent="-227013">
              <a:buFont typeface="Wingdings" pitchFamily="2" charset="2"/>
              <a:buChar char="Ø"/>
              <a:tabLst>
                <a:tab pos="590550" algn="l"/>
              </a:tabLst>
            </a:pPr>
            <a:endParaRPr lang="de-DE" sz="1200" dirty="0" smtClean="0"/>
          </a:p>
          <a:p>
            <a:pPr marL="590550" indent="-227013">
              <a:buFont typeface="Wingdings" pitchFamily="2" charset="2"/>
              <a:buChar char="§"/>
              <a:tabLst>
                <a:tab pos="590550" algn="l"/>
              </a:tabLst>
            </a:pPr>
            <a:r>
              <a:rPr lang="de-DE" sz="2400" dirty="0" smtClean="0"/>
              <a:t>  Ein Hund, der seinen Griff in den</a:t>
            </a:r>
          </a:p>
          <a:p>
            <a:pPr marL="590550" indent="-227013">
              <a:tabLst>
                <a:tab pos="590550" algn="l"/>
              </a:tabLst>
            </a:pPr>
            <a:r>
              <a:rPr lang="de-DE" sz="2400" dirty="0" smtClean="0"/>
              <a:t>     Belastungsphasen bzw. auf Grund </a:t>
            </a:r>
          </a:p>
          <a:p>
            <a:pPr marL="590550" indent="-227013">
              <a:tabLst>
                <a:tab pos="590550" algn="l"/>
              </a:tabLst>
            </a:pPr>
            <a:r>
              <a:rPr lang="de-DE" sz="2400" dirty="0" smtClean="0"/>
              <a:t>     ungeschickten Helferverhaltens verbessert,</a:t>
            </a:r>
          </a:p>
          <a:p>
            <a:pPr marL="590550" indent="-227013">
              <a:tabLst>
                <a:tab pos="590550" algn="l"/>
              </a:tabLst>
            </a:pPr>
            <a:r>
              <a:rPr lang="de-DE" sz="2400" dirty="0" smtClean="0"/>
              <a:t>     ist absolut positiv zu bewerten.</a:t>
            </a:r>
            <a:endParaRPr lang="de-DE" sz="2400" dirty="0"/>
          </a:p>
        </p:txBody>
      </p:sp>
      <p:sp>
        <p:nvSpPr>
          <p:cNvPr id="4" name="Foliennummernplatzhalter 3"/>
          <p:cNvSpPr>
            <a:spLocks noGrp="1"/>
          </p:cNvSpPr>
          <p:nvPr>
            <p:ph type="sldNum" sz="quarter" idx="12"/>
          </p:nvPr>
        </p:nvSpPr>
        <p:spPr/>
        <p:txBody>
          <a:bodyPr/>
          <a:lstStyle/>
          <a:p>
            <a:fld id="{42060E1C-7F94-48ED-A1E2-7080F3AD8941}" type="slidenum">
              <a:rPr lang="de-DE" smtClean="0"/>
              <a:pPr/>
              <a:t>43</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42" name="Rectangle 2"/>
          <p:cNvSpPr>
            <a:spLocks noGrp="1" noChangeArrowheads="1"/>
          </p:cNvSpPr>
          <p:nvPr>
            <p:ph type="title"/>
          </p:nvPr>
        </p:nvSpPr>
        <p:spPr>
          <a:xfrm>
            <a:off x="457200" y="188640"/>
            <a:ext cx="8229600" cy="1296144"/>
          </a:xfrm>
        </p:spPr>
        <p:txBody>
          <a:bodyPr/>
          <a:lstStyle/>
          <a:p>
            <a:pPr eaLnBrk="1" hangingPunct="1"/>
            <a:r>
              <a:rPr lang="en-GB" dirty="0" smtClean="0">
                <a:ea typeface="ＭＳ Ｐゴシック" pitchFamily="34" charset="-128"/>
              </a:rPr>
              <a:t>Grip </a:t>
            </a:r>
            <a:endParaRPr lang="en-GB" dirty="0" smtClean="0">
              <a:ea typeface="ＭＳ Ｐゴシック" pitchFamily="34" charset="-128"/>
            </a:endParaRPr>
          </a:p>
        </p:txBody>
      </p:sp>
      <p:pic>
        <p:nvPicPr>
          <p:cNvPr id="215043" name="Picture 3" descr="griff3"/>
          <p:cNvPicPr>
            <a:picLocks noGrp="1" noChangeAspect="1" noChangeArrowheads="1"/>
          </p:cNvPicPr>
          <p:nvPr>
            <p:ph sz="half" idx="1"/>
          </p:nvPr>
        </p:nvPicPr>
        <p:blipFill>
          <a:blip r:embed="rId2" cstate="print"/>
          <a:srcRect/>
          <a:stretch>
            <a:fillRect/>
          </a:stretch>
        </p:blipFill>
        <p:spPr>
          <a:xfrm>
            <a:off x="457200" y="1657350"/>
            <a:ext cx="4038600" cy="4410075"/>
          </a:xfrm>
        </p:spPr>
      </p:pic>
      <p:pic>
        <p:nvPicPr>
          <p:cNvPr id="215044" name="Picture 4" descr="k3"/>
          <p:cNvPicPr>
            <a:picLocks noGrp="1" noChangeAspect="1" noChangeArrowheads="1"/>
          </p:cNvPicPr>
          <p:nvPr>
            <p:ph sz="half" idx="2"/>
          </p:nvPr>
        </p:nvPicPr>
        <p:blipFill>
          <a:blip r:embed="rId3" cstate="print"/>
          <a:srcRect/>
          <a:stretch>
            <a:fillRect/>
          </a:stretch>
        </p:blipFill>
        <p:spPr>
          <a:xfrm>
            <a:off x="5022850" y="1600200"/>
            <a:ext cx="3289300" cy="4525963"/>
          </a:xfrm>
        </p:spPr>
      </p:pic>
      <p:sp>
        <p:nvSpPr>
          <p:cNvPr id="5" name="Foliennummernplatzhalter 4"/>
          <p:cNvSpPr>
            <a:spLocks noGrp="1"/>
          </p:cNvSpPr>
          <p:nvPr>
            <p:ph type="sldNum" sz="quarter" idx="12"/>
          </p:nvPr>
        </p:nvSpPr>
        <p:spPr/>
        <p:txBody>
          <a:bodyPr/>
          <a:lstStyle/>
          <a:p>
            <a:fld id="{42060E1C-7F94-48ED-A1E2-7080F3AD8941}" type="slidenum">
              <a:rPr lang="de-DE" smtClean="0"/>
              <a:pPr/>
              <a:t>44</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Rectangle 2"/>
          <p:cNvSpPr>
            <a:spLocks noGrp="1" noChangeArrowheads="1"/>
          </p:cNvSpPr>
          <p:nvPr>
            <p:ph type="title"/>
          </p:nvPr>
        </p:nvSpPr>
        <p:spPr/>
        <p:txBody>
          <a:bodyPr>
            <a:normAutofit fontScale="90000"/>
          </a:bodyPr>
          <a:lstStyle/>
          <a:p>
            <a:pPr eaLnBrk="1" hangingPunct="1"/>
            <a:r>
              <a:rPr lang="de-DE" sz="4000" dirty="0" smtClean="0">
                <a:ea typeface="ＭＳ Ｐゴシック" pitchFamily="34" charset="-128"/>
              </a:rPr>
              <a:t>Wirkungsvoller, fester, ruhiger, voller, beständiger, sicherer Griff</a:t>
            </a:r>
          </a:p>
        </p:txBody>
      </p:sp>
      <p:pic>
        <p:nvPicPr>
          <p:cNvPr id="216067" name="Picture 3" descr="griff"/>
          <p:cNvPicPr>
            <a:picLocks noGrp="1" noChangeAspect="1" noChangeArrowheads="1"/>
          </p:cNvPicPr>
          <p:nvPr>
            <p:ph sz="half" idx="1"/>
          </p:nvPr>
        </p:nvPicPr>
        <p:blipFill>
          <a:blip r:embed="rId2" cstate="print"/>
          <a:srcRect/>
          <a:stretch>
            <a:fillRect/>
          </a:stretch>
        </p:blipFill>
        <p:spPr>
          <a:xfrm>
            <a:off x="457200" y="1804988"/>
            <a:ext cx="4038600" cy="4116387"/>
          </a:xfrm>
        </p:spPr>
      </p:pic>
      <p:pic>
        <p:nvPicPr>
          <p:cNvPr id="216068" name="Picture 4" descr="griff2"/>
          <p:cNvPicPr>
            <a:picLocks noGrp="1" noChangeAspect="1" noChangeArrowheads="1"/>
          </p:cNvPicPr>
          <p:nvPr>
            <p:ph sz="half" idx="2"/>
          </p:nvPr>
        </p:nvPicPr>
        <p:blipFill>
          <a:blip r:embed="rId3" cstate="print"/>
          <a:srcRect/>
          <a:stretch>
            <a:fillRect/>
          </a:stretch>
        </p:blipFill>
        <p:spPr>
          <a:xfrm>
            <a:off x="4648200" y="1770063"/>
            <a:ext cx="4038600" cy="4184650"/>
          </a:xfrm>
        </p:spPr>
      </p:pic>
      <p:sp>
        <p:nvSpPr>
          <p:cNvPr id="5" name="Foliennummernplatzhalter 4"/>
          <p:cNvSpPr>
            <a:spLocks noGrp="1"/>
          </p:cNvSpPr>
          <p:nvPr>
            <p:ph type="sldNum" sz="quarter" idx="12"/>
          </p:nvPr>
        </p:nvSpPr>
        <p:spPr/>
        <p:txBody>
          <a:bodyPr/>
          <a:lstStyle/>
          <a:p>
            <a:fld id="{42060E1C-7F94-48ED-A1E2-7080F3AD8941}" type="slidenum">
              <a:rPr lang="de-DE" smtClean="0"/>
              <a:pPr/>
              <a:t>45</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5106" name="Rectangle 2"/>
          <p:cNvSpPr>
            <a:spLocks noGrp="1" noChangeArrowheads="1"/>
          </p:cNvSpPr>
          <p:nvPr>
            <p:ph type="ctrTitle"/>
          </p:nvPr>
        </p:nvSpPr>
        <p:spPr>
          <a:xfrm>
            <a:off x="685800" y="368300"/>
            <a:ext cx="7772400" cy="1044476"/>
          </a:xfrm>
        </p:spPr>
        <p:txBody>
          <a:bodyPr lIns="92075" tIns="46038" rIns="92075" bIns="46038" anchor="b">
            <a:noAutofit/>
          </a:bodyPr>
          <a:lstStyle/>
          <a:p>
            <a:pPr eaLnBrk="1" hangingPunct="1"/>
            <a:r>
              <a:rPr lang="de-DE" sz="3200" b="1" dirty="0" smtClean="0">
                <a:ea typeface="ＭＳ Ｐゴシック" pitchFamily="34" charset="-128"/>
              </a:rPr>
              <a:t/>
            </a:r>
            <a:br>
              <a:rPr lang="de-DE" sz="3200" b="1" dirty="0" smtClean="0">
                <a:ea typeface="ＭＳ Ｐゴシック" pitchFamily="34" charset="-128"/>
              </a:rPr>
            </a:br>
            <a:r>
              <a:rPr lang="de-DE" sz="3200" b="1" dirty="0" smtClean="0">
                <a:ea typeface="ＭＳ Ｐゴシック" pitchFamily="34" charset="-128"/>
              </a:rPr>
              <a:t/>
            </a:r>
            <a:br>
              <a:rPr lang="de-DE" sz="3200" b="1" dirty="0" smtClean="0">
                <a:ea typeface="ＭＳ Ｐゴシック" pitchFamily="34" charset="-128"/>
              </a:rPr>
            </a:br>
            <a:r>
              <a:rPr lang="de-DE" sz="3200" b="1" dirty="0" smtClean="0">
                <a:ea typeface="ＭＳ Ｐゴシック" pitchFamily="34" charset="-128"/>
              </a:rPr>
              <a:t>Die Verteidigungsübungen gliedern sich in:</a:t>
            </a:r>
            <a:br>
              <a:rPr lang="de-DE" sz="3200" b="1" dirty="0" smtClean="0">
                <a:ea typeface="ＭＳ Ｐゴシック" pitchFamily="34" charset="-128"/>
              </a:rPr>
            </a:br>
            <a:r>
              <a:rPr lang="en-GB" sz="3200" b="1" dirty="0" smtClean="0">
                <a:ea typeface="ＭＳ Ｐゴシック" pitchFamily="34" charset="-128"/>
              </a:rPr>
              <a:t>The defence exercises are divided in:</a:t>
            </a:r>
            <a:endParaRPr lang="en-GB" sz="3200" b="1" dirty="0" smtClean="0">
              <a:ea typeface="ＭＳ Ｐゴシック" pitchFamily="34" charset="-128"/>
            </a:endParaRPr>
          </a:p>
        </p:txBody>
      </p:sp>
      <p:sp>
        <p:nvSpPr>
          <p:cNvPr id="175107" name="Rectangle 3"/>
          <p:cNvSpPr>
            <a:spLocks noGrp="1" noChangeArrowheads="1"/>
          </p:cNvSpPr>
          <p:nvPr>
            <p:ph type="subTitle" idx="1"/>
          </p:nvPr>
        </p:nvSpPr>
        <p:spPr>
          <a:xfrm>
            <a:off x="792162" y="2781300"/>
            <a:ext cx="3347789" cy="2514600"/>
          </a:xfrm>
        </p:spPr>
        <p:txBody>
          <a:bodyPr lIns="92075" tIns="46038" rIns="92075" bIns="46038">
            <a:normAutofit/>
          </a:bodyPr>
          <a:lstStyle/>
          <a:p>
            <a:pPr algn="l" eaLnBrk="1" hangingPunct="1"/>
            <a:r>
              <a:rPr lang="de-DE" b="1" dirty="0" smtClean="0">
                <a:solidFill>
                  <a:srgbClr val="FF0000"/>
                </a:solidFill>
                <a:ea typeface="ＭＳ Ｐゴシック" pitchFamily="34" charset="-128"/>
              </a:rPr>
              <a:t>Flucht </a:t>
            </a:r>
            <a:r>
              <a:rPr lang="de-DE" b="1" dirty="0" smtClean="0">
                <a:solidFill>
                  <a:srgbClr val="FF0000"/>
                </a:solidFill>
                <a:ea typeface="ＭＳ Ｐゴシック" pitchFamily="34" charset="-128"/>
              </a:rPr>
              <a:t>(</a:t>
            </a:r>
            <a:r>
              <a:rPr lang="en-GB" b="1" dirty="0" smtClean="0">
                <a:solidFill>
                  <a:srgbClr val="FF0000"/>
                </a:solidFill>
                <a:ea typeface="ＭＳ Ｐゴシック" pitchFamily="34" charset="-128"/>
              </a:rPr>
              <a:t>escape)</a:t>
            </a:r>
          </a:p>
          <a:p>
            <a:pPr algn="l" eaLnBrk="1" hangingPunct="1"/>
            <a:r>
              <a:rPr lang="de-DE" b="1" dirty="0" smtClean="0">
                <a:solidFill>
                  <a:srgbClr val="FF0000"/>
                </a:solidFill>
                <a:ea typeface="ＭＳ Ｐゴシック" pitchFamily="34" charset="-128"/>
              </a:rPr>
              <a:t>Abwehr (</a:t>
            </a:r>
            <a:r>
              <a:rPr lang="en-GB" b="1" dirty="0" smtClean="0">
                <a:solidFill>
                  <a:srgbClr val="FF0000"/>
                </a:solidFill>
                <a:ea typeface="ＭＳ Ｐゴシック" pitchFamily="34" charset="-128"/>
              </a:rPr>
              <a:t>defence)</a:t>
            </a:r>
          </a:p>
          <a:p>
            <a:pPr algn="l" eaLnBrk="1" hangingPunct="1"/>
            <a:r>
              <a:rPr lang="de-DE" b="1" dirty="0" smtClean="0">
                <a:solidFill>
                  <a:srgbClr val="FF0000"/>
                </a:solidFill>
                <a:ea typeface="ＭＳ Ｐゴシック" pitchFamily="34" charset="-128"/>
              </a:rPr>
              <a:t>Überfall (</a:t>
            </a:r>
            <a:r>
              <a:rPr lang="en-GB" b="1" dirty="0" smtClean="0">
                <a:solidFill>
                  <a:srgbClr val="FF0000"/>
                </a:solidFill>
                <a:ea typeface="ＭＳ Ｐゴシック" pitchFamily="34" charset="-128"/>
              </a:rPr>
              <a:t>attack)</a:t>
            </a:r>
          </a:p>
          <a:p>
            <a:pPr algn="l" eaLnBrk="1" hangingPunct="1"/>
            <a:r>
              <a:rPr lang="de-DE" b="1" dirty="0" smtClean="0">
                <a:solidFill>
                  <a:srgbClr val="FF0000"/>
                </a:solidFill>
                <a:ea typeface="ＭＳ Ｐゴシック" pitchFamily="34" charset="-128"/>
              </a:rPr>
              <a:t>Angriff (</a:t>
            </a:r>
            <a:r>
              <a:rPr lang="en-GB" b="1" dirty="0" smtClean="0">
                <a:solidFill>
                  <a:srgbClr val="FF0000"/>
                </a:solidFill>
                <a:ea typeface="ＭＳ Ｐゴシック" pitchFamily="34" charset="-128"/>
              </a:rPr>
              <a:t>defence)</a:t>
            </a:r>
            <a:endParaRPr lang="en-GB" b="1" dirty="0" smtClean="0">
              <a:solidFill>
                <a:srgbClr val="FF0000"/>
              </a:solidFill>
              <a:ea typeface="ＭＳ Ｐゴシック" pitchFamily="34" charset="-128"/>
            </a:endParaRPr>
          </a:p>
        </p:txBody>
      </p:sp>
      <p:pic>
        <p:nvPicPr>
          <p:cNvPr id="175109" name="Picture 5"/>
          <p:cNvPicPr>
            <a:picLocks noChangeAspect="1" noChangeArrowheads="1"/>
          </p:cNvPicPr>
          <p:nvPr/>
        </p:nvPicPr>
        <p:blipFill>
          <a:blip r:embed="rId2" cstate="print"/>
          <a:srcRect/>
          <a:stretch>
            <a:fillRect/>
          </a:stretch>
        </p:blipFill>
        <p:spPr bwMode="auto">
          <a:xfrm>
            <a:off x="4572000" y="2349500"/>
            <a:ext cx="3541713" cy="3851275"/>
          </a:xfrm>
          <a:prstGeom prst="rect">
            <a:avLst/>
          </a:prstGeom>
          <a:noFill/>
          <a:ln w="12700">
            <a:noFill/>
            <a:miter lim="800000"/>
            <a:headEnd type="none" w="sm" len="sm"/>
            <a:tailEnd type="none" w="sm" len="sm"/>
          </a:ln>
        </p:spPr>
      </p:pic>
      <p:sp>
        <p:nvSpPr>
          <p:cNvPr id="6" name="Foliennummernplatzhalter 5"/>
          <p:cNvSpPr>
            <a:spLocks noGrp="1"/>
          </p:cNvSpPr>
          <p:nvPr>
            <p:ph type="sldNum" sz="quarter" idx="12"/>
          </p:nvPr>
        </p:nvSpPr>
        <p:spPr/>
        <p:txBody>
          <a:bodyPr/>
          <a:lstStyle/>
          <a:p>
            <a:fld id="{42060E1C-7F94-48ED-A1E2-7080F3AD8941}" type="slidenum">
              <a:rPr lang="de-DE" smtClean="0"/>
              <a:pPr/>
              <a:t>46</a:t>
            </a:fld>
            <a:endParaRPr lang="de-DE" dirty="0"/>
          </a:p>
        </p:txBody>
      </p:sp>
      <p:sp>
        <p:nvSpPr>
          <p:cNvPr id="7" name="Fußzeilenplatzhalter 6"/>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5106"/>
                                        </p:tgtEl>
                                        <p:attrNameLst>
                                          <p:attrName>style.visibility</p:attrName>
                                        </p:attrNameLst>
                                      </p:cBhvr>
                                      <p:to>
                                        <p:strVal val="visible"/>
                                      </p:to>
                                    </p:set>
                                    <p:animEffect transition="in" filter="fade">
                                      <p:cBhvr>
                                        <p:cTn id="7" dur="500"/>
                                        <p:tgtEl>
                                          <p:spTgt spid="175106"/>
                                        </p:tgtEl>
                                      </p:cBhvr>
                                    </p:animEffect>
                                  </p:childTnLst>
                                </p:cTn>
                              </p:par>
                              <p:par>
                                <p:cTn id="8" presetID="10" presetClass="entr" presetSubtype="0" fill="hold" nodeType="withEffect">
                                  <p:stCondLst>
                                    <p:cond delay="0"/>
                                  </p:stCondLst>
                                  <p:childTnLst>
                                    <p:set>
                                      <p:cBhvr>
                                        <p:cTn id="9" dur="1" fill="hold">
                                          <p:stCondLst>
                                            <p:cond delay="0"/>
                                          </p:stCondLst>
                                        </p:cTn>
                                        <p:tgtEl>
                                          <p:spTgt spid="175109"/>
                                        </p:tgtEl>
                                        <p:attrNameLst>
                                          <p:attrName>style.visibility</p:attrName>
                                        </p:attrNameLst>
                                      </p:cBhvr>
                                      <p:to>
                                        <p:strVal val="visible"/>
                                      </p:to>
                                    </p:set>
                                    <p:animEffect transition="in" filter="fade">
                                      <p:cBhvr>
                                        <p:cTn id="10" dur="1000"/>
                                        <p:tgtEl>
                                          <p:spTgt spid="175109"/>
                                        </p:tgtEl>
                                      </p:cBhvr>
                                    </p:animEffect>
                                  </p:childTnLst>
                                </p:cTn>
                              </p:par>
                            </p:childTnLst>
                          </p:cTn>
                        </p:par>
                        <p:par>
                          <p:cTn id="11" fill="hold" nodeType="afterGroup">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175107">
                                            <p:txEl>
                                              <p:pRg st="0" end="0"/>
                                            </p:txEl>
                                          </p:spTgt>
                                        </p:tgtEl>
                                        <p:attrNameLst>
                                          <p:attrName>style.visibility</p:attrName>
                                        </p:attrNameLst>
                                      </p:cBhvr>
                                      <p:to>
                                        <p:strVal val="visible"/>
                                      </p:to>
                                    </p:set>
                                    <p:animEffect transition="in" filter="fade">
                                      <p:cBhvr>
                                        <p:cTn id="14" dur="500"/>
                                        <p:tgtEl>
                                          <p:spTgt spid="175107">
                                            <p:txEl>
                                              <p:pRg st="0" end="0"/>
                                            </p:txEl>
                                          </p:spTgt>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175107">
                                            <p:txEl>
                                              <p:pRg st="1" end="1"/>
                                            </p:txEl>
                                          </p:spTgt>
                                        </p:tgtEl>
                                        <p:attrNameLst>
                                          <p:attrName>style.visibility</p:attrName>
                                        </p:attrNameLst>
                                      </p:cBhvr>
                                      <p:to>
                                        <p:strVal val="visible"/>
                                      </p:to>
                                    </p:set>
                                    <p:animEffect transition="in" filter="fade">
                                      <p:cBhvr>
                                        <p:cTn id="18" dur="500"/>
                                        <p:tgtEl>
                                          <p:spTgt spid="175107">
                                            <p:txEl>
                                              <p:pRg st="1" end="1"/>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75107">
                                            <p:txEl>
                                              <p:pRg st="2" end="2"/>
                                            </p:txEl>
                                          </p:spTgt>
                                        </p:tgtEl>
                                        <p:attrNameLst>
                                          <p:attrName>style.visibility</p:attrName>
                                        </p:attrNameLst>
                                      </p:cBhvr>
                                      <p:to>
                                        <p:strVal val="visible"/>
                                      </p:to>
                                    </p:set>
                                    <p:animEffect transition="in" filter="fade">
                                      <p:cBhvr>
                                        <p:cTn id="21" dur="500"/>
                                        <p:tgtEl>
                                          <p:spTgt spid="175107">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5107">
                                            <p:txEl>
                                              <p:pRg st="3" end="3"/>
                                            </p:txEl>
                                          </p:spTgt>
                                        </p:tgtEl>
                                        <p:attrNameLst>
                                          <p:attrName>style.visibility</p:attrName>
                                        </p:attrNameLst>
                                      </p:cBhvr>
                                      <p:to>
                                        <p:strVal val="visible"/>
                                      </p:to>
                                    </p:set>
                                    <p:animEffect transition="in" filter="fade">
                                      <p:cBhvr>
                                        <p:cTn id="24" dur="500"/>
                                        <p:tgtEl>
                                          <p:spTgt spid="1751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5106" grpId="0" autoUpdateAnimBg="0"/>
      <p:bldP spid="175107" grpId="0" build="p" bldLvl="2" autoUpdateAnimBg="0"/>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7154" name="Rectangle 2"/>
          <p:cNvSpPr>
            <a:spLocks noGrp="1" noChangeArrowheads="1"/>
          </p:cNvSpPr>
          <p:nvPr>
            <p:ph type="ctrTitle"/>
          </p:nvPr>
        </p:nvSpPr>
        <p:spPr>
          <a:xfrm>
            <a:off x="685800" y="620688"/>
            <a:ext cx="7772400" cy="1368152"/>
          </a:xfrm>
        </p:spPr>
        <p:txBody>
          <a:bodyPr lIns="92075" tIns="46038" rIns="92075" bIns="46038" anchor="b">
            <a:normAutofit fontScale="90000"/>
          </a:bodyPr>
          <a:lstStyle/>
          <a:p>
            <a:pPr eaLnBrk="1" hangingPunct="1"/>
            <a:r>
              <a:rPr lang="de-DE" sz="4800" i="1" dirty="0" smtClean="0">
                <a:ea typeface="ＭＳ Ｐゴシック" pitchFamily="34" charset="-128"/>
              </a:rPr>
              <a:t/>
            </a:r>
            <a:br>
              <a:rPr lang="de-DE" sz="4800" i="1" dirty="0" smtClean="0">
                <a:ea typeface="ＭＳ Ｐゴシック" pitchFamily="34" charset="-128"/>
              </a:rPr>
            </a:br>
            <a:r>
              <a:rPr lang="de-DE" sz="4800" i="1" dirty="0" smtClean="0">
                <a:ea typeface="ＭＳ Ｐゴシック" pitchFamily="34" charset="-128"/>
              </a:rPr>
              <a:t>Alle Verteidigungsübungen </a:t>
            </a:r>
            <a:r>
              <a:rPr lang="de-DE" sz="4800" i="1" dirty="0" smtClean="0">
                <a:ea typeface="ＭＳ Ｐゴシック" pitchFamily="34" charset="-128"/>
              </a:rPr>
              <a:t>(</a:t>
            </a:r>
            <a:r>
              <a:rPr lang="en-GB" sz="4800" i="1" dirty="0" smtClean="0">
                <a:ea typeface="ＭＳ Ｐゴシック" pitchFamily="34" charset="-128"/>
              </a:rPr>
              <a:t>defending</a:t>
            </a:r>
            <a:r>
              <a:rPr lang="de-DE" sz="4800" i="1" dirty="0" smtClean="0">
                <a:ea typeface="ＭＳ Ｐゴシック" pitchFamily="34" charset="-128"/>
              </a:rPr>
              <a:t> </a:t>
            </a:r>
            <a:r>
              <a:rPr lang="en-GB" sz="4800" i="1" dirty="0" smtClean="0">
                <a:ea typeface="ＭＳ Ｐゴシック" pitchFamily="34" charset="-128"/>
              </a:rPr>
              <a:t>exercises) </a:t>
            </a:r>
            <a:r>
              <a:rPr lang="de-DE" sz="4800" i="1" dirty="0" smtClean="0">
                <a:ea typeface="ＭＳ Ｐゴシック" pitchFamily="34" charset="-128"/>
              </a:rPr>
              <a:t>bestehen </a:t>
            </a:r>
            <a:r>
              <a:rPr lang="de-DE" sz="4800" i="1" dirty="0" smtClean="0">
                <a:ea typeface="ＭＳ Ｐゴシック" pitchFamily="34" charset="-128"/>
              </a:rPr>
              <a:t>aus:</a:t>
            </a:r>
            <a:endParaRPr lang="de-DE" sz="4800" b="1" u="sng" dirty="0" smtClean="0">
              <a:ea typeface="ＭＳ Ｐゴシック" pitchFamily="34" charset="-128"/>
            </a:endParaRPr>
          </a:p>
        </p:txBody>
      </p:sp>
      <p:sp>
        <p:nvSpPr>
          <p:cNvPr id="177155" name="Rectangle 3"/>
          <p:cNvSpPr>
            <a:spLocks noGrp="1" noChangeArrowheads="1"/>
          </p:cNvSpPr>
          <p:nvPr>
            <p:ph type="subTitle" idx="1"/>
          </p:nvPr>
        </p:nvSpPr>
        <p:spPr>
          <a:xfrm>
            <a:off x="533400" y="2348880"/>
            <a:ext cx="7391400" cy="3888408"/>
          </a:xfrm>
        </p:spPr>
        <p:txBody>
          <a:bodyPr lIns="92075" tIns="46038" rIns="92075" bIns="46038"/>
          <a:lstStyle/>
          <a:p>
            <a:pPr marL="809625" lvl="1" indent="-311150" algn="l" defTabSz="995363" eaLnBrk="1" hangingPunct="1">
              <a:lnSpc>
                <a:spcPct val="90000"/>
              </a:lnSpc>
              <a:buFontTx/>
              <a:buChar char="–"/>
            </a:pPr>
            <a:r>
              <a:rPr lang="de-DE" sz="3600" dirty="0" smtClean="0">
                <a:solidFill>
                  <a:srgbClr val="898989"/>
                </a:solidFill>
                <a:ea typeface="ＭＳ Ｐゴシック" pitchFamily="34" charset="-128"/>
              </a:rPr>
              <a:t> </a:t>
            </a:r>
            <a:r>
              <a:rPr lang="de-DE" sz="3600" dirty="0" smtClean="0">
                <a:solidFill>
                  <a:schemeClr val="tx1"/>
                </a:solidFill>
                <a:ea typeface="ＭＳ Ｐゴシック" pitchFamily="34" charset="-128"/>
              </a:rPr>
              <a:t>Eröffnungsphase </a:t>
            </a:r>
            <a:r>
              <a:rPr lang="de-DE" sz="3600" dirty="0" smtClean="0">
                <a:solidFill>
                  <a:schemeClr val="tx1"/>
                </a:solidFill>
                <a:ea typeface="ＭＳ Ｐゴシック" pitchFamily="34" charset="-128"/>
              </a:rPr>
              <a:t>(</a:t>
            </a:r>
            <a:r>
              <a:rPr lang="en-GB" sz="3600" dirty="0" smtClean="0">
                <a:solidFill>
                  <a:schemeClr val="tx1"/>
                </a:solidFill>
                <a:ea typeface="ＭＳ Ｐゴシック" pitchFamily="34" charset="-128"/>
              </a:rPr>
              <a:t>opening</a:t>
            </a:r>
            <a:r>
              <a:rPr lang="de-DE" sz="3600" dirty="0" smtClean="0">
                <a:solidFill>
                  <a:schemeClr val="tx1"/>
                </a:solidFill>
                <a:ea typeface="ＭＳ Ｐゴシック" pitchFamily="34" charset="-128"/>
              </a:rPr>
              <a:t>)</a:t>
            </a:r>
            <a:endParaRPr lang="de-DE" sz="3600" dirty="0" smtClean="0">
              <a:solidFill>
                <a:schemeClr val="tx1"/>
              </a:solidFill>
              <a:ea typeface="ＭＳ Ｐゴシック" pitchFamily="34" charset="-128"/>
            </a:endParaRPr>
          </a:p>
          <a:p>
            <a:pPr marL="809625" lvl="1" indent="-311150" algn="l" defTabSz="995363" eaLnBrk="1" hangingPunct="1">
              <a:lnSpc>
                <a:spcPct val="90000"/>
              </a:lnSpc>
              <a:buFontTx/>
              <a:buChar char="–"/>
            </a:pPr>
            <a:r>
              <a:rPr lang="de-DE" sz="3600" dirty="0" smtClean="0">
                <a:solidFill>
                  <a:schemeClr val="tx1"/>
                </a:solidFill>
                <a:ea typeface="ＭＳ Ｐゴシック" pitchFamily="34" charset="-128"/>
              </a:rPr>
              <a:t> Belastungsphase </a:t>
            </a:r>
            <a:r>
              <a:rPr lang="de-DE" sz="3600" dirty="0" smtClean="0">
                <a:solidFill>
                  <a:schemeClr val="tx1"/>
                </a:solidFill>
                <a:ea typeface="ＭＳ Ｐゴシック" pitchFamily="34" charset="-128"/>
              </a:rPr>
              <a:t>(</a:t>
            </a:r>
            <a:r>
              <a:rPr lang="en-GB" sz="3600" dirty="0" smtClean="0">
                <a:solidFill>
                  <a:schemeClr val="tx1"/>
                </a:solidFill>
                <a:ea typeface="ＭＳ Ｐゴシック" pitchFamily="34" charset="-128"/>
              </a:rPr>
              <a:t>pressure</a:t>
            </a:r>
            <a:r>
              <a:rPr lang="de-DE" sz="3600" dirty="0" smtClean="0">
                <a:solidFill>
                  <a:schemeClr val="tx1"/>
                </a:solidFill>
                <a:ea typeface="ＭＳ Ｐゴシック" pitchFamily="34" charset="-128"/>
              </a:rPr>
              <a:t>)</a:t>
            </a:r>
            <a:endParaRPr lang="de-DE" sz="3600" dirty="0" smtClean="0">
              <a:solidFill>
                <a:schemeClr val="tx1"/>
              </a:solidFill>
              <a:ea typeface="ＭＳ Ｐゴシック" pitchFamily="34" charset="-128"/>
            </a:endParaRPr>
          </a:p>
          <a:p>
            <a:pPr marL="809625" lvl="1" indent="-311150" algn="l" defTabSz="995363" eaLnBrk="1" hangingPunct="1">
              <a:lnSpc>
                <a:spcPct val="90000"/>
              </a:lnSpc>
              <a:buFontTx/>
              <a:buChar char="–"/>
            </a:pPr>
            <a:r>
              <a:rPr lang="de-DE" sz="3600" dirty="0" smtClean="0">
                <a:solidFill>
                  <a:schemeClr val="tx1"/>
                </a:solidFill>
                <a:ea typeface="ＭＳ Ｐゴシック" pitchFamily="34" charset="-128"/>
              </a:rPr>
              <a:t> Übergangsphase  </a:t>
            </a:r>
            <a:r>
              <a:rPr lang="de-DE" sz="3600" dirty="0" smtClean="0">
                <a:solidFill>
                  <a:schemeClr val="tx1"/>
                </a:solidFill>
                <a:ea typeface="ＭＳ Ｐゴシック" pitchFamily="34" charset="-128"/>
              </a:rPr>
              <a:t>(</a:t>
            </a:r>
            <a:r>
              <a:rPr lang="en-GB" sz="3600" dirty="0" smtClean="0">
                <a:solidFill>
                  <a:schemeClr val="tx1"/>
                </a:solidFill>
                <a:ea typeface="ＭＳ Ｐゴシック" pitchFamily="34" charset="-128"/>
              </a:rPr>
              <a:t>transition</a:t>
            </a:r>
            <a:r>
              <a:rPr lang="de-DE" sz="3600" dirty="0" smtClean="0">
                <a:solidFill>
                  <a:schemeClr val="tx1"/>
                </a:solidFill>
                <a:ea typeface="ＭＳ Ｐゴシック" pitchFamily="34" charset="-128"/>
              </a:rPr>
              <a:t>)                                                                      </a:t>
            </a:r>
            <a:r>
              <a:rPr lang="de-DE" sz="3600" dirty="0" smtClean="0">
                <a:solidFill>
                  <a:schemeClr val="tx1"/>
                </a:solidFill>
                <a:ea typeface="ＭＳ Ｐゴシック" pitchFamily="34" charset="-128"/>
              </a:rPr>
              <a:t>	(Ruhephase vor dem Ablassen)</a:t>
            </a:r>
          </a:p>
          <a:p>
            <a:pPr marL="809625" lvl="1" indent="-311150" algn="l" defTabSz="995363" eaLnBrk="1" hangingPunct="1">
              <a:lnSpc>
                <a:spcPct val="90000"/>
              </a:lnSpc>
              <a:buFontTx/>
              <a:buChar char="–"/>
            </a:pPr>
            <a:r>
              <a:rPr lang="de-DE" sz="3600" dirty="0" smtClean="0">
                <a:solidFill>
                  <a:schemeClr val="tx1"/>
                </a:solidFill>
                <a:ea typeface="ＭＳ Ｐゴシック" pitchFamily="34" charset="-128"/>
              </a:rPr>
              <a:t> Ablassphase    (out)</a:t>
            </a:r>
          </a:p>
          <a:p>
            <a:pPr marL="809625" lvl="1" indent="-311150" algn="l" defTabSz="995363" eaLnBrk="1" hangingPunct="1">
              <a:lnSpc>
                <a:spcPct val="90000"/>
              </a:lnSpc>
              <a:buFontTx/>
              <a:buChar char="–"/>
            </a:pPr>
            <a:r>
              <a:rPr lang="de-DE" sz="3600" dirty="0" smtClean="0">
                <a:solidFill>
                  <a:schemeClr val="tx1"/>
                </a:solidFill>
                <a:ea typeface="ＭＳ Ｐゴシック" pitchFamily="34" charset="-128"/>
              </a:rPr>
              <a:t> Bewachungsphase  </a:t>
            </a:r>
            <a:r>
              <a:rPr lang="de-DE" sz="3600" dirty="0" smtClean="0">
                <a:solidFill>
                  <a:schemeClr val="tx1"/>
                </a:solidFill>
                <a:ea typeface="ＭＳ Ｐゴシック" pitchFamily="34" charset="-128"/>
              </a:rPr>
              <a:t>(</a:t>
            </a:r>
            <a:r>
              <a:rPr lang="en-GB" sz="3600" dirty="0" smtClean="0">
                <a:solidFill>
                  <a:schemeClr val="tx1"/>
                </a:solidFill>
                <a:ea typeface="ＭＳ Ｐゴシック" pitchFamily="34" charset="-128"/>
              </a:rPr>
              <a:t>guarding</a:t>
            </a:r>
            <a:r>
              <a:rPr lang="de-DE" sz="3600" dirty="0" smtClean="0">
                <a:solidFill>
                  <a:schemeClr val="tx1"/>
                </a:solidFill>
                <a:ea typeface="ＭＳ Ｐゴシック" pitchFamily="34" charset="-128"/>
              </a:rPr>
              <a:t>)</a:t>
            </a:r>
            <a:endParaRPr lang="de-DE" sz="3600" dirty="0" smtClean="0">
              <a:solidFill>
                <a:schemeClr val="tx1"/>
              </a:solidFill>
              <a:ea typeface="ＭＳ Ｐゴシック" pitchFamily="34" charset="-128"/>
            </a:endParaRPr>
          </a:p>
        </p:txBody>
      </p:sp>
      <p:sp>
        <p:nvSpPr>
          <p:cNvPr id="5" name="Foliennummernplatzhalter 4"/>
          <p:cNvSpPr>
            <a:spLocks noGrp="1"/>
          </p:cNvSpPr>
          <p:nvPr>
            <p:ph type="sldNum" sz="quarter" idx="12"/>
          </p:nvPr>
        </p:nvSpPr>
        <p:spPr/>
        <p:txBody>
          <a:bodyPr/>
          <a:lstStyle/>
          <a:p>
            <a:fld id="{42060E1C-7F94-48ED-A1E2-7080F3AD8941}" type="slidenum">
              <a:rPr lang="de-DE" smtClean="0"/>
              <a:pPr/>
              <a:t>47</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7154"/>
                                        </p:tgtEl>
                                        <p:attrNameLst>
                                          <p:attrName>style.visibility</p:attrName>
                                        </p:attrNameLst>
                                      </p:cBhvr>
                                      <p:to>
                                        <p:strVal val="visible"/>
                                      </p:to>
                                    </p:set>
                                    <p:animEffect transition="in" filter="fade">
                                      <p:cBhvr>
                                        <p:cTn id="7" dur="500"/>
                                        <p:tgtEl>
                                          <p:spTgt spid="177154"/>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77155">
                                            <p:txEl>
                                              <p:pRg st="0" end="0"/>
                                            </p:txEl>
                                          </p:spTgt>
                                        </p:tgtEl>
                                        <p:attrNameLst>
                                          <p:attrName>style.visibility</p:attrName>
                                        </p:attrNameLst>
                                      </p:cBhvr>
                                      <p:to>
                                        <p:strVal val="visible"/>
                                      </p:to>
                                    </p:set>
                                    <p:animEffect transition="in" filter="fade">
                                      <p:cBhvr>
                                        <p:cTn id="11" dur="500"/>
                                        <p:tgtEl>
                                          <p:spTgt spid="17715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7155">
                                            <p:txEl>
                                              <p:pRg st="1" end="1"/>
                                            </p:txEl>
                                          </p:spTgt>
                                        </p:tgtEl>
                                        <p:attrNameLst>
                                          <p:attrName>style.visibility</p:attrName>
                                        </p:attrNameLst>
                                      </p:cBhvr>
                                      <p:to>
                                        <p:strVal val="visible"/>
                                      </p:to>
                                    </p:set>
                                    <p:animEffect transition="in" filter="fade">
                                      <p:cBhvr>
                                        <p:cTn id="14" dur="500"/>
                                        <p:tgtEl>
                                          <p:spTgt spid="17715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7155">
                                            <p:txEl>
                                              <p:pRg st="2" end="2"/>
                                            </p:txEl>
                                          </p:spTgt>
                                        </p:tgtEl>
                                        <p:attrNameLst>
                                          <p:attrName>style.visibility</p:attrName>
                                        </p:attrNameLst>
                                      </p:cBhvr>
                                      <p:to>
                                        <p:strVal val="visible"/>
                                      </p:to>
                                    </p:set>
                                    <p:animEffect transition="in" filter="fade">
                                      <p:cBhvr>
                                        <p:cTn id="17" dur="500"/>
                                        <p:tgtEl>
                                          <p:spTgt spid="17715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7155">
                                            <p:txEl>
                                              <p:pRg st="3" end="3"/>
                                            </p:txEl>
                                          </p:spTgt>
                                        </p:tgtEl>
                                        <p:attrNameLst>
                                          <p:attrName>style.visibility</p:attrName>
                                        </p:attrNameLst>
                                      </p:cBhvr>
                                      <p:to>
                                        <p:strVal val="visible"/>
                                      </p:to>
                                    </p:set>
                                    <p:animEffect transition="in" filter="fade">
                                      <p:cBhvr>
                                        <p:cTn id="20" dur="500"/>
                                        <p:tgtEl>
                                          <p:spTgt spid="17715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7155">
                                            <p:txEl>
                                              <p:pRg st="4" end="4"/>
                                            </p:txEl>
                                          </p:spTgt>
                                        </p:tgtEl>
                                        <p:attrNameLst>
                                          <p:attrName>style.visibility</p:attrName>
                                        </p:attrNameLst>
                                      </p:cBhvr>
                                      <p:to>
                                        <p:strVal val="visible"/>
                                      </p:to>
                                    </p:set>
                                    <p:animEffect transition="in" filter="fade">
                                      <p:cBhvr>
                                        <p:cTn id="23" dur="500"/>
                                        <p:tgtEl>
                                          <p:spTgt spid="17715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7154" grpId="0" autoUpdateAnimBg="0"/>
      <p:bldP spid="177155" grpId="0" build="p" bldLvl="2" autoUpdateAnimBg="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pPr eaLnBrk="1" hangingPunct="1"/>
            <a:r>
              <a:rPr lang="de-DE" dirty="0" smtClean="0">
                <a:ea typeface="ＭＳ Ｐゴシック" pitchFamily="34" charset="-128"/>
              </a:rPr>
              <a:t>Eröffnung </a:t>
            </a:r>
            <a:r>
              <a:rPr lang="de-DE" dirty="0" smtClean="0">
                <a:ea typeface="ＭＳ Ｐゴシック" pitchFamily="34" charset="-128"/>
              </a:rPr>
              <a:t>(</a:t>
            </a:r>
            <a:r>
              <a:rPr lang="en-GB" dirty="0" smtClean="0">
                <a:ea typeface="ＭＳ Ｐゴシック" pitchFamily="34" charset="-128"/>
              </a:rPr>
              <a:t>opening</a:t>
            </a:r>
            <a:r>
              <a:rPr lang="de-DE" dirty="0" smtClean="0">
                <a:ea typeface="ＭＳ Ｐゴシック" pitchFamily="34" charset="-128"/>
              </a:rPr>
              <a:t>)</a:t>
            </a:r>
            <a:endParaRPr lang="de-DE" dirty="0" smtClean="0">
              <a:ea typeface="ＭＳ Ｐゴシック" pitchFamily="34" charset="-128"/>
            </a:endParaRPr>
          </a:p>
        </p:txBody>
      </p:sp>
      <p:pic>
        <p:nvPicPr>
          <p:cNvPr id="219139" name="Picture 3" descr="eröffnung3"/>
          <p:cNvPicPr>
            <a:picLocks noGrp="1" noChangeAspect="1" noChangeArrowheads="1"/>
          </p:cNvPicPr>
          <p:nvPr>
            <p:ph idx="1"/>
          </p:nvPr>
        </p:nvPicPr>
        <p:blipFill>
          <a:blip r:embed="rId2" cstate="print"/>
          <a:srcRect/>
          <a:stretch>
            <a:fillRect/>
          </a:stretch>
        </p:blipFill>
        <p:spPr>
          <a:xfrm>
            <a:off x="1268413" y="1600200"/>
            <a:ext cx="6607175" cy="4525963"/>
          </a:xfrm>
        </p:spPr>
      </p:pic>
      <p:sp>
        <p:nvSpPr>
          <p:cNvPr id="4" name="Foliennummernplatzhalter 3"/>
          <p:cNvSpPr>
            <a:spLocks noGrp="1"/>
          </p:cNvSpPr>
          <p:nvPr>
            <p:ph type="sldNum" sz="quarter" idx="12"/>
          </p:nvPr>
        </p:nvSpPr>
        <p:spPr/>
        <p:txBody>
          <a:bodyPr/>
          <a:lstStyle/>
          <a:p>
            <a:fld id="{42060E1C-7F94-48ED-A1E2-7080F3AD8941}" type="slidenum">
              <a:rPr lang="de-DE" smtClean="0"/>
              <a:pPr/>
              <a:t>48</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162" name="Rectangle 2"/>
          <p:cNvSpPr>
            <a:spLocks noGrp="1" noChangeArrowheads="1"/>
          </p:cNvSpPr>
          <p:nvPr>
            <p:ph type="title"/>
          </p:nvPr>
        </p:nvSpPr>
        <p:spPr>
          <a:xfrm>
            <a:off x="457200" y="0"/>
            <a:ext cx="8229600" cy="1052736"/>
          </a:xfrm>
        </p:spPr>
        <p:txBody>
          <a:bodyPr/>
          <a:lstStyle/>
          <a:p>
            <a:pPr eaLnBrk="1" hangingPunct="1"/>
            <a:r>
              <a:rPr lang="de-DE" dirty="0" smtClean="0">
                <a:ea typeface="ＭＳ Ｐゴシック" pitchFamily="34" charset="-128"/>
              </a:rPr>
              <a:t>Eröffnung - Ansatzgriff</a:t>
            </a:r>
          </a:p>
        </p:txBody>
      </p:sp>
      <p:pic>
        <p:nvPicPr>
          <p:cNvPr id="220163" name="Picture 3" descr="eröffnung7"/>
          <p:cNvPicPr>
            <a:picLocks noGrp="1" noChangeAspect="1" noChangeArrowheads="1"/>
          </p:cNvPicPr>
          <p:nvPr>
            <p:ph idx="1"/>
          </p:nvPr>
        </p:nvPicPr>
        <p:blipFill>
          <a:blip r:embed="rId2" cstate="print"/>
          <a:srcRect/>
          <a:stretch>
            <a:fillRect/>
          </a:stretch>
        </p:blipFill>
        <p:spPr>
          <a:xfrm>
            <a:off x="2851150" y="1600200"/>
            <a:ext cx="3440113" cy="4525963"/>
          </a:xfrm>
        </p:spPr>
      </p:pic>
      <p:sp>
        <p:nvSpPr>
          <p:cNvPr id="4" name="Foliennummernplatzhalter 3"/>
          <p:cNvSpPr>
            <a:spLocks noGrp="1"/>
          </p:cNvSpPr>
          <p:nvPr>
            <p:ph type="sldNum" sz="quarter" idx="12"/>
          </p:nvPr>
        </p:nvSpPr>
        <p:spPr/>
        <p:txBody>
          <a:bodyPr/>
          <a:lstStyle/>
          <a:p>
            <a:r>
              <a:rPr lang="de-DE" dirty="0" smtClean="0"/>
              <a:t>29</a:t>
            </a:r>
            <a:endParaRPr lang="de-DE" dirty="0"/>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el 1"/>
          <p:cNvSpPr>
            <a:spLocks noGrp="1"/>
          </p:cNvSpPr>
          <p:nvPr>
            <p:ph type="title"/>
          </p:nvPr>
        </p:nvSpPr>
        <p:spPr>
          <a:xfrm>
            <a:off x="457200" y="0"/>
            <a:ext cx="8229600" cy="836712"/>
          </a:xfrm>
        </p:spPr>
        <p:txBody>
          <a:bodyPr>
            <a:normAutofit/>
          </a:bodyPr>
          <a:lstStyle/>
          <a:p>
            <a:r>
              <a:rPr lang="de-DE" altLang="de-DE" sz="3600" dirty="0" smtClean="0"/>
              <a:t>Ausbildung</a:t>
            </a:r>
          </a:p>
        </p:txBody>
      </p:sp>
      <p:sp>
        <p:nvSpPr>
          <p:cNvPr id="23555" name="Inhaltsplatzhalter 2"/>
          <p:cNvSpPr>
            <a:spLocks noGrp="1"/>
          </p:cNvSpPr>
          <p:nvPr>
            <p:ph idx="1"/>
          </p:nvPr>
        </p:nvSpPr>
        <p:spPr>
          <a:xfrm>
            <a:off x="251520" y="836712"/>
            <a:ext cx="8712968" cy="5832648"/>
          </a:xfrm>
        </p:spPr>
        <p:txBody>
          <a:bodyPr>
            <a:normAutofit/>
          </a:bodyPr>
          <a:lstStyle/>
          <a:p>
            <a:r>
              <a:rPr lang="de-DE" altLang="de-DE" sz="2800" dirty="0" smtClean="0"/>
              <a:t>Die Naturgesetze müssen die Ausbildung unseres Hundes bestimmen.</a:t>
            </a:r>
          </a:p>
          <a:p>
            <a:r>
              <a:rPr lang="en-US" sz="2800" dirty="0" smtClean="0"/>
              <a:t>The laws of nature must determine the training of the dog</a:t>
            </a:r>
            <a:endParaRPr lang="de-DE" altLang="de-DE" sz="2800" dirty="0" smtClean="0"/>
          </a:p>
          <a:p>
            <a:r>
              <a:rPr lang="de-DE" altLang="de-DE" sz="2800" dirty="0" smtClean="0"/>
              <a:t>Richtiges Erkennen und Verwenden vorhandener natürlicher Anlagen</a:t>
            </a:r>
          </a:p>
          <a:p>
            <a:r>
              <a:rPr lang="en-US" sz="2800" dirty="0" smtClean="0"/>
              <a:t>Correct identification of existing genetic predisposition</a:t>
            </a:r>
            <a:endParaRPr lang="de-DE" altLang="de-DE" sz="2800" u="sng" dirty="0" smtClean="0"/>
          </a:p>
          <a:p>
            <a:r>
              <a:rPr lang="de-DE" altLang="de-DE" sz="2800" dirty="0" smtClean="0"/>
              <a:t>Arbeiten mit Motivation, Emotionen, Selbstdisziplin, Konzentrationsfähigkeit und Stressresistenz </a:t>
            </a:r>
          </a:p>
          <a:p>
            <a:r>
              <a:rPr lang="en-US" sz="2800" dirty="0" smtClean="0"/>
              <a:t>Working with motivation, emotions, self-discipline, ability to concentrate and stress resistance</a:t>
            </a:r>
            <a:r>
              <a:rPr lang="de-DE" altLang="de-DE" sz="2800" dirty="0" smtClean="0"/>
              <a:t> </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1186" name="Rectangle 2"/>
          <p:cNvSpPr>
            <a:spLocks noGrp="1" noChangeArrowheads="1"/>
          </p:cNvSpPr>
          <p:nvPr>
            <p:ph type="title"/>
          </p:nvPr>
        </p:nvSpPr>
        <p:spPr>
          <a:xfrm>
            <a:off x="457200" y="274638"/>
            <a:ext cx="8229600" cy="850106"/>
          </a:xfrm>
        </p:spPr>
        <p:txBody>
          <a:bodyPr/>
          <a:lstStyle/>
          <a:p>
            <a:pPr eaLnBrk="1" hangingPunct="1"/>
            <a:r>
              <a:rPr lang="de-DE" dirty="0" smtClean="0">
                <a:ea typeface="ＭＳ Ｐゴシック" pitchFamily="34" charset="-128"/>
              </a:rPr>
              <a:t>Eröffnung/Ansatzgriff</a:t>
            </a:r>
          </a:p>
        </p:txBody>
      </p:sp>
      <p:pic>
        <p:nvPicPr>
          <p:cNvPr id="221187" name="Picture 3" descr="eröffnung4"/>
          <p:cNvPicPr>
            <a:picLocks noGrp="1" noChangeAspect="1" noChangeArrowheads="1"/>
          </p:cNvPicPr>
          <p:nvPr>
            <p:ph sz="half" idx="1"/>
          </p:nvPr>
        </p:nvPicPr>
        <p:blipFill>
          <a:blip r:embed="rId2" cstate="print"/>
          <a:srcRect/>
          <a:stretch>
            <a:fillRect/>
          </a:stretch>
        </p:blipFill>
        <p:spPr>
          <a:xfrm>
            <a:off x="457200" y="1925638"/>
            <a:ext cx="4038600" cy="3875087"/>
          </a:xfrm>
        </p:spPr>
      </p:pic>
      <p:pic>
        <p:nvPicPr>
          <p:cNvPr id="221188" name="Picture 4" descr="eröffnung5"/>
          <p:cNvPicPr>
            <a:picLocks noGrp="1" noChangeAspect="1" noChangeArrowheads="1"/>
          </p:cNvPicPr>
          <p:nvPr>
            <p:ph sz="half" idx="2"/>
          </p:nvPr>
        </p:nvPicPr>
        <p:blipFill>
          <a:blip r:embed="rId3" cstate="print"/>
          <a:srcRect/>
          <a:stretch>
            <a:fillRect/>
          </a:stretch>
        </p:blipFill>
        <p:spPr>
          <a:xfrm>
            <a:off x="4887913" y="1600200"/>
            <a:ext cx="3557587" cy="4525963"/>
          </a:xfrm>
        </p:spPr>
      </p:pic>
      <p:sp>
        <p:nvSpPr>
          <p:cNvPr id="5" name="Foliennummernplatzhalter 4"/>
          <p:cNvSpPr>
            <a:spLocks noGrp="1"/>
          </p:cNvSpPr>
          <p:nvPr>
            <p:ph type="sldNum" sz="quarter" idx="12"/>
          </p:nvPr>
        </p:nvSpPr>
        <p:spPr/>
        <p:txBody>
          <a:bodyPr/>
          <a:lstStyle/>
          <a:p>
            <a:fld id="{42060E1C-7F94-48ED-A1E2-7080F3AD8941}" type="slidenum">
              <a:rPr lang="de-DE" smtClean="0"/>
              <a:pPr/>
              <a:t>50</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2210" name="Rectangle 2"/>
          <p:cNvSpPr>
            <a:spLocks noGrp="1" noChangeArrowheads="1"/>
          </p:cNvSpPr>
          <p:nvPr>
            <p:ph type="title"/>
          </p:nvPr>
        </p:nvSpPr>
        <p:spPr/>
        <p:txBody>
          <a:bodyPr/>
          <a:lstStyle/>
          <a:p>
            <a:pPr eaLnBrk="1" hangingPunct="1"/>
            <a:r>
              <a:rPr lang="de-DE" smtClean="0">
                <a:ea typeface="ＭＳ Ｐゴシック" pitchFamily="34" charset="-128"/>
              </a:rPr>
              <a:t>Eröffnung/Ansatzgriff </a:t>
            </a:r>
          </a:p>
        </p:txBody>
      </p:sp>
      <p:pic>
        <p:nvPicPr>
          <p:cNvPr id="222211" name="Picture 3" descr="eröffnung"/>
          <p:cNvPicPr>
            <a:picLocks noGrp="1" noChangeAspect="1" noChangeArrowheads="1"/>
          </p:cNvPicPr>
          <p:nvPr>
            <p:ph sz="half" idx="1"/>
          </p:nvPr>
        </p:nvPicPr>
        <p:blipFill>
          <a:blip r:embed="rId2" cstate="print"/>
          <a:srcRect/>
          <a:stretch>
            <a:fillRect/>
          </a:stretch>
        </p:blipFill>
        <p:spPr>
          <a:xfrm>
            <a:off x="457200" y="2225675"/>
            <a:ext cx="4038600" cy="3273425"/>
          </a:xfrm>
        </p:spPr>
      </p:pic>
      <p:pic>
        <p:nvPicPr>
          <p:cNvPr id="222212" name="Picture 4" descr="eröffnung2"/>
          <p:cNvPicPr>
            <a:picLocks noGrp="1" noChangeAspect="1" noChangeArrowheads="1"/>
          </p:cNvPicPr>
          <p:nvPr>
            <p:ph sz="half" idx="2"/>
          </p:nvPr>
        </p:nvPicPr>
        <p:blipFill>
          <a:blip r:embed="rId3" cstate="print"/>
          <a:srcRect/>
          <a:stretch>
            <a:fillRect/>
          </a:stretch>
        </p:blipFill>
        <p:spPr>
          <a:xfrm>
            <a:off x="4648200" y="2024063"/>
            <a:ext cx="4038600" cy="3678237"/>
          </a:xfrm>
        </p:spPr>
      </p:pic>
      <p:sp>
        <p:nvSpPr>
          <p:cNvPr id="5" name="Foliennummernplatzhalter 4"/>
          <p:cNvSpPr>
            <a:spLocks noGrp="1"/>
          </p:cNvSpPr>
          <p:nvPr>
            <p:ph type="sldNum" sz="quarter" idx="12"/>
          </p:nvPr>
        </p:nvSpPr>
        <p:spPr/>
        <p:txBody>
          <a:bodyPr/>
          <a:lstStyle/>
          <a:p>
            <a:fld id="{42060E1C-7F94-48ED-A1E2-7080F3AD8941}" type="slidenum">
              <a:rPr lang="de-DE" smtClean="0"/>
              <a:pPr/>
              <a:t>51</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234" name="Rectangle 2"/>
          <p:cNvSpPr>
            <a:spLocks noGrp="1" noChangeArrowheads="1"/>
          </p:cNvSpPr>
          <p:nvPr>
            <p:ph type="title"/>
          </p:nvPr>
        </p:nvSpPr>
        <p:spPr/>
        <p:txBody>
          <a:bodyPr/>
          <a:lstStyle/>
          <a:p>
            <a:pPr eaLnBrk="1" hangingPunct="1"/>
            <a:r>
              <a:rPr lang="de-DE" dirty="0" smtClean="0">
                <a:ea typeface="ＭＳ Ｐゴシック" pitchFamily="34" charset="-128"/>
              </a:rPr>
              <a:t>Belastung </a:t>
            </a:r>
            <a:r>
              <a:rPr lang="de-DE" dirty="0" smtClean="0">
                <a:ea typeface="ＭＳ Ｐゴシック" pitchFamily="34" charset="-128"/>
              </a:rPr>
              <a:t>(</a:t>
            </a:r>
            <a:r>
              <a:rPr lang="en-GB" dirty="0" smtClean="0">
                <a:ea typeface="ＭＳ Ｐゴシック" pitchFamily="34" charset="-128"/>
              </a:rPr>
              <a:t>pressure phase</a:t>
            </a:r>
            <a:r>
              <a:rPr lang="de-DE" dirty="0" smtClean="0">
                <a:ea typeface="ＭＳ Ｐゴシック" pitchFamily="34" charset="-128"/>
              </a:rPr>
              <a:t>)</a:t>
            </a:r>
            <a:endParaRPr lang="de-DE" dirty="0" smtClean="0">
              <a:ea typeface="ＭＳ Ｐゴシック" pitchFamily="34" charset="-128"/>
            </a:endParaRPr>
          </a:p>
        </p:txBody>
      </p:sp>
      <p:pic>
        <p:nvPicPr>
          <p:cNvPr id="223235" name="Picture 3" descr="belastung5"/>
          <p:cNvPicPr>
            <a:picLocks noGrp="1" noChangeAspect="1" noChangeArrowheads="1"/>
          </p:cNvPicPr>
          <p:nvPr>
            <p:ph sz="half" idx="1"/>
          </p:nvPr>
        </p:nvPicPr>
        <p:blipFill>
          <a:blip r:embed="rId3" cstate="print"/>
          <a:srcRect/>
          <a:stretch>
            <a:fillRect/>
          </a:stretch>
        </p:blipFill>
        <p:spPr>
          <a:xfrm>
            <a:off x="809625" y="1600200"/>
            <a:ext cx="3332163" cy="4525963"/>
          </a:xfrm>
        </p:spPr>
      </p:pic>
      <p:pic>
        <p:nvPicPr>
          <p:cNvPr id="223236" name="Picture 4" descr="w1"/>
          <p:cNvPicPr>
            <a:picLocks noGrp="1" noChangeAspect="1" noChangeArrowheads="1"/>
          </p:cNvPicPr>
          <p:nvPr>
            <p:ph sz="half" idx="2"/>
          </p:nvPr>
        </p:nvPicPr>
        <p:blipFill>
          <a:blip r:embed="rId4" cstate="print"/>
          <a:srcRect/>
          <a:stretch>
            <a:fillRect/>
          </a:stretch>
        </p:blipFill>
        <p:spPr>
          <a:xfrm>
            <a:off x="4648200" y="1824038"/>
            <a:ext cx="4038600" cy="4076700"/>
          </a:xfrm>
        </p:spPr>
      </p:pic>
      <p:sp>
        <p:nvSpPr>
          <p:cNvPr id="5" name="Foliennummernplatzhalter 4"/>
          <p:cNvSpPr>
            <a:spLocks noGrp="1"/>
          </p:cNvSpPr>
          <p:nvPr>
            <p:ph type="sldNum" sz="quarter" idx="12"/>
          </p:nvPr>
        </p:nvSpPr>
        <p:spPr/>
        <p:txBody>
          <a:bodyPr/>
          <a:lstStyle/>
          <a:p>
            <a:fld id="{42060E1C-7F94-48ED-A1E2-7080F3AD8941}" type="slidenum">
              <a:rPr lang="de-DE" smtClean="0"/>
              <a:pPr/>
              <a:t>52</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764704"/>
          </a:xfrm>
        </p:spPr>
        <p:txBody>
          <a:bodyPr>
            <a:normAutofit/>
          </a:bodyPr>
          <a:lstStyle/>
          <a:p>
            <a:r>
              <a:rPr lang="de-DE" sz="4000" dirty="0" smtClean="0"/>
              <a:t>Stockbelastungstest</a:t>
            </a:r>
            <a:endParaRPr lang="de-DE" sz="4000" dirty="0"/>
          </a:p>
        </p:txBody>
      </p:sp>
      <p:sp>
        <p:nvSpPr>
          <p:cNvPr id="3" name="Inhaltsplatzhalter 2"/>
          <p:cNvSpPr>
            <a:spLocks noGrp="1"/>
          </p:cNvSpPr>
          <p:nvPr>
            <p:ph idx="1"/>
          </p:nvPr>
        </p:nvSpPr>
        <p:spPr>
          <a:xfrm>
            <a:off x="179512" y="1052736"/>
            <a:ext cx="8784976" cy="5328592"/>
          </a:xfrm>
        </p:spPr>
        <p:txBody>
          <a:bodyPr>
            <a:normAutofit fontScale="32500" lnSpcReduction="20000"/>
          </a:bodyPr>
          <a:lstStyle/>
          <a:p>
            <a:pPr>
              <a:buNone/>
            </a:pPr>
            <a:r>
              <a:rPr lang="de-DE" i="1" dirty="0" smtClean="0"/>
              <a:t>           </a:t>
            </a:r>
            <a:r>
              <a:rPr lang="de-DE" sz="7600" i="1" dirty="0" smtClean="0"/>
              <a:t>In Ländern, in denen der Stockbelastungstest gesetzlich verboten ist, kann dieser Übungsteil gemäß IGP ohne diesen durchgeführt werden</a:t>
            </a:r>
            <a:r>
              <a:rPr lang="de-DE" sz="7600" dirty="0" smtClean="0"/>
              <a:t>.</a:t>
            </a:r>
          </a:p>
          <a:p>
            <a:pPr>
              <a:buNone/>
            </a:pPr>
            <a:r>
              <a:rPr lang="en-GB" sz="7600" b="1" dirty="0" smtClean="0"/>
              <a:t>    </a:t>
            </a:r>
            <a:r>
              <a:rPr lang="en-GB" sz="7600" i="1" dirty="0" smtClean="0"/>
              <a:t>In countries where laws prohibit the stick test, these regulations can be implemented without it. </a:t>
            </a:r>
          </a:p>
          <a:p>
            <a:pPr>
              <a:buNone/>
            </a:pPr>
            <a:r>
              <a:rPr lang="de-DE" sz="7600" dirty="0" smtClean="0"/>
              <a:t>     </a:t>
            </a:r>
          </a:p>
          <a:p>
            <a:pPr>
              <a:buNone/>
            </a:pPr>
            <a:r>
              <a:rPr lang="de-DE" sz="7600" dirty="0" smtClean="0"/>
              <a:t>     In allen Belastungsphasen hat der Hund sich unbeeindruckt zu verhalten, und während der gesamten Verteidigungsübung einen </a:t>
            </a:r>
            <a:r>
              <a:rPr lang="de-DE" sz="7600" i="1" dirty="0" smtClean="0"/>
              <a:t>vollen, energischen</a:t>
            </a:r>
            <a:r>
              <a:rPr lang="de-DE" sz="7600" dirty="0" smtClean="0"/>
              <a:t> und vor allem </a:t>
            </a:r>
            <a:r>
              <a:rPr lang="de-DE" sz="7600" i="1" dirty="0" smtClean="0"/>
              <a:t>beständigen Griff</a:t>
            </a:r>
            <a:r>
              <a:rPr lang="de-DE" sz="7600" dirty="0" smtClean="0"/>
              <a:t> zu zeigen. </a:t>
            </a:r>
          </a:p>
          <a:p>
            <a:pPr>
              <a:buNone/>
            </a:pPr>
            <a:r>
              <a:rPr lang="en-GB" sz="7600" dirty="0" smtClean="0"/>
              <a:t>     In all periods of stress, the dog has to behave unimpressed, and to show a full, calm energetic and above all consistent firm grip during the entire exercise. </a:t>
            </a:r>
            <a:endParaRPr lang="de-DE" sz="7600" dirty="0" smtClean="0"/>
          </a:p>
          <a:p>
            <a:pPr>
              <a:buNone/>
            </a:pPr>
            <a:endParaRPr lang="de-DE" sz="2800" i="1" dirty="0" smtClean="0"/>
          </a:p>
          <a:p>
            <a:pPr>
              <a:buNone/>
            </a:pPr>
            <a:endParaRPr lang="de-DE" sz="2800" dirty="0" smtClean="0"/>
          </a:p>
          <a:p>
            <a:pPr>
              <a:buNone/>
            </a:pPr>
            <a:endParaRPr lang="de-DE" sz="2800" dirty="0" smtClean="0"/>
          </a:p>
          <a:p>
            <a:pPr>
              <a:buNone/>
            </a:pPr>
            <a:r>
              <a:rPr lang="de-DE" sz="2800" dirty="0" smtClean="0"/>
              <a:t>    </a:t>
            </a:r>
          </a:p>
          <a:p>
            <a:pPr>
              <a:buNone/>
            </a:pPr>
            <a:endParaRPr lang="de-DE" dirty="0" smtClean="0"/>
          </a:p>
          <a:p>
            <a:pPr>
              <a:buNone/>
            </a:pPr>
            <a:endParaRPr lang="de-DE" dirty="0"/>
          </a:p>
        </p:txBody>
      </p:sp>
      <p:sp>
        <p:nvSpPr>
          <p:cNvPr id="4" name="Fußzeilenplatzhalter 3"/>
          <p:cNvSpPr>
            <a:spLocks noGrp="1"/>
          </p:cNvSpPr>
          <p:nvPr>
            <p:ph type="ftr" sz="quarter" idx="11"/>
          </p:nvPr>
        </p:nvSpPr>
        <p:spPr>
          <a:xfrm>
            <a:off x="7164288" y="6356350"/>
            <a:ext cx="1152128" cy="365125"/>
          </a:xfrm>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53</a:t>
            </a:fld>
            <a:endParaRPr lang="de-DE"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Rectangle 2"/>
          <p:cNvSpPr>
            <a:spLocks noGrp="1" noChangeArrowheads="1"/>
          </p:cNvSpPr>
          <p:nvPr>
            <p:ph type="title"/>
          </p:nvPr>
        </p:nvSpPr>
        <p:spPr/>
        <p:txBody>
          <a:bodyPr/>
          <a:lstStyle/>
          <a:p>
            <a:pPr eaLnBrk="1" hangingPunct="1"/>
            <a:r>
              <a:rPr lang="de-DE" dirty="0" smtClean="0">
                <a:ea typeface="ＭＳ Ｐゴシック" pitchFamily="34" charset="-128"/>
              </a:rPr>
              <a:t>Übergangsphase </a:t>
            </a:r>
            <a:r>
              <a:rPr lang="de-DE" dirty="0" smtClean="0">
                <a:ea typeface="ＭＳ Ｐゴシック" pitchFamily="34" charset="-128"/>
              </a:rPr>
              <a:t>(</a:t>
            </a:r>
            <a:r>
              <a:rPr lang="en-GB" dirty="0" smtClean="0">
                <a:ea typeface="ＭＳ Ｐゴシック" pitchFamily="34" charset="-128"/>
              </a:rPr>
              <a:t>Transition phase</a:t>
            </a:r>
            <a:r>
              <a:rPr lang="de-DE" dirty="0" smtClean="0">
                <a:ea typeface="ＭＳ Ｐゴシック" pitchFamily="34" charset="-128"/>
              </a:rPr>
              <a:t>)</a:t>
            </a:r>
            <a:endParaRPr lang="de-DE" dirty="0" smtClean="0">
              <a:ea typeface="ＭＳ Ｐゴシック" pitchFamily="34" charset="-128"/>
            </a:endParaRPr>
          </a:p>
        </p:txBody>
      </p:sp>
      <p:pic>
        <p:nvPicPr>
          <p:cNvPr id="224259" name="Picture 3" descr="übergang1"/>
          <p:cNvPicPr>
            <a:picLocks noGrp="1" noChangeAspect="1" noChangeArrowheads="1"/>
          </p:cNvPicPr>
          <p:nvPr>
            <p:ph idx="1"/>
          </p:nvPr>
        </p:nvPicPr>
        <p:blipFill>
          <a:blip r:embed="rId2" cstate="print"/>
          <a:srcRect/>
          <a:stretch>
            <a:fillRect/>
          </a:stretch>
        </p:blipFill>
        <p:spPr>
          <a:xfrm>
            <a:off x="1177925" y="1600200"/>
            <a:ext cx="6786563" cy="4525963"/>
          </a:xfrm>
        </p:spPr>
      </p:pic>
      <p:sp>
        <p:nvSpPr>
          <p:cNvPr id="4" name="Foliennummernplatzhalter 3"/>
          <p:cNvSpPr>
            <a:spLocks noGrp="1"/>
          </p:cNvSpPr>
          <p:nvPr>
            <p:ph type="sldNum" sz="quarter" idx="12"/>
          </p:nvPr>
        </p:nvSpPr>
        <p:spPr/>
        <p:txBody>
          <a:bodyPr/>
          <a:lstStyle/>
          <a:p>
            <a:fld id="{42060E1C-7F94-48ED-A1E2-7080F3AD8941}" type="slidenum">
              <a:rPr lang="de-DE" smtClean="0"/>
              <a:pPr/>
              <a:t>54</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sz="4000" dirty="0" smtClean="0"/>
              <a:t>Übergangsphase/Transition </a:t>
            </a:r>
            <a:r>
              <a:rPr lang="en-GB" sz="4000" dirty="0" smtClean="0"/>
              <a:t>phase</a:t>
            </a:r>
            <a:endParaRPr lang="en-GB" sz="4000" dirty="0"/>
          </a:p>
        </p:txBody>
      </p:sp>
      <p:sp>
        <p:nvSpPr>
          <p:cNvPr id="3" name="Inhaltsplatzhalter 2"/>
          <p:cNvSpPr>
            <a:spLocks noGrp="1"/>
          </p:cNvSpPr>
          <p:nvPr>
            <p:ph idx="1"/>
          </p:nvPr>
        </p:nvSpPr>
        <p:spPr/>
        <p:txBody>
          <a:bodyPr/>
          <a:lstStyle/>
          <a:p>
            <a:pPr>
              <a:buNone/>
            </a:pPr>
            <a:r>
              <a:rPr lang="de-DE" i="1" dirty="0" smtClean="0"/>
              <a:t>    Ab dem ruhigen Stehen des Helfers bis zum</a:t>
            </a:r>
            <a:r>
              <a:rPr lang="de-DE" dirty="0" smtClean="0"/>
              <a:t> </a:t>
            </a:r>
            <a:r>
              <a:rPr lang="de-DE" i="1" dirty="0" smtClean="0"/>
              <a:t>Ablassen ist die Übergangsphase </a:t>
            </a:r>
            <a:r>
              <a:rPr lang="de-DE" i="1" dirty="0" smtClean="0">
                <a:solidFill>
                  <a:srgbClr val="FF0000"/>
                </a:solidFill>
              </a:rPr>
              <a:t>ca. 1  Sek</a:t>
            </a:r>
            <a:r>
              <a:rPr lang="de-DE" i="1" dirty="0" smtClean="0"/>
              <a:t>.</a:t>
            </a:r>
            <a:r>
              <a:rPr lang="de-DE" dirty="0" smtClean="0"/>
              <a:t>  Nach der Übergangsphase hat der Hund  abzulassen.</a:t>
            </a:r>
          </a:p>
          <a:p>
            <a:pPr>
              <a:buNone/>
            </a:pPr>
            <a:r>
              <a:rPr lang="en-GB" dirty="0" smtClean="0"/>
              <a:t>    From the quiet standstill of the helper to the out, the transitional phase is about 1 sec.</a:t>
            </a:r>
            <a:r>
              <a:rPr lang="de-DE" dirty="0" smtClean="0"/>
              <a:t> </a:t>
            </a:r>
          </a:p>
          <a:p>
            <a:pPr>
              <a:buNone/>
            </a:pPr>
            <a:r>
              <a:rPr lang="de-DE" dirty="0" smtClean="0"/>
              <a:t>    </a:t>
            </a:r>
            <a:r>
              <a:rPr lang="en-GB" dirty="0" smtClean="0"/>
              <a:t>After the transition phase the dog has to out</a:t>
            </a:r>
            <a:endParaRPr lang="en-GB"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55</a:t>
            </a:fld>
            <a:endParaRPr lang="de-DE"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ChangeArrowheads="1"/>
          </p:cNvSpPr>
          <p:nvPr>
            <p:ph type="title"/>
          </p:nvPr>
        </p:nvSpPr>
        <p:spPr/>
        <p:txBody>
          <a:bodyPr/>
          <a:lstStyle/>
          <a:p>
            <a:pPr eaLnBrk="1" hangingPunct="1"/>
            <a:r>
              <a:rPr lang="de-DE" dirty="0" smtClean="0">
                <a:ea typeface="ＭＳ Ｐゴシック" pitchFamily="34" charset="-128"/>
              </a:rPr>
              <a:t>Ablassen </a:t>
            </a:r>
            <a:r>
              <a:rPr lang="de-DE" dirty="0" smtClean="0">
                <a:ea typeface="ＭＳ Ｐゴシック" pitchFamily="34" charset="-128"/>
              </a:rPr>
              <a:t>(</a:t>
            </a:r>
            <a:r>
              <a:rPr lang="en-GB" dirty="0" smtClean="0">
                <a:ea typeface="ＭＳ Ｐゴシック" pitchFamily="34" charset="-128"/>
              </a:rPr>
              <a:t>directly, clear</a:t>
            </a:r>
            <a:r>
              <a:rPr lang="de-DE" dirty="0" smtClean="0">
                <a:ea typeface="ＭＳ Ｐゴシック" pitchFamily="34" charset="-128"/>
              </a:rPr>
              <a:t>)</a:t>
            </a:r>
            <a:endParaRPr lang="de-DE" dirty="0" smtClean="0">
              <a:ea typeface="ＭＳ Ｐゴシック" pitchFamily="34" charset="-128"/>
            </a:endParaRPr>
          </a:p>
        </p:txBody>
      </p:sp>
      <p:pic>
        <p:nvPicPr>
          <p:cNvPr id="225283" name="Picture 3" descr="Ablass"/>
          <p:cNvPicPr>
            <a:picLocks noGrp="1" noChangeAspect="1" noChangeArrowheads="1"/>
          </p:cNvPicPr>
          <p:nvPr>
            <p:ph idx="1"/>
          </p:nvPr>
        </p:nvPicPr>
        <p:blipFill>
          <a:blip r:embed="rId2" cstate="print"/>
          <a:srcRect/>
          <a:stretch>
            <a:fillRect/>
          </a:stretch>
        </p:blipFill>
        <p:spPr>
          <a:xfrm>
            <a:off x="1177925" y="1600200"/>
            <a:ext cx="6786563" cy="4525963"/>
          </a:xfrm>
        </p:spPr>
      </p:pic>
      <p:sp>
        <p:nvSpPr>
          <p:cNvPr id="4" name="Foliennummernplatzhalter 3"/>
          <p:cNvSpPr>
            <a:spLocks noGrp="1"/>
          </p:cNvSpPr>
          <p:nvPr>
            <p:ph type="sldNum" sz="quarter" idx="12"/>
          </p:nvPr>
        </p:nvSpPr>
        <p:spPr/>
        <p:txBody>
          <a:bodyPr/>
          <a:lstStyle/>
          <a:p>
            <a:fld id="{42060E1C-7F94-48ED-A1E2-7080F3AD8941}" type="slidenum">
              <a:rPr lang="de-DE" smtClean="0"/>
              <a:pPr/>
              <a:t>56</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594" name="Rectangle 1"/>
          <p:cNvSpPr>
            <a:spLocks noGrp="1" noChangeArrowheads="1"/>
          </p:cNvSpPr>
          <p:nvPr>
            <p:ph type="title"/>
          </p:nvPr>
        </p:nvSpPr>
        <p:spPr>
          <a:xfrm>
            <a:off x="249238" y="179388"/>
            <a:ext cx="8645525" cy="873348"/>
          </a:xfrm>
        </p:spPr>
        <p:txBody>
          <a:bodyPr/>
          <a:lstStyle/>
          <a:p>
            <a:r>
              <a:rPr lang="de-DE" sz="3200" dirty="0" smtClean="0">
                <a:solidFill>
                  <a:srgbClr val="FF0000"/>
                </a:solidFill>
                <a:ea typeface="ＭＳ Ｐゴシック" pitchFamily="34" charset="-128"/>
                <a:cs typeface="Arial" pitchFamily="34" charset="0"/>
              </a:rPr>
              <a:t>Pflichtentwertungen</a:t>
            </a:r>
            <a:r>
              <a:rPr lang="en-US" sz="3200" b="1" u="sng" dirty="0" smtClean="0">
                <a:solidFill>
                  <a:srgbClr val="FF0000"/>
                </a:solidFill>
                <a:ea typeface="ＭＳ Ｐゴシック" pitchFamily="34" charset="-128"/>
                <a:cs typeface="Arial" pitchFamily="34" charset="0"/>
              </a:rPr>
              <a:t> </a:t>
            </a:r>
            <a:r>
              <a:rPr lang="en-GB" sz="3200" dirty="0" smtClean="0">
                <a:solidFill>
                  <a:srgbClr val="FF0000"/>
                </a:solidFill>
              </a:rPr>
              <a:t>mandatory deduction</a:t>
            </a:r>
            <a:endParaRPr lang="en-GB" sz="3200" b="1" u="sng" dirty="0" smtClean="0">
              <a:solidFill>
                <a:srgbClr val="FF0000"/>
              </a:solidFill>
              <a:ea typeface="ＭＳ Ｐゴシック" pitchFamily="34" charset="-128"/>
              <a:cs typeface="Arial" pitchFamily="34" charset="0"/>
            </a:endParaRPr>
          </a:p>
        </p:txBody>
      </p:sp>
      <p:pic>
        <p:nvPicPr>
          <p:cNvPr id="238595" name="Picture 2"/>
          <p:cNvPicPr>
            <a:picLocks noChangeAspect="1" noChangeArrowheads="1"/>
          </p:cNvPicPr>
          <p:nvPr/>
        </p:nvPicPr>
        <p:blipFill>
          <a:blip r:embed="rId3" cstate="print"/>
          <a:srcRect/>
          <a:stretch>
            <a:fillRect/>
          </a:stretch>
        </p:blipFill>
        <p:spPr bwMode="auto">
          <a:xfrm>
            <a:off x="247650" y="1285875"/>
            <a:ext cx="8218488" cy="5116513"/>
          </a:xfrm>
          <a:prstGeom prst="rect">
            <a:avLst/>
          </a:prstGeom>
          <a:noFill/>
          <a:ln w="12700">
            <a:noFill/>
            <a:miter lim="800000"/>
            <a:headEnd/>
            <a:tailEnd/>
          </a:ln>
        </p:spPr>
      </p:pic>
      <p:sp>
        <p:nvSpPr>
          <p:cNvPr id="4" name="Foliennummernplatzhalter 3"/>
          <p:cNvSpPr>
            <a:spLocks noGrp="1"/>
          </p:cNvSpPr>
          <p:nvPr>
            <p:ph type="sldNum" sz="quarter" idx="12"/>
          </p:nvPr>
        </p:nvSpPr>
        <p:spPr/>
        <p:txBody>
          <a:bodyPr/>
          <a:lstStyle/>
          <a:p>
            <a:fld id="{42060E1C-7F94-48ED-A1E2-7080F3AD8941}" type="slidenum">
              <a:rPr lang="de-DE" smtClean="0"/>
              <a:pPr/>
              <a:t>57</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ChangeArrowheads="1"/>
          </p:cNvSpPr>
          <p:nvPr>
            <p:ph type="title"/>
          </p:nvPr>
        </p:nvSpPr>
        <p:spPr/>
        <p:txBody>
          <a:bodyPr/>
          <a:lstStyle/>
          <a:p>
            <a:pPr eaLnBrk="1" hangingPunct="1"/>
            <a:r>
              <a:rPr lang="de-DE" dirty="0" smtClean="0">
                <a:ea typeface="ＭＳ Ｐゴシック" pitchFamily="34" charset="-128"/>
              </a:rPr>
              <a:t>Bewachung </a:t>
            </a:r>
            <a:r>
              <a:rPr lang="de-DE" dirty="0" smtClean="0">
                <a:ea typeface="ＭＳ Ｐゴシック" pitchFamily="34" charset="-128"/>
              </a:rPr>
              <a:t>(</a:t>
            </a:r>
            <a:r>
              <a:rPr lang="en-GB" dirty="0" smtClean="0">
                <a:ea typeface="ＭＳ Ｐゴシック" pitchFamily="34" charset="-128"/>
              </a:rPr>
              <a:t>guarding phase</a:t>
            </a:r>
            <a:r>
              <a:rPr lang="de-DE" dirty="0" smtClean="0">
                <a:ea typeface="ＭＳ Ｐゴシック" pitchFamily="34" charset="-128"/>
              </a:rPr>
              <a:t>)</a:t>
            </a:r>
            <a:endParaRPr lang="de-DE" dirty="0" smtClean="0">
              <a:ea typeface="ＭＳ Ｐゴシック" pitchFamily="34" charset="-128"/>
            </a:endParaRPr>
          </a:p>
        </p:txBody>
      </p:sp>
      <p:pic>
        <p:nvPicPr>
          <p:cNvPr id="226307" name="Picture 3" descr="bewachen"/>
          <p:cNvPicPr>
            <a:picLocks noGrp="1" noChangeAspect="1" noChangeArrowheads="1"/>
          </p:cNvPicPr>
          <p:nvPr>
            <p:ph sz="half" idx="1"/>
          </p:nvPr>
        </p:nvPicPr>
        <p:blipFill>
          <a:blip r:embed="rId2" cstate="print"/>
          <a:srcRect/>
          <a:stretch>
            <a:fillRect/>
          </a:stretch>
        </p:blipFill>
        <p:spPr>
          <a:xfrm>
            <a:off x="530225" y="1600200"/>
            <a:ext cx="3892550" cy="4525963"/>
          </a:xfrm>
        </p:spPr>
      </p:pic>
      <p:pic>
        <p:nvPicPr>
          <p:cNvPr id="226308" name="Picture 4" descr="bewachen7"/>
          <p:cNvPicPr>
            <a:picLocks noGrp="1" noChangeAspect="1" noChangeArrowheads="1"/>
          </p:cNvPicPr>
          <p:nvPr>
            <p:ph sz="half" idx="2"/>
          </p:nvPr>
        </p:nvPicPr>
        <p:blipFill>
          <a:blip r:embed="rId3" cstate="print"/>
          <a:srcRect/>
          <a:stretch>
            <a:fillRect/>
          </a:stretch>
        </p:blipFill>
        <p:spPr>
          <a:xfrm>
            <a:off x="4648200" y="1933575"/>
            <a:ext cx="4038600" cy="3859213"/>
          </a:xfrm>
        </p:spPr>
      </p:pic>
      <p:sp>
        <p:nvSpPr>
          <p:cNvPr id="5" name="Foliennummernplatzhalter 4"/>
          <p:cNvSpPr>
            <a:spLocks noGrp="1"/>
          </p:cNvSpPr>
          <p:nvPr>
            <p:ph type="sldNum" sz="quarter" idx="12"/>
          </p:nvPr>
        </p:nvSpPr>
        <p:spPr/>
        <p:txBody>
          <a:bodyPr/>
          <a:lstStyle/>
          <a:p>
            <a:fld id="{42060E1C-7F94-48ED-A1E2-7080F3AD8941}" type="slidenum">
              <a:rPr lang="de-DE" smtClean="0"/>
              <a:pPr/>
              <a:t>58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052736"/>
          </a:xfrm>
        </p:spPr>
        <p:txBody>
          <a:bodyPr>
            <a:normAutofit/>
          </a:bodyPr>
          <a:lstStyle/>
          <a:p>
            <a:r>
              <a:rPr lang="de-DE" sz="4000" dirty="0" smtClean="0"/>
              <a:t>Bewachung nach PO</a:t>
            </a:r>
            <a:endParaRPr lang="de-DE" sz="4000" dirty="0"/>
          </a:p>
        </p:txBody>
      </p:sp>
      <p:sp>
        <p:nvSpPr>
          <p:cNvPr id="3" name="Inhaltsplatzhalter 2"/>
          <p:cNvSpPr>
            <a:spLocks noGrp="1"/>
          </p:cNvSpPr>
          <p:nvPr>
            <p:ph idx="1"/>
          </p:nvPr>
        </p:nvSpPr>
        <p:spPr/>
        <p:txBody>
          <a:bodyPr/>
          <a:lstStyle/>
          <a:p>
            <a:pPr>
              <a:buNone/>
            </a:pPr>
            <a:r>
              <a:rPr lang="de-DE" dirty="0" smtClean="0"/>
              <a:t>   Nach dem Trennen hat der Hund den Helfer </a:t>
            </a:r>
            <a:r>
              <a:rPr lang="de-DE" i="1" dirty="0" smtClean="0"/>
              <a:t>aufmerksam, selbstsicher mit hoher Dominanz zu bewachen. </a:t>
            </a:r>
          </a:p>
          <a:p>
            <a:pPr>
              <a:buNone/>
            </a:pPr>
            <a:r>
              <a:rPr lang="en-GB" dirty="0" smtClean="0"/>
              <a:t>   After the out the dog must guard the helper powerful, attentive, showing confidence with high dominance.</a:t>
            </a:r>
            <a:endParaRPr lang="de-DE" i="1" dirty="0" smtClean="0"/>
          </a:p>
          <a:p>
            <a:pPr>
              <a:buNone/>
            </a:pPr>
            <a:endParaRPr lang="de-DE" dirty="0" smtClean="0"/>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a:xfrm>
            <a:off x="6516216" y="6492875"/>
            <a:ext cx="2133600" cy="365125"/>
          </a:xfrm>
        </p:spPr>
        <p:txBody>
          <a:bodyPr/>
          <a:lstStyle/>
          <a:p>
            <a:fld id="{42060E1C-7F94-48ED-A1E2-7080F3AD8941}" type="slidenum">
              <a:rPr lang="de-DE" smtClean="0"/>
              <a:pPr/>
              <a:t>59</a:t>
            </a:fld>
            <a:endParaRPr lang="de-DE"/>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el 1"/>
          <p:cNvSpPr>
            <a:spLocks noGrp="1"/>
          </p:cNvSpPr>
          <p:nvPr>
            <p:ph type="title"/>
          </p:nvPr>
        </p:nvSpPr>
        <p:spPr>
          <a:xfrm>
            <a:off x="457200" y="0"/>
            <a:ext cx="8229600" cy="1196752"/>
          </a:xfrm>
        </p:spPr>
        <p:txBody>
          <a:bodyPr>
            <a:normAutofit/>
          </a:bodyPr>
          <a:lstStyle/>
          <a:p>
            <a:r>
              <a:rPr lang="de-DE" altLang="de-DE" sz="3600" dirty="0" smtClean="0"/>
              <a:t>Basis moderner Ausbildung/</a:t>
            </a:r>
            <a:r>
              <a:rPr lang="en-US" altLang="de-DE" sz="3600" dirty="0" smtClean="0"/>
              <a:t>Basis of modern Training</a:t>
            </a:r>
            <a:endParaRPr lang="de-DE" altLang="de-DE" sz="3600" dirty="0" smtClean="0"/>
          </a:p>
        </p:txBody>
      </p:sp>
      <p:sp>
        <p:nvSpPr>
          <p:cNvPr id="30723" name="Inhaltsplatzhalter 2"/>
          <p:cNvSpPr>
            <a:spLocks noGrp="1"/>
          </p:cNvSpPr>
          <p:nvPr>
            <p:ph sz="half" idx="1"/>
          </p:nvPr>
        </p:nvSpPr>
        <p:spPr>
          <a:xfrm>
            <a:off x="179512" y="1124744"/>
            <a:ext cx="4316288" cy="5733256"/>
          </a:xfrm>
        </p:spPr>
        <p:txBody>
          <a:bodyPr>
            <a:noAutofit/>
          </a:bodyPr>
          <a:lstStyle/>
          <a:p>
            <a:r>
              <a:rPr lang="de-DE" altLang="de-DE" dirty="0" smtClean="0"/>
              <a:t>Positive Verstärkung mit Futter, Lob oder Beute – individuell auf den Hund abgestimmt – bestimmen den Umgang mit dem Hund. (Lernprozess)</a:t>
            </a:r>
          </a:p>
          <a:p>
            <a:r>
              <a:rPr lang="de-DE" altLang="de-DE" dirty="0" smtClean="0"/>
              <a:t>Korrekturen werden gesetzt, eine überzogene Reaktion darf man nicht erkennen. (kein Stress/Angst)</a:t>
            </a:r>
          </a:p>
          <a:p>
            <a:r>
              <a:rPr lang="de-DE" altLang="de-DE" dirty="0" smtClean="0"/>
              <a:t>Ziel ist der freudige, ausdrucksstarke Hund.</a:t>
            </a:r>
          </a:p>
        </p:txBody>
      </p:sp>
      <p:sp>
        <p:nvSpPr>
          <p:cNvPr id="30724" name="Inhaltsplatzhalter 3"/>
          <p:cNvSpPr>
            <a:spLocks noGrp="1"/>
          </p:cNvSpPr>
          <p:nvPr>
            <p:ph sz="half" idx="2"/>
          </p:nvPr>
        </p:nvSpPr>
        <p:spPr>
          <a:xfrm>
            <a:off x="4648200" y="1341438"/>
            <a:ext cx="4387850" cy="5400675"/>
          </a:xfrm>
        </p:spPr>
        <p:txBody>
          <a:bodyPr/>
          <a:lstStyle/>
          <a:p>
            <a:r>
              <a:rPr lang="en-US" altLang="de-DE" dirty="0" smtClean="0"/>
              <a:t>Positive reinforcement with food, praise or prey - individually matched to the dog - determine how to handle the dog. (Learning process)</a:t>
            </a:r>
          </a:p>
          <a:p>
            <a:r>
              <a:rPr lang="en-US" altLang="de-DE" dirty="0" smtClean="0"/>
              <a:t>Corrections are set, an excessive response should not be seen. (no stress / anxiety)</a:t>
            </a:r>
          </a:p>
          <a:p>
            <a:r>
              <a:rPr lang="en-US" altLang="de-DE" dirty="0" smtClean="0"/>
              <a:t>The goal is a happy, expressive dog.</a:t>
            </a:r>
          </a:p>
          <a:p>
            <a:endParaRPr lang="en-US" altLang="de-DE" dirty="0" smtClean="0"/>
          </a:p>
          <a:p>
            <a:endParaRPr lang="de-DE" altLang="de-DE"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60</a:t>
            </a:fld>
            <a:endParaRPr lang="de-DE"/>
          </a:p>
        </p:txBody>
      </p:sp>
      <p:graphicFrame>
        <p:nvGraphicFramePr>
          <p:cNvPr id="4" name="Tabelle 3"/>
          <p:cNvGraphicFramePr>
            <a:graphicFrameLocks noGrp="1"/>
          </p:cNvGraphicFramePr>
          <p:nvPr/>
        </p:nvGraphicFramePr>
        <p:xfrm>
          <a:off x="971600" y="260648"/>
          <a:ext cx="7560840" cy="5862320"/>
        </p:xfrm>
        <a:graphic>
          <a:graphicData uri="http://schemas.openxmlformats.org/drawingml/2006/table">
            <a:tbl>
              <a:tblPr/>
              <a:tblGrid>
                <a:gridCol w="3735572"/>
                <a:gridCol w="3825268"/>
              </a:tblGrid>
              <a:tr h="831377">
                <a:tc>
                  <a:txBody>
                    <a:bodyPr/>
                    <a:lstStyle/>
                    <a:p>
                      <a:pPr algn="just">
                        <a:lnSpc>
                          <a:spcPct val="115000"/>
                        </a:lnSpc>
                        <a:spcAft>
                          <a:spcPts val="1000"/>
                        </a:spcAft>
                      </a:pPr>
                      <a:r>
                        <a:rPr lang="de-DE" sz="1800" dirty="0">
                          <a:solidFill>
                            <a:srgbClr val="000000"/>
                          </a:solidFill>
                          <a:latin typeface="+mn-lt"/>
                          <a:ea typeface="Calibri"/>
                          <a:cs typeface="Times New Roman"/>
                        </a:rPr>
                        <a:t>Entwertung um eine Note</a:t>
                      </a:r>
                      <a:endParaRPr lang="de-DE" sz="1800" dirty="0">
                        <a:latin typeface="+mn-lt"/>
                        <a:ea typeface="Calibri"/>
                        <a:cs typeface="Times New Roman"/>
                      </a:endParaRP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leicht unaufmerksames Bewachen und/oder leicht lästig in der Bewachungsphase</a:t>
                      </a: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1377">
                <a:tc>
                  <a:txBody>
                    <a:bodyPr/>
                    <a:lstStyle/>
                    <a:p>
                      <a:pPr algn="just">
                        <a:lnSpc>
                          <a:spcPct val="115000"/>
                        </a:lnSpc>
                        <a:spcAft>
                          <a:spcPts val="1000"/>
                        </a:spcAft>
                      </a:pPr>
                      <a:r>
                        <a:rPr lang="de-DE" sz="1800" dirty="0">
                          <a:solidFill>
                            <a:srgbClr val="000000"/>
                          </a:solidFill>
                          <a:latin typeface="+mn-lt"/>
                          <a:ea typeface="Calibri"/>
                          <a:cs typeface="Times New Roman"/>
                        </a:rPr>
                        <a:t>Entwertung um zwei Noten</a:t>
                      </a:r>
                      <a:endParaRPr lang="de-DE" sz="1800" dirty="0">
                        <a:latin typeface="+mn-lt"/>
                        <a:ea typeface="Calibri"/>
                        <a:cs typeface="Times New Roman"/>
                      </a:endParaRP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stark unaufmerksames Bewachen und/oder stark lästig in der Bewachungsphase</a:t>
                      </a: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0455">
                <a:tc>
                  <a:txBody>
                    <a:bodyPr/>
                    <a:lstStyle/>
                    <a:p>
                      <a:pPr algn="just">
                        <a:lnSpc>
                          <a:spcPct val="115000"/>
                        </a:lnSpc>
                        <a:spcAft>
                          <a:spcPts val="1000"/>
                        </a:spcAft>
                      </a:pPr>
                      <a:r>
                        <a:rPr lang="de-DE" sz="1800" dirty="0">
                          <a:solidFill>
                            <a:srgbClr val="000000"/>
                          </a:solidFill>
                          <a:latin typeface="+mn-lt"/>
                          <a:ea typeface="Calibri"/>
                          <a:cs typeface="Times New Roman"/>
                        </a:rPr>
                        <a:t>Entwertung um drei Noten</a:t>
                      </a:r>
                      <a:endParaRPr lang="de-DE" sz="1800" dirty="0">
                        <a:latin typeface="+mn-lt"/>
                        <a:ea typeface="Calibri"/>
                        <a:cs typeface="Times New Roman"/>
                      </a:endParaRP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bewacht der Hund den Helfer nicht, bleibt aber am Helfer</a:t>
                      </a: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1377">
                <a:tc>
                  <a:txBody>
                    <a:bodyPr/>
                    <a:lstStyle/>
                    <a:p>
                      <a:pPr algn="just">
                        <a:lnSpc>
                          <a:spcPct val="115000"/>
                        </a:lnSpc>
                        <a:spcAft>
                          <a:spcPts val="1000"/>
                        </a:spcAft>
                      </a:pPr>
                      <a:r>
                        <a:rPr lang="de-DE" sz="1800">
                          <a:solidFill>
                            <a:srgbClr val="000000"/>
                          </a:solidFill>
                          <a:latin typeface="+mn-lt"/>
                          <a:ea typeface="Calibri"/>
                          <a:cs typeface="Times New Roman"/>
                        </a:rPr>
                        <a:t>Mangelhaft</a:t>
                      </a:r>
                      <a:endParaRPr lang="de-DE" sz="1800">
                        <a:latin typeface="+mn-lt"/>
                        <a:ea typeface="Calibri"/>
                        <a:cs typeface="Times New Roman"/>
                      </a:endParaRP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kommt der Hund dem herankommenden Hundeführer entgegen (RA)</a:t>
                      </a: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44303">
                <a:tc>
                  <a:txBody>
                    <a:bodyPr/>
                    <a:lstStyle/>
                    <a:p>
                      <a:pPr algn="just">
                        <a:lnSpc>
                          <a:spcPct val="115000"/>
                        </a:lnSpc>
                        <a:spcAft>
                          <a:spcPts val="1000"/>
                        </a:spcAft>
                      </a:pPr>
                      <a:r>
                        <a:rPr lang="de-DE" sz="1800" dirty="0">
                          <a:solidFill>
                            <a:srgbClr val="000000"/>
                          </a:solidFill>
                          <a:latin typeface="+mn-lt"/>
                          <a:ea typeface="Calibri"/>
                          <a:cs typeface="Times New Roman"/>
                        </a:rPr>
                        <a:t>Abbruch</a:t>
                      </a:r>
                      <a:endParaRPr lang="de-DE" sz="1800" dirty="0">
                        <a:latin typeface="+mn-lt"/>
                        <a:ea typeface="Calibri"/>
                        <a:cs typeface="Times New Roman"/>
                      </a:endParaRP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hält der Hund den Belastungen durch den Helfer nicht stand, kommt vom Schutzarm ab und lässt sich verdrängen (</a:t>
                      </a:r>
                      <a:r>
                        <a:rPr lang="de-DE" sz="1800" i="1" dirty="0">
                          <a:solidFill>
                            <a:srgbClr val="000000"/>
                          </a:solidFill>
                          <a:latin typeface="+mn-lt"/>
                          <a:ea typeface="Calibri"/>
                          <a:cs typeface="Symbol"/>
                        </a:rPr>
                        <a:t>TSB </a:t>
                      </a:r>
                      <a:r>
                        <a:rPr lang="de-DE" sz="1800" i="1" dirty="0" err="1">
                          <a:solidFill>
                            <a:srgbClr val="000000"/>
                          </a:solidFill>
                          <a:latin typeface="+mn-lt"/>
                          <a:ea typeface="Calibri"/>
                          <a:cs typeface="Symbol"/>
                        </a:rPr>
                        <a:t>ng</a:t>
                      </a:r>
                      <a:r>
                        <a:rPr lang="de-DE" sz="1800" dirty="0">
                          <a:solidFill>
                            <a:srgbClr val="000000"/>
                          </a:solidFill>
                          <a:latin typeface="+mn-lt"/>
                          <a:ea typeface="Calibri"/>
                          <a:cs typeface="Symbol"/>
                        </a:rPr>
                        <a:t>)</a:t>
                      </a:r>
                    </a:p>
                    <a:p>
                      <a:pPr marL="342900" lvl="0" indent="-342900">
                        <a:lnSpc>
                          <a:spcPct val="105000"/>
                        </a:lnSpc>
                        <a:spcAft>
                          <a:spcPts val="800"/>
                        </a:spcAft>
                        <a:buFont typeface="Symbol"/>
                        <a:buChar char=""/>
                        <a:tabLst>
                          <a:tab pos="457200" algn="l"/>
                        </a:tabLst>
                      </a:pPr>
                      <a:r>
                        <a:rPr lang="de-DE" sz="1800" dirty="0">
                          <a:solidFill>
                            <a:srgbClr val="000000"/>
                          </a:solidFill>
                          <a:latin typeface="+mn-lt"/>
                          <a:ea typeface="Calibri"/>
                          <a:cs typeface="Symbol"/>
                        </a:rPr>
                        <a:t>verlässt der Hund den Helfer vor der Leistungsrichter- Anweisung zum Herantreten oder gibt der Hundeführer ein Hörzeichen damit der Hund am HL bleibt</a:t>
                      </a:r>
                    </a:p>
                  </a:txBody>
                  <a:tcPr marL="67417" marR="674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61</a:t>
            </a:fld>
            <a:endParaRPr lang="de-DE"/>
          </a:p>
        </p:txBody>
      </p:sp>
      <p:graphicFrame>
        <p:nvGraphicFramePr>
          <p:cNvPr id="4" name="Tabelle 3"/>
          <p:cNvGraphicFramePr>
            <a:graphicFrameLocks noGrp="1"/>
          </p:cNvGraphicFramePr>
          <p:nvPr>
            <p:extLst>
              <p:ext uri="{D42A27DB-BD31-4B8C-83A1-F6EECF244321}">
                <p14:modId xmlns:p14="http://schemas.microsoft.com/office/powerpoint/2010/main" val="728103013"/>
              </p:ext>
            </p:extLst>
          </p:nvPr>
        </p:nvGraphicFramePr>
        <p:xfrm>
          <a:off x="323528" y="476672"/>
          <a:ext cx="8280920" cy="5684714"/>
        </p:xfrm>
        <a:graphic>
          <a:graphicData uri="http://schemas.openxmlformats.org/drawingml/2006/table">
            <a:tbl>
              <a:tblPr/>
              <a:tblGrid>
                <a:gridCol w="3897822"/>
                <a:gridCol w="4383098"/>
              </a:tblGrid>
              <a:tr h="696703">
                <a:tc>
                  <a:txBody>
                    <a:bodyPr/>
                    <a:lstStyle/>
                    <a:p>
                      <a:pPr algn="just">
                        <a:spcAft>
                          <a:spcPts val="1000"/>
                        </a:spcAft>
                      </a:pPr>
                      <a:r>
                        <a:rPr lang="en-US" sz="1800" b="1" dirty="0">
                          <a:latin typeface="Calibri"/>
                          <a:ea typeface="Times New Roman"/>
                          <a:cs typeface="Times New Roman"/>
                        </a:rPr>
                        <a:t>Deduction of One </a:t>
                      </a:r>
                      <a:r>
                        <a:rPr lang="en-US" sz="1800" b="1" dirty="0" smtClean="0">
                          <a:latin typeface="Calibri"/>
                          <a:ea typeface="Times New Roman"/>
                          <a:cs typeface="Times New Roman"/>
                        </a:rPr>
                        <a:t>Category</a:t>
                      </a:r>
                      <a:endParaRPr lang="de-DE"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en-GB" sz="1800" b="1">
                          <a:latin typeface="Calibri"/>
                          <a:ea typeface="Times New Roman"/>
                          <a:cs typeface="Symbol"/>
                        </a:rPr>
                        <a:t>slightly inattentive guarding and / or slight bothering in the guarding phase</a:t>
                      </a:r>
                      <a:endParaRPr lang="de-DE" sz="1800">
                        <a:latin typeface="Calibri"/>
                        <a:ea typeface="Times New Roman"/>
                        <a:cs typeface="Symbo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6703">
                <a:tc>
                  <a:txBody>
                    <a:bodyPr/>
                    <a:lstStyle/>
                    <a:p>
                      <a:pPr algn="just">
                        <a:spcAft>
                          <a:spcPts val="1000"/>
                        </a:spcAft>
                      </a:pPr>
                      <a:r>
                        <a:rPr lang="en-US" sz="1800" b="1" dirty="0">
                          <a:latin typeface="Calibri"/>
                          <a:ea typeface="Times New Roman"/>
                          <a:cs typeface="Times New Roman"/>
                        </a:rPr>
                        <a:t>Deduction of Two </a:t>
                      </a:r>
                      <a:r>
                        <a:rPr lang="en-US" sz="1800" b="1" dirty="0" smtClean="0">
                          <a:latin typeface="Calibri"/>
                          <a:ea typeface="Times New Roman"/>
                          <a:cs typeface="Times New Roman"/>
                        </a:rPr>
                        <a:t>Categories</a:t>
                      </a:r>
                      <a:endParaRPr lang="de-DE"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en-GB" sz="1800" b="1" dirty="0">
                          <a:latin typeface="Calibri"/>
                          <a:ea typeface="Times New Roman"/>
                          <a:cs typeface="Symbol"/>
                        </a:rPr>
                        <a:t>Very inattentive guarding and / or a lot of bothering in the guarding phase</a:t>
                      </a:r>
                      <a:endParaRPr lang="de-DE" sz="1800" dirty="0">
                        <a:latin typeface="Calibri"/>
                        <a:ea typeface="Times New Roman"/>
                        <a:cs typeface="Symbo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5076">
                <a:tc>
                  <a:txBody>
                    <a:bodyPr/>
                    <a:lstStyle/>
                    <a:p>
                      <a:pPr algn="just">
                        <a:spcAft>
                          <a:spcPts val="1000"/>
                        </a:spcAft>
                      </a:pPr>
                      <a:r>
                        <a:rPr lang="en-US" sz="1800" b="1" dirty="0">
                          <a:latin typeface="Calibri"/>
                          <a:ea typeface="Times New Roman"/>
                          <a:cs typeface="Times New Roman"/>
                        </a:rPr>
                        <a:t>Deduction of Three </a:t>
                      </a:r>
                      <a:r>
                        <a:rPr lang="en-US" sz="1800" b="1" dirty="0" smtClean="0">
                          <a:latin typeface="Calibri"/>
                          <a:ea typeface="Times New Roman"/>
                          <a:cs typeface="Times New Roman"/>
                        </a:rPr>
                        <a:t>Categories</a:t>
                      </a:r>
                      <a:endParaRPr lang="de-DE"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en-GB" sz="1800" b="1" dirty="0">
                          <a:latin typeface="Calibri"/>
                          <a:ea typeface="Times New Roman"/>
                          <a:cs typeface="Symbol"/>
                        </a:rPr>
                        <a:t>the dog does not guard the Helper HL, but remains with the helper</a:t>
                      </a:r>
                      <a:endParaRPr lang="de-DE" sz="1800" dirty="0">
                        <a:latin typeface="Calibri"/>
                        <a:ea typeface="Times New Roman"/>
                        <a:cs typeface="Symbo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6703">
                <a:tc>
                  <a:txBody>
                    <a:bodyPr/>
                    <a:lstStyle/>
                    <a:p>
                      <a:pPr algn="just">
                        <a:spcAft>
                          <a:spcPts val="1000"/>
                        </a:spcAft>
                      </a:pPr>
                      <a:r>
                        <a:rPr lang="en-US" sz="1800" b="1">
                          <a:latin typeface="Calibri"/>
                          <a:ea typeface="Times New Roman"/>
                          <a:cs typeface="Times New Roman"/>
                        </a:rPr>
                        <a:t>Insufficient</a:t>
                      </a:r>
                      <a:endParaRPr lang="de-DE"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en-GB" sz="1800" b="1" dirty="0">
                          <a:latin typeface="Calibri"/>
                          <a:ea typeface="Times New Roman"/>
                          <a:cs typeface="Symbol"/>
                        </a:rPr>
                        <a:t>The dog leaves the helper to go to Handler during approach</a:t>
                      </a:r>
                      <a:endParaRPr lang="de-DE" sz="1800" dirty="0">
                        <a:latin typeface="Calibri"/>
                        <a:ea typeface="Times New Roman"/>
                        <a:cs typeface="Symbo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639529">
                <a:tc>
                  <a:txBody>
                    <a:bodyPr/>
                    <a:lstStyle/>
                    <a:p>
                      <a:pPr algn="just">
                        <a:spcAft>
                          <a:spcPts val="1000"/>
                        </a:spcAft>
                      </a:pPr>
                      <a:r>
                        <a:rPr lang="en-US" sz="1800" b="1">
                          <a:latin typeface="Calibri"/>
                          <a:ea typeface="Times New Roman"/>
                          <a:cs typeface="Times New Roman"/>
                        </a:rPr>
                        <a:t>Termination</a:t>
                      </a:r>
                      <a:endParaRPr lang="de-DE"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342900" lvl="0" indent="-342900" algn="just">
                        <a:lnSpc>
                          <a:spcPct val="105000"/>
                        </a:lnSpc>
                        <a:spcAft>
                          <a:spcPts val="800"/>
                        </a:spcAft>
                        <a:buFont typeface="Symbol"/>
                        <a:buChar char=""/>
                        <a:tabLst>
                          <a:tab pos="457200" algn="l"/>
                        </a:tabLst>
                      </a:pPr>
                      <a:r>
                        <a:rPr lang="en-GB" sz="1800" b="1" dirty="0">
                          <a:latin typeface="Calibri"/>
                          <a:ea typeface="Times New Roman"/>
                          <a:cs typeface="Symbol"/>
                        </a:rPr>
                        <a:t>the dog does not withstand the pressure from the Helper HL and comes off the sleeve and backs up</a:t>
                      </a:r>
                      <a:endParaRPr lang="de-DE" sz="1800" dirty="0">
                        <a:latin typeface="Calibri"/>
                        <a:ea typeface="Times New Roman"/>
                        <a:cs typeface="Symbol"/>
                      </a:endParaRPr>
                    </a:p>
                    <a:p>
                      <a:pPr marL="342900" lvl="0" indent="-342900" algn="just">
                        <a:lnSpc>
                          <a:spcPct val="105000"/>
                        </a:lnSpc>
                        <a:spcAft>
                          <a:spcPts val="800"/>
                        </a:spcAft>
                        <a:buFont typeface="Symbol"/>
                        <a:buChar char=""/>
                        <a:tabLst>
                          <a:tab pos="457200" algn="l"/>
                        </a:tabLst>
                      </a:pPr>
                      <a:r>
                        <a:rPr lang="en-GB" sz="1800" b="1" dirty="0">
                          <a:latin typeface="Calibri"/>
                          <a:ea typeface="Times New Roman"/>
                          <a:cs typeface="Symbol"/>
                        </a:rPr>
                        <a:t>the dog leaves the Helper HL before the Judge’s instruction for the handler to approach or the dog handler gives a command for the dog to stay with the helper HL.</a:t>
                      </a:r>
                      <a:endParaRPr lang="de-DE" sz="1800" dirty="0">
                        <a:latin typeface="Calibri"/>
                        <a:ea typeface="Times New Roman"/>
                        <a:cs typeface="Symbo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a:xfrm>
            <a:off x="381000" y="152400"/>
            <a:ext cx="8382000" cy="1676400"/>
          </a:xfrm>
        </p:spPr>
        <p:txBody>
          <a:bodyPr/>
          <a:lstStyle/>
          <a:p>
            <a:pPr eaLnBrk="1" hangingPunct="1">
              <a:lnSpc>
                <a:spcPct val="80000"/>
              </a:lnSpc>
            </a:pPr>
            <a:r>
              <a:rPr lang="de-DE" dirty="0" smtClean="0">
                <a:solidFill>
                  <a:srgbClr val="FF0000"/>
                </a:solidFill>
                <a:ea typeface="ＭＳ Ｐゴシック" pitchFamily="34" charset="-128"/>
              </a:rPr>
              <a:t>IGP</a:t>
            </a:r>
            <a:r>
              <a:rPr lang="de-DE" dirty="0" smtClean="0">
                <a:ea typeface="ＭＳ Ｐゴシック" pitchFamily="34" charset="-128"/>
              </a:rPr>
              <a:t> Abteilung C</a:t>
            </a:r>
            <a:br>
              <a:rPr lang="de-DE" dirty="0" smtClean="0">
                <a:ea typeface="ＭＳ Ｐゴシック" pitchFamily="34" charset="-128"/>
              </a:rPr>
            </a:br>
            <a:r>
              <a:rPr lang="de-DE" sz="4000" dirty="0" smtClean="0">
                <a:ea typeface="ＭＳ Ｐゴシック" pitchFamily="34" charset="-128"/>
              </a:rPr>
              <a:t>Allgemeine Bestimmungen</a:t>
            </a:r>
            <a:endParaRPr lang="en-US" sz="4000" dirty="0" smtClean="0">
              <a:ea typeface="ＭＳ Ｐゴシック" pitchFamily="34" charset="-128"/>
            </a:endParaRPr>
          </a:p>
        </p:txBody>
      </p:sp>
      <p:sp>
        <p:nvSpPr>
          <p:cNvPr id="181251" name="Rectangle 3"/>
          <p:cNvSpPr>
            <a:spLocks noGrp="1" noChangeArrowheads="1"/>
          </p:cNvSpPr>
          <p:nvPr>
            <p:ph type="body" idx="1"/>
          </p:nvPr>
        </p:nvSpPr>
        <p:spPr>
          <a:xfrm>
            <a:off x="228600" y="2057400"/>
            <a:ext cx="3657600" cy="609600"/>
          </a:xfrm>
        </p:spPr>
        <p:txBody>
          <a:bodyPr/>
          <a:lstStyle/>
          <a:p>
            <a:pPr eaLnBrk="1" hangingPunct="1">
              <a:lnSpc>
                <a:spcPct val="80000"/>
              </a:lnSpc>
            </a:pPr>
            <a:r>
              <a:rPr lang="en-US" smtClean="0">
                <a:ea typeface="ＭＳ Ｐゴシック" pitchFamily="34" charset="-128"/>
              </a:rPr>
              <a:t>Helferrichtlinien</a:t>
            </a:r>
          </a:p>
        </p:txBody>
      </p:sp>
      <p:sp>
        <p:nvSpPr>
          <p:cNvPr id="181252" name="Rectangle 4"/>
          <p:cNvSpPr>
            <a:spLocks noChangeArrowheads="1"/>
          </p:cNvSpPr>
          <p:nvPr/>
        </p:nvSpPr>
        <p:spPr bwMode="auto">
          <a:xfrm>
            <a:off x="76200" y="2819400"/>
            <a:ext cx="8991600" cy="3352800"/>
          </a:xfrm>
          <a:prstGeom prst="rect">
            <a:avLst/>
          </a:prstGeom>
          <a:noFill/>
          <a:ln w="9525">
            <a:noFill/>
            <a:miter lim="800000"/>
            <a:headEnd/>
            <a:tailEnd/>
          </a:ln>
        </p:spPr>
        <p:txBody>
          <a:bodyPr lIns="92075" tIns="46038" rIns="92075" bIns="46038"/>
          <a:lstStyle/>
          <a:p>
            <a:pPr marL="742950" lvl="1" indent="-285750">
              <a:lnSpc>
                <a:spcPct val="90000"/>
              </a:lnSpc>
              <a:spcBef>
                <a:spcPct val="20000"/>
              </a:spcBef>
              <a:buFontTx/>
              <a:buChar char="–"/>
            </a:pPr>
            <a:r>
              <a:rPr lang="en-US" sz="2800"/>
              <a:t>Vorgeschriebene Helferausrüstung:</a:t>
            </a:r>
          </a:p>
          <a:p>
            <a:pPr marL="1600200" lvl="3" indent="-228600">
              <a:lnSpc>
                <a:spcPct val="90000"/>
              </a:lnSpc>
              <a:spcBef>
                <a:spcPct val="20000"/>
              </a:spcBef>
              <a:buFontTx/>
              <a:buChar char="–"/>
            </a:pPr>
            <a:r>
              <a:rPr lang="en-US" sz="2400"/>
              <a:t>kompletter Schutzanzug (Hose, Jacke)</a:t>
            </a:r>
          </a:p>
          <a:p>
            <a:pPr marL="1600200" lvl="3" indent="-228600">
              <a:lnSpc>
                <a:spcPct val="90000"/>
              </a:lnSpc>
              <a:spcBef>
                <a:spcPct val="20000"/>
              </a:spcBef>
              <a:buFontTx/>
              <a:buChar char="–"/>
            </a:pPr>
            <a:r>
              <a:rPr lang="en-US" sz="2400"/>
              <a:t>Schutzarm mit Beisswulst, Überzug aus Jute naturfarben</a:t>
            </a:r>
          </a:p>
          <a:p>
            <a:pPr marL="1600200" lvl="3" indent="-228600">
              <a:lnSpc>
                <a:spcPct val="90000"/>
              </a:lnSpc>
              <a:spcBef>
                <a:spcPct val="20000"/>
              </a:spcBef>
              <a:buFontTx/>
              <a:buChar char="–"/>
            </a:pPr>
            <a:r>
              <a:rPr lang="en-US" sz="2400"/>
              <a:t>Softstock (Schlagstock gepolstert mit Lederüberzug)</a:t>
            </a:r>
          </a:p>
          <a:p>
            <a:pPr marL="742950" lvl="1" indent="-285750">
              <a:lnSpc>
                <a:spcPct val="90000"/>
              </a:lnSpc>
              <a:spcBef>
                <a:spcPct val="20000"/>
              </a:spcBef>
              <a:buFontTx/>
              <a:buChar char="–"/>
            </a:pPr>
            <a:r>
              <a:rPr lang="en-US" sz="2800"/>
              <a:t>Umkreist der Hund in den Stellphasen den Helfer, kann sich dieser, falls er es für erforderlich hält mitdrehen. Eine drohende Abwehrhaltung darf jedoch nicht einge-nommen werden.</a:t>
            </a:r>
          </a:p>
        </p:txBody>
      </p:sp>
      <p:sp>
        <p:nvSpPr>
          <p:cNvPr id="5" name="Foliennummernplatzhalter 4"/>
          <p:cNvSpPr>
            <a:spLocks noGrp="1"/>
          </p:cNvSpPr>
          <p:nvPr>
            <p:ph type="sldNum" sz="quarter" idx="12"/>
          </p:nvPr>
        </p:nvSpPr>
        <p:spPr/>
        <p:txBody>
          <a:bodyPr/>
          <a:lstStyle/>
          <a:p>
            <a:fld id="{42060E1C-7F94-48ED-A1E2-7080F3AD8941}" type="slidenum">
              <a:rPr lang="de-DE" smtClean="0"/>
              <a:pPr/>
              <a:t>62</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1250"/>
                                        </p:tgtEl>
                                        <p:attrNameLst>
                                          <p:attrName>style.visibility</p:attrName>
                                        </p:attrNameLst>
                                      </p:cBhvr>
                                      <p:to>
                                        <p:strVal val="visible"/>
                                      </p:to>
                                    </p:set>
                                    <p:animEffect transition="in" filter="fade">
                                      <p:cBhvr>
                                        <p:cTn id="7" dur="500"/>
                                        <p:tgtEl>
                                          <p:spTgt spid="18125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1251">
                                            <p:txEl>
                                              <p:pRg st="0" end="0"/>
                                            </p:txEl>
                                          </p:spTgt>
                                        </p:tgtEl>
                                        <p:attrNameLst>
                                          <p:attrName>style.visibility</p:attrName>
                                        </p:attrNameLst>
                                      </p:cBhvr>
                                      <p:to>
                                        <p:strVal val="visible"/>
                                      </p:to>
                                    </p:set>
                                    <p:animEffect transition="in" filter="fade">
                                      <p:cBhvr>
                                        <p:cTn id="11" dur="500"/>
                                        <p:tgtEl>
                                          <p:spTgt spid="18125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1252">
                                            <p:txEl>
                                              <p:pRg st="0" end="0"/>
                                            </p:txEl>
                                          </p:spTgt>
                                        </p:tgtEl>
                                        <p:attrNameLst>
                                          <p:attrName>style.visibility</p:attrName>
                                        </p:attrNameLst>
                                      </p:cBhvr>
                                      <p:to>
                                        <p:strVal val="visible"/>
                                      </p:to>
                                    </p:set>
                                    <p:animEffect transition="in" filter="fade">
                                      <p:cBhvr>
                                        <p:cTn id="14" dur="500"/>
                                        <p:tgtEl>
                                          <p:spTgt spid="181252">
                                            <p:txEl>
                                              <p:pRg st="0" end="0"/>
                                            </p:txEl>
                                          </p:spTgt>
                                        </p:tgtEl>
                                      </p:cBhvr>
                                    </p:animEffect>
                                  </p:childTnLst>
                                  <p:subTnLst>
                                    <p:set>
                                      <p:cBhvr override="childStyle">
                                        <p:cTn dur="1" fill="hold" display="0" masterRel="nextClick" afterEffect="1"/>
                                        <p:tgtEl>
                                          <p:spTgt spid="181252">
                                            <p:txEl>
                                              <p:pRg st="0" end="0"/>
                                            </p:txEl>
                                          </p:spTgt>
                                        </p:tgtEl>
                                        <p:attrNameLst>
                                          <p:attrName>style.visibility</p:attrName>
                                        </p:attrNameLst>
                                      </p:cBhvr>
                                      <p:to>
                                        <p:strVal val="hidden"/>
                                      </p:to>
                                    </p:set>
                                  </p:subTnLst>
                                </p:cTn>
                              </p:par>
                              <p:par>
                                <p:cTn id="15" presetID="10" presetClass="entr" presetSubtype="0" fill="hold" grpId="0" nodeType="withEffect">
                                  <p:stCondLst>
                                    <p:cond delay="0"/>
                                  </p:stCondLst>
                                  <p:childTnLst>
                                    <p:set>
                                      <p:cBhvr>
                                        <p:cTn id="16" dur="1" fill="hold">
                                          <p:stCondLst>
                                            <p:cond delay="0"/>
                                          </p:stCondLst>
                                        </p:cTn>
                                        <p:tgtEl>
                                          <p:spTgt spid="181252">
                                            <p:txEl>
                                              <p:pRg st="1" end="1"/>
                                            </p:txEl>
                                          </p:spTgt>
                                        </p:tgtEl>
                                        <p:attrNameLst>
                                          <p:attrName>style.visibility</p:attrName>
                                        </p:attrNameLst>
                                      </p:cBhvr>
                                      <p:to>
                                        <p:strVal val="visible"/>
                                      </p:to>
                                    </p:set>
                                    <p:animEffect transition="in" filter="fade">
                                      <p:cBhvr>
                                        <p:cTn id="17" dur="500"/>
                                        <p:tgtEl>
                                          <p:spTgt spid="181252">
                                            <p:txEl>
                                              <p:pRg st="1" end="1"/>
                                            </p:txEl>
                                          </p:spTgt>
                                        </p:tgtEl>
                                      </p:cBhvr>
                                    </p:animEffect>
                                  </p:childTnLst>
                                  <p:subTnLst>
                                    <p:set>
                                      <p:cBhvr override="childStyle">
                                        <p:cTn dur="1" fill="hold" display="0" masterRel="nextClick" afterEffect="1"/>
                                        <p:tgtEl>
                                          <p:spTgt spid="181252">
                                            <p:txEl>
                                              <p:pRg st="1" end="1"/>
                                            </p:txEl>
                                          </p:spTgt>
                                        </p:tgtEl>
                                        <p:attrNameLst>
                                          <p:attrName>style.visibility</p:attrName>
                                        </p:attrNameLst>
                                      </p:cBhvr>
                                      <p:to>
                                        <p:strVal val="hidden"/>
                                      </p:to>
                                    </p:set>
                                  </p:subTnLst>
                                </p:cTn>
                              </p:par>
                              <p:par>
                                <p:cTn id="18" presetID="10" presetClass="entr" presetSubtype="0" fill="hold" grpId="0" nodeType="withEffect">
                                  <p:stCondLst>
                                    <p:cond delay="0"/>
                                  </p:stCondLst>
                                  <p:childTnLst>
                                    <p:set>
                                      <p:cBhvr>
                                        <p:cTn id="19" dur="1" fill="hold">
                                          <p:stCondLst>
                                            <p:cond delay="0"/>
                                          </p:stCondLst>
                                        </p:cTn>
                                        <p:tgtEl>
                                          <p:spTgt spid="181252">
                                            <p:txEl>
                                              <p:pRg st="2" end="2"/>
                                            </p:txEl>
                                          </p:spTgt>
                                        </p:tgtEl>
                                        <p:attrNameLst>
                                          <p:attrName>style.visibility</p:attrName>
                                        </p:attrNameLst>
                                      </p:cBhvr>
                                      <p:to>
                                        <p:strVal val="visible"/>
                                      </p:to>
                                    </p:set>
                                    <p:animEffect transition="in" filter="fade">
                                      <p:cBhvr>
                                        <p:cTn id="20" dur="500"/>
                                        <p:tgtEl>
                                          <p:spTgt spid="181252">
                                            <p:txEl>
                                              <p:pRg st="2" end="2"/>
                                            </p:txEl>
                                          </p:spTgt>
                                        </p:tgtEl>
                                      </p:cBhvr>
                                    </p:animEffect>
                                  </p:childTnLst>
                                  <p:subTnLst>
                                    <p:set>
                                      <p:cBhvr override="childStyle">
                                        <p:cTn dur="1" fill="hold" display="0" masterRel="nextClick" afterEffect="1"/>
                                        <p:tgtEl>
                                          <p:spTgt spid="181252">
                                            <p:txEl>
                                              <p:pRg st="2" end="2"/>
                                            </p:txEl>
                                          </p:spTgt>
                                        </p:tgtEl>
                                        <p:attrNameLst>
                                          <p:attrName>style.visibility</p:attrName>
                                        </p:attrNameLst>
                                      </p:cBhvr>
                                      <p:to>
                                        <p:strVal val="hidden"/>
                                      </p:to>
                                    </p:set>
                                  </p:subTnLst>
                                </p:cTn>
                              </p:par>
                              <p:par>
                                <p:cTn id="21" presetID="10" presetClass="entr" presetSubtype="0" fill="hold" grpId="0" nodeType="withEffect">
                                  <p:stCondLst>
                                    <p:cond delay="0"/>
                                  </p:stCondLst>
                                  <p:childTnLst>
                                    <p:set>
                                      <p:cBhvr>
                                        <p:cTn id="22" dur="1" fill="hold">
                                          <p:stCondLst>
                                            <p:cond delay="0"/>
                                          </p:stCondLst>
                                        </p:cTn>
                                        <p:tgtEl>
                                          <p:spTgt spid="181252">
                                            <p:txEl>
                                              <p:pRg st="3" end="3"/>
                                            </p:txEl>
                                          </p:spTgt>
                                        </p:tgtEl>
                                        <p:attrNameLst>
                                          <p:attrName>style.visibility</p:attrName>
                                        </p:attrNameLst>
                                      </p:cBhvr>
                                      <p:to>
                                        <p:strVal val="visible"/>
                                      </p:to>
                                    </p:set>
                                    <p:animEffect transition="in" filter="fade">
                                      <p:cBhvr>
                                        <p:cTn id="23" dur="500"/>
                                        <p:tgtEl>
                                          <p:spTgt spid="181252">
                                            <p:txEl>
                                              <p:pRg st="3" end="3"/>
                                            </p:txEl>
                                          </p:spTgt>
                                        </p:tgtEl>
                                      </p:cBhvr>
                                    </p:animEffect>
                                  </p:childTnLst>
                                  <p:subTnLst>
                                    <p:set>
                                      <p:cBhvr override="childStyle">
                                        <p:cTn dur="1" fill="hold" display="0" masterRel="nextClick" afterEffect="1"/>
                                        <p:tgtEl>
                                          <p:spTgt spid="181252">
                                            <p:txEl>
                                              <p:pRg st="3" end="3"/>
                                            </p:txEl>
                                          </p:spTgt>
                                        </p:tgtEl>
                                        <p:attrNameLst>
                                          <p:attrName>style.visibility</p:attrName>
                                        </p:attrNameLst>
                                      </p:cBhvr>
                                      <p:to>
                                        <p:strVal val="hidden"/>
                                      </p:to>
                                    </p:set>
                                  </p:subTnLst>
                                </p:cTn>
                              </p:par>
                              <p:par>
                                <p:cTn id="24" presetID="10" presetClass="entr" presetSubtype="0" fill="hold" grpId="0" nodeType="withEffect">
                                  <p:stCondLst>
                                    <p:cond delay="0"/>
                                  </p:stCondLst>
                                  <p:childTnLst>
                                    <p:set>
                                      <p:cBhvr>
                                        <p:cTn id="25" dur="1" fill="hold">
                                          <p:stCondLst>
                                            <p:cond delay="0"/>
                                          </p:stCondLst>
                                        </p:cTn>
                                        <p:tgtEl>
                                          <p:spTgt spid="181252">
                                            <p:txEl>
                                              <p:pRg st="4" end="4"/>
                                            </p:txEl>
                                          </p:spTgt>
                                        </p:tgtEl>
                                        <p:attrNameLst>
                                          <p:attrName>style.visibility</p:attrName>
                                        </p:attrNameLst>
                                      </p:cBhvr>
                                      <p:to>
                                        <p:strVal val="visible"/>
                                      </p:to>
                                    </p:set>
                                    <p:animEffect transition="in" filter="fade">
                                      <p:cBhvr>
                                        <p:cTn id="26" dur="500"/>
                                        <p:tgtEl>
                                          <p:spTgt spid="181252">
                                            <p:txEl>
                                              <p:pRg st="4" end="4"/>
                                            </p:txEl>
                                          </p:spTgt>
                                        </p:tgtEl>
                                      </p:cBhvr>
                                    </p:animEffect>
                                  </p:childTnLst>
                                  <p:subTnLst>
                                    <p:set>
                                      <p:cBhvr override="childStyle">
                                        <p:cTn dur="1" fill="hold" display="0" masterRel="nextClick" afterEffect="1"/>
                                        <p:tgtEl>
                                          <p:spTgt spid="181252">
                                            <p:txEl>
                                              <p:pRg st="4" end="4"/>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P spid="181251" grpId="0" build="p" bldLvl="2" autoUpdateAnimBg="0"/>
      <p:bldP spid="181252" grpId="0" build="p" bldLvl="4" autoUpdateAnimBg="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16632"/>
            <a:ext cx="8229600" cy="936104"/>
          </a:xfrm>
        </p:spPr>
        <p:txBody>
          <a:bodyPr>
            <a:normAutofit/>
          </a:bodyPr>
          <a:lstStyle/>
          <a:p>
            <a:r>
              <a:rPr lang="en-GB" sz="3600" dirty="0" smtClean="0"/>
              <a:t>IGP Phase C General Regulations</a:t>
            </a:r>
            <a:endParaRPr lang="en-GB" sz="3600" dirty="0"/>
          </a:p>
        </p:txBody>
      </p:sp>
      <p:sp>
        <p:nvSpPr>
          <p:cNvPr id="3" name="Inhaltsplatzhalter 2"/>
          <p:cNvSpPr>
            <a:spLocks noGrp="1"/>
          </p:cNvSpPr>
          <p:nvPr>
            <p:ph idx="1"/>
          </p:nvPr>
        </p:nvSpPr>
        <p:spPr>
          <a:xfrm>
            <a:off x="251520" y="980728"/>
            <a:ext cx="8507288" cy="5328592"/>
          </a:xfrm>
        </p:spPr>
        <p:txBody>
          <a:bodyPr>
            <a:normAutofit lnSpcReduction="10000"/>
          </a:bodyPr>
          <a:lstStyle/>
          <a:p>
            <a:pPr>
              <a:buNone/>
            </a:pPr>
            <a:r>
              <a:rPr lang="en-GB" dirty="0" smtClean="0"/>
              <a:t>Helper requirements </a:t>
            </a:r>
          </a:p>
          <a:p>
            <a:pPr>
              <a:buNone/>
            </a:pPr>
            <a:r>
              <a:rPr lang="en-GB" dirty="0" smtClean="0"/>
              <a:t>Required helper equipment: </a:t>
            </a:r>
          </a:p>
          <a:p>
            <a:pPr>
              <a:buNone/>
            </a:pPr>
            <a:r>
              <a:rPr lang="en-GB" dirty="0" smtClean="0"/>
              <a:t> • Complete protection clothes(pants, jacket)</a:t>
            </a:r>
          </a:p>
          <a:p>
            <a:pPr>
              <a:buNone/>
            </a:pPr>
            <a:r>
              <a:rPr lang="en-GB" dirty="0" smtClean="0"/>
              <a:t> • Sleeve with </a:t>
            </a:r>
            <a:r>
              <a:rPr lang="en-GB" dirty="0" err="1" smtClean="0"/>
              <a:t>bitebar</a:t>
            </a:r>
            <a:r>
              <a:rPr lang="en-GB" dirty="0" smtClean="0"/>
              <a:t>, cover with natural jute </a:t>
            </a:r>
            <a:r>
              <a:rPr lang="en-GB" dirty="0" err="1" smtClean="0"/>
              <a:t>color</a:t>
            </a:r>
            <a:r>
              <a:rPr lang="en-GB" dirty="0" smtClean="0"/>
              <a:t> </a:t>
            </a:r>
          </a:p>
          <a:p>
            <a:pPr>
              <a:buNone/>
            </a:pPr>
            <a:r>
              <a:rPr lang="en-GB" dirty="0" smtClean="0"/>
              <a:t> • Soft stick (leather covered soft stick) </a:t>
            </a:r>
          </a:p>
          <a:p>
            <a:pPr>
              <a:buNone/>
            </a:pPr>
            <a:r>
              <a:rPr lang="en-GB" dirty="0" smtClean="0"/>
              <a:t>    If the dog circles the helper in the guarding phases, the helper may, if he thinks it is necessary, turn with the dog. However, a threatening posture is not allowed.</a:t>
            </a:r>
            <a:endParaRPr lang="en-GB"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63</a:t>
            </a:fld>
            <a:endParaRPr lang="de-DE"/>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5"/>
          <p:cNvSpPr>
            <a:spLocks noChangeArrowheads="1"/>
          </p:cNvSpPr>
          <p:nvPr/>
        </p:nvSpPr>
        <p:spPr bwMode="auto">
          <a:xfrm>
            <a:off x="12700" y="620688"/>
            <a:ext cx="8839200" cy="5688632"/>
          </a:xfrm>
          <a:prstGeom prst="rect">
            <a:avLst/>
          </a:prstGeom>
          <a:noFill/>
          <a:ln w="9525">
            <a:noFill/>
            <a:miter lim="800000"/>
            <a:headEnd/>
            <a:tailEnd/>
          </a:ln>
        </p:spPr>
        <p:txBody>
          <a:bodyPr lIns="92075" tIns="46038" rIns="92075" bIns="46038"/>
          <a:lstStyle/>
          <a:p>
            <a:pPr marL="742950" lvl="1" indent="-285750">
              <a:lnSpc>
                <a:spcPct val="90000"/>
              </a:lnSpc>
              <a:spcBef>
                <a:spcPct val="20000"/>
              </a:spcBef>
              <a:buFont typeface="Arial" pitchFamily="34" charset="0"/>
              <a:buChar char="•"/>
            </a:pPr>
            <a:r>
              <a:rPr lang="de-DE" sz="2800" dirty="0" smtClean="0"/>
              <a:t>Der Helfer muss mit dem Schutzarm seinen Körper decken. Fasst ein Hund an anderen Körperstellen als am Schutzarm, darf der Softstock nicht zur Abwehr verwendet werden. In solchen Fällen kann der Schutzarm angeboten werden. </a:t>
            </a:r>
          </a:p>
          <a:p>
            <a:pPr marL="742950" lvl="1" indent="-285750">
              <a:lnSpc>
                <a:spcPct val="90000"/>
              </a:lnSpc>
              <a:spcBef>
                <a:spcPct val="20000"/>
              </a:spcBef>
              <a:buClr>
                <a:srgbClr val="FF3300"/>
              </a:buClr>
              <a:buFont typeface="Arial" pitchFamily="34" charset="0"/>
              <a:buChar char="•"/>
            </a:pPr>
            <a:r>
              <a:rPr lang="de-DE" sz="2800" dirty="0" smtClean="0"/>
              <a:t>Die Art der Entwaffnung bleibt dem HF überlassen</a:t>
            </a:r>
          </a:p>
          <a:p>
            <a:pPr marL="742950" lvl="1" indent="-285750">
              <a:lnSpc>
                <a:spcPct val="90000"/>
              </a:lnSpc>
              <a:spcBef>
                <a:spcPct val="20000"/>
              </a:spcBef>
              <a:buClr>
                <a:srgbClr val="FF3300"/>
              </a:buClr>
              <a:buFont typeface="Arial" pitchFamily="34" charset="0"/>
              <a:buChar char="•"/>
            </a:pPr>
            <a:r>
              <a:rPr lang="en-US" sz="2800" dirty="0" smtClean="0"/>
              <a:t>The </a:t>
            </a:r>
            <a:r>
              <a:rPr lang="en-US" sz="2800" dirty="0" smtClean="0"/>
              <a:t>helper must keep the sleeve against his body. If the dog grips on another part of </a:t>
            </a:r>
            <a:r>
              <a:rPr lang="en-US" sz="2800" dirty="0" smtClean="0"/>
              <a:t>the body </a:t>
            </a:r>
            <a:r>
              <a:rPr lang="en-US" sz="2800" dirty="0" smtClean="0"/>
              <a:t>the soft stick is not allowed to be used as defense. In such cases the sleeve may be offered. </a:t>
            </a:r>
          </a:p>
          <a:p>
            <a:pPr marL="742950" lvl="1" indent="-285750">
              <a:lnSpc>
                <a:spcPct val="90000"/>
              </a:lnSpc>
              <a:spcBef>
                <a:spcPct val="20000"/>
              </a:spcBef>
              <a:buClr>
                <a:srgbClr val="FF3300"/>
              </a:buClr>
            </a:pPr>
            <a:r>
              <a:rPr lang="en-US" sz="2800" dirty="0" smtClean="0"/>
              <a:t>• The manner of disarming the helper is left up to the    handler.</a:t>
            </a:r>
            <a:endParaRPr lang="en-US" sz="2800" dirty="0"/>
          </a:p>
        </p:txBody>
      </p:sp>
      <p:sp>
        <p:nvSpPr>
          <p:cNvPr id="3" name="Foliennummernplatzhalter 2"/>
          <p:cNvSpPr>
            <a:spLocks noGrp="1"/>
          </p:cNvSpPr>
          <p:nvPr>
            <p:ph type="sldNum" sz="quarter" idx="12"/>
          </p:nvPr>
        </p:nvSpPr>
        <p:spPr/>
        <p:txBody>
          <a:bodyPr/>
          <a:lstStyle/>
          <a:p>
            <a:fld id="{42060E1C-7F94-48ED-A1E2-7080F3AD8941}" type="slidenum">
              <a:rPr lang="de-DE" smtClean="0"/>
              <a:pPr/>
              <a:t>64</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repeatCount="300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repeatCount="300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repeatCount="300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repeatCount="300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10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bldLvl="2" autoUpdateAnimBg="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2"/>
          <p:cNvSpPr>
            <a:spLocks noGrp="1" noChangeArrowheads="1"/>
          </p:cNvSpPr>
          <p:nvPr>
            <p:ph type="title"/>
          </p:nvPr>
        </p:nvSpPr>
        <p:spPr>
          <a:xfrm>
            <a:off x="457200" y="0"/>
            <a:ext cx="8229600" cy="1052736"/>
          </a:xfrm>
        </p:spPr>
        <p:txBody>
          <a:bodyPr>
            <a:normAutofit fontScale="90000"/>
          </a:bodyPr>
          <a:lstStyle/>
          <a:p>
            <a:pPr eaLnBrk="1" hangingPunct="1"/>
            <a:r>
              <a:rPr lang="de-DE" sz="3200" dirty="0" smtClean="0">
                <a:ea typeface="ＭＳ Ｐゴシック" pitchFamily="34" charset="-128"/>
              </a:rPr>
              <a:t>IGP Abteilung C</a:t>
            </a:r>
            <a:br>
              <a:rPr lang="de-DE" sz="3200" dirty="0" smtClean="0">
                <a:ea typeface="ＭＳ Ｐゴシック" pitchFamily="34" charset="-128"/>
              </a:rPr>
            </a:br>
            <a:r>
              <a:rPr lang="de-DE" sz="3200" dirty="0" smtClean="0">
                <a:ea typeface="ＭＳ Ｐゴシック" pitchFamily="34" charset="-128"/>
              </a:rPr>
              <a:t>Allgemeine Bestimmungen   (Verstecke)</a:t>
            </a:r>
          </a:p>
        </p:txBody>
      </p:sp>
      <p:sp>
        <p:nvSpPr>
          <p:cNvPr id="182275" name="Rectangle 3"/>
          <p:cNvSpPr>
            <a:spLocks noGrp="1" noChangeArrowheads="1"/>
          </p:cNvSpPr>
          <p:nvPr>
            <p:ph type="body" idx="1"/>
          </p:nvPr>
        </p:nvSpPr>
        <p:spPr>
          <a:xfrm>
            <a:off x="251521" y="1268760"/>
            <a:ext cx="8640960" cy="5040560"/>
          </a:xfrm>
        </p:spPr>
        <p:txBody>
          <a:bodyPr>
            <a:normAutofit fontScale="85000" lnSpcReduction="10000"/>
          </a:bodyPr>
          <a:lstStyle/>
          <a:p>
            <a:pPr eaLnBrk="1" hangingPunct="1">
              <a:buNone/>
            </a:pPr>
            <a:r>
              <a:rPr lang="de-DE" sz="2800" dirty="0" smtClean="0">
                <a:ea typeface="ＭＳ Ｐゴシック" pitchFamily="34" charset="-128"/>
              </a:rPr>
              <a:t>    Auf einem </a:t>
            </a:r>
            <a:r>
              <a:rPr lang="de-DE" sz="2800" u="sng" dirty="0" smtClean="0">
                <a:ea typeface="ＭＳ Ｐゴシック" pitchFamily="34" charset="-128"/>
              </a:rPr>
              <a:t>geeignetem</a:t>
            </a:r>
            <a:r>
              <a:rPr lang="de-DE" sz="2800" dirty="0" smtClean="0">
                <a:ea typeface="ＭＳ Ｐゴシック" pitchFamily="34" charset="-128"/>
              </a:rPr>
              <a:t> Platz sind an den Längsseiten 6 Verstecke, drei Verstecke auf jeder Seite aufgestellt. (s. Schema)</a:t>
            </a:r>
          </a:p>
          <a:p>
            <a:pPr>
              <a:buNone/>
            </a:pPr>
            <a:r>
              <a:rPr lang="de-DE" i="1" dirty="0" smtClean="0"/>
              <a:t>    </a:t>
            </a:r>
            <a:r>
              <a:rPr lang="de-DE" sz="2800" i="1" dirty="0" smtClean="0">
                <a:ea typeface="Verdana" pitchFamily="34" charset="0"/>
                <a:cs typeface="Verdana" pitchFamily="34" charset="0"/>
              </a:rPr>
              <a:t>Diese 6 Verstecke müssen in jeder Prüfungsstufe </a:t>
            </a:r>
          </a:p>
          <a:p>
            <a:pPr>
              <a:buNone/>
            </a:pPr>
            <a:r>
              <a:rPr lang="de-DE" sz="2800" i="1" dirty="0" smtClean="0">
                <a:ea typeface="Verdana" pitchFamily="34" charset="0"/>
                <a:cs typeface="Verdana" pitchFamily="34" charset="0"/>
              </a:rPr>
              <a:t>    (IGP 1-3) aufgestellt sein.</a:t>
            </a:r>
          </a:p>
          <a:p>
            <a:pPr>
              <a:buNone/>
            </a:pPr>
            <a:r>
              <a:rPr lang="en-GB" sz="2800" dirty="0" smtClean="0"/>
              <a:t>    </a:t>
            </a:r>
          </a:p>
          <a:p>
            <a:pPr>
              <a:buNone/>
            </a:pPr>
            <a:r>
              <a:rPr lang="en-GB" sz="2800" dirty="0" smtClean="0"/>
              <a:t>     In a suitable location 6 blinds (3 blinds on each side) are staggered on each side of the field (see sketch). </a:t>
            </a:r>
          </a:p>
          <a:p>
            <a:pPr>
              <a:buNone/>
            </a:pPr>
            <a:r>
              <a:rPr lang="en-GB" sz="2800" dirty="0" smtClean="0"/>
              <a:t>    </a:t>
            </a:r>
          </a:p>
          <a:p>
            <a:pPr>
              <a:buNone/>
            </a:pPr>
            <a:r>
              <a:rPr lang="en-GB" sz="2800" dirty="0" smtClean="0"/>
              <a:t>    </a:t>
            </a:r>
            <a:r>
              <a:rPr lang="en-GB" sz="2800" i="1" dirty="0" smtClean="0"/>
              <a:t>All 6 blinds must be set up in all examination levels </a:t>
            </a:r>
          </a:p>
          <a:p>
            <a:pPr>
              <a:buNone/>
            </a:pPr>
            <a:r>
              <a:rPr lang="en-GB" sz="2800" i="1" dirty="0" smtClean="0"/>
              <a:t>    (IGP 1-3).</a:t>
            </a:r>
            <a:endParaRPr lang="de-DE" sz="2800" i="1" dirty="0" smtClean="0"/>
          </a:p>
          <a:p>
            <a:pPr>
              <a:buNone/>
            </a:pPr>
            <a:endParaRPr lang="de-DE" sz="2800" dirty="0" smtClean="0">
              <a:ea typeface="Verdana" pitchFamily="34" charset="0"/>
              <a:cs typeface="Verdana" pitchFamily="34" charset="0"/>
            </a:endParaRPr>
          </a:p>
          <a:p>
            <a:pPr>
              <a:buNone/>
            </a:pPr>
            <a:r>
              <a:rPr lang="de-DE" i="1" dirty="0" smtClean="0"/>
              <a:t>  </a:t>
            </a:r>
            <a:endParaRPr lang="de-DE" dirty="0" smtClean="0"/>
          </a:p>
          <a:p>
            <a:pPr eaLnBrk="1" hangingPunct="1"/>
            <a:endParaRPr lang="de-DE" dirty="0" smtClean="0">
              <a:ea typeface="ＭＳ Ｐゴシック" pitchFamily="34" charset="-128"/>
            </a:endParaRPr>
          </a:p>
          <a:p>
            <a:pPr eaLnBrk="1" hangingPunct="1"/>
            <a:endParaRPr lang="de-DE" dirty="0" smtClean="0">
              <a:ea typeface="ＭＳ Ｐゴシック" pitchFamily="34" charset="-128"/>
            </a:endParaRPr>
          </a:p>
        </p:txBody>
      </p:sp>
      <p:sp>
        <p:nvSpPr>
          <p:cNvPr id="4" name="Foliennummernplatzhalter 3"/>
          <p:cNvSpPr>
            <a:spLocks noGrp="1"/>
          </p:cNvSpPr>
          <p:nvPr>
            <p:ph type="sldNum" sz="quarter" idx="12"/>
          </p:nvPr>
        </p:nvSpPr>
        <p:spPr/>
        <p:txBody>
          <a:bodyPr/>
          <a:lstStyle/>
          <a:p>
            <a:fld id="{42060E1C-7F94-48ED-A1E2-7080F3AD8941}" type="slidenum">
              <a:rPr lang="de-DE" smtClean="0"/>
              <a:pPr/>
              <a:t>65</a:t>
            </a:fld>
            <a:endParaRPr lang="de-DE"/>
          </a:p>
        </p:txBody>
      </p:sp>
      <p:sp>
        <p:nvSpPr>
          <p:cNvPr id="5" name="Fußzeilenplatzhalter 4"/>
          <p:cNvSpPr>
            <a:spLocks noGrp="1"/>
          </p:cNvSpPr>
          <p:nvPr>
            <p:ph type="ftr" sz="quarter" idx="11"/>
          </p:nvPr>
        </p:nvSpPr>
        <p:spPr/>
        <p:txBody>
          <a:bodyPr/>
          <a:lstStyle/>
          <a:p>
            <a:r>
              <a:rPr lang="de-DE" dirty="0" smtClean="0"/>
              <a:t>Diegel</a:t>
            </a:r>
            <a:endParaRPr lang="de-DE"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2274"/>
                                        </p:tgtEl>
                                        <p:attrNameLst>
                                          <p:attrName>style.visibility</p:attrName>
                                        </p:attrNameLst>
                                      </p:cBhvr>
                                      <p:to>
                                        <p:strVal val="visible"/>
                                      </p:to>
                                    </p:set>
                                    <p:animEffect transition="in" filter="fade">
                                      <p:cBhvr>
                                        <p:cTn id="7" dur="500"/>
                                        <p:tgtEl>
                                          <p:spTgt spid="18227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2275">
                                            <p:txEl>
                                              <p:pRg st="0" end="0"/>
                                            </p:txEl>
                                          </p:spTgt>
                                        </p:tgtEl>
                                        <p:attrNameLst>
                                          <p:attrName>style.visibility</p:attrName>
                                        </p:attrNameLst>
                                      </p:cBhvr>
                                      <p:to>
                                        <p:strVal val="visible"/>
                                      </p:to>
                                    </p:set>
                                    <p:animEffect transition="in" filter="fade">
                                      <p:cBhvr>
                                        <p:cTn id="10" dur="500"/>
                                        <p:tgtEl>
                                          <p:spTgt spid="18227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82275">
                                            <p:txEl>
                                              <p:pRg st="1" end="1"/>
                                            </p:txEl>
                                          </p:spTgt>
                                        </p:tgtEl>
                                        <p:attrNameLst>
                                          <p:attrName>style.visibility</p:attrName>
                                        </p:attrNameLst>
                                      </p:cBhvr>
                                      <p:to>
                                        <p:strVal val="visible"/>
                                      </p:to>
                                    </p:set>
                                    <p:animEffect transition="in" filter="fade">
                                      <p:cBhvr>
                                        <p:cTn id="15" dur="500"/>
                                        <p:tgtEl>
                                          <p:spTgt spid="18227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82275">
                                            <p:txEl>
                                              <p:pRg st="2" end="2"/>
                                            </p:txEl>
                                          </p:spTgt>
                                        </p:tgtEl>
                                        <p:attrNameLst>
                                          <p:attrName>style.visibility</p:attrName>
                                        </p:attrNameLst>
                                      </p:cBhvr>
                                      <p:to>
                                        <p:strVal val="visible"/>
                                      </p:to>
                                    </p:set>
                                    <p:animEffect transition="in" filter="fade">
                                      <p:cBhvr>
                                        <p:cTn id="20" dur="500"/>
                                        <p:tgtEl>
                                          <p:spTgt spid="182275">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82275">
                                            <p:txEl>
                                              <p:pRg st="3" end="3"/>
                                            </p:txEl>
                                          </p:spTgt>
                                        </p:tgtEl>
                                        <p:attrNameLst>
                                          <p:attrName>style.visibility</p:attrName>
                                        </p:attrNameLst>
                                      </p:cBhvr>
                                      <p:to>
                                        <p:strVal val="visible"/>
                                      </p:to>
                                    </p:set>
                                    <p:animEffect transition="in" filter="fade">
                                      <p:cBhvr>
                                        <p:cTn id="25" dur="500"/>
                                        <p:tgtEl>
                                          <p:spTgt spid="182275">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82275">
                                            <p:txEl>
                                              <p:pRg st="4" end="4"/>
                                            </p:txEl>
                                          </p:spTgt>
                                        </p:tgtEl>
                                        <p:attrNameLst>
                                          <p:attrName>style.visibility</p:attrName>
                                        </p:attrNameLst>
                                      </p:cBhvr>
                                      <p:to>
                                        <p:strVal val="visible"/>
                                      </p:to>
                                    </p:set>
                                    <p:animEffect transition="in" filter="fade">
                                      <p:cBhvr>
                                        <p:cTn id="30" dur="500"/>
                                        <p:tgtEl>
                                          <p:spTgt spid="182275">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82275">
                                            <p:txEl>
                                              <p:pRg st="5" end="5"/>
                                            </p:txEl>
                                          </p:spTgt>
                                        </p:tgtEl>
                                        <p:attrNameLst>
                                          <p:attrName>style.visibility</p:attrName>
                                        </p:attrNameLst>
                                      </p:cBhvr>
                                      <p:to>
                                        <p:strVal val="visible"/>
                                      </p:to>
                                    </p:set>
                                    <p:animEffect transition="in" filter="fade">
                                      <p:cBhvr>
                                        <p:cTn id="35" dur="500"/>
                                        <p:tgtEl>
                                          <p:spTgt spid="182275">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82275">
                                            <p:txEl>
                                              <p:pRg st="6" end="6"/>
                                            </p:txEl>
                                          </p:spTgt>
                                        </p:tgtEl>
                                        <p:attrNameLst>
                                          <p:attrName>style.visibility</p:attrName>
                                        </p:attrNameLst>
                                      </p:cBhvr>
                                      <p:to>
                                        <p:strVal val="visible"/>
                                      </p:to>
                                    </p:set>
                                    <p:animEffect transition="in" filter="fade">
                                      <p:cBhvr>
                                        <p:cTn id="40" dur="500"/>
                                        <p:tgtEl>
                                          <p:spTgt spid="182275">
                                            <p:txEl>
                                              <p:pRg st="6" end="6"/>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82275">
                                            <p:txEl>
                                              <p:pRg st="7" end="7"/>
                                            </p:txEl>
                                          </p:spTgt>
                                        </p:tgtEl>
                                        <p:attrNameLst>
                                          <p:attrName>style.visibility</p:attrName>
                                        </p:attrNameLst>
                                      </p:cBhvr>
                                      <p:to>
                                        <p:strVal val="visible"/>
                                      </p:to>
                                    </p:set>
                                    <p:animEffect transition="in" filter="fade">
                                      <p:cBhvr>
                                        <p:cTn id="45" dur="500"/>
                                        <p:tgtEl>
                                          <p:spTgt spid="182275">
                                            <p:txEl>
                                              <p:pRg st="7" end="7"/>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82275">
                                            <p:txEl>
                                              <p:pRg st="9" end="9"/>
                                            </p:txEl>
                                          </p:spTgt>
                                        </p:tgtEl>
                                        <p:attrNameLst>
                                          <p:attrName>style.visibility</p:attrName>
                                        </p:attrNameLst>
                                      </p:cBhvr>
                                      <p:to>
                                        <p:strVal val="visible"/>
                                      </p:to>
                                    </p:set>
                                    <p:animEffect transition="in" filter="fade">
                                      <p:cBhvr>
                                        <p:cTn id="50" dur="500"/>
                                        <p:tgtEl>
                                          <p:spTgt spid="182275">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4" grpId="0"/>
      <p:bldP spid="182275" grpId="0" build="p"/>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6" name="Rectangle 4"/>
          <p:cNvSpPr>
            <a:spLocks noGrp="1" noChangeArrowheads="1"/>
          </p:cNvSpPr>
          <p:nvPr>
            <p:ph type="title"/>
          </p:nvPr>
        </p:nvSpPr>
        <p:spPr/>
        <p:txBody>
          <a:bodyPr/>
          <a:lstStyle/>
          <a:p>
            <a:r>
              <a:rPr lang="de-DE" smtClean="0">
                <a:ea typeface="ＭＳ Ｐゴシック" pitchFamily="34" charset="-128"/>
              </a:rPr>
              <a:t>Revierschema</a:t>
            </a:r>
          </a:p>
        </p:txBody>
      </p:sp>
      <p:grpSp>
        <p:nvGrpSpPr>
          <p:cNvPr id="2" name="Group 5"/>
          <p:cNvGrpSpPr>
            <a:grpSpLocks noChangeAspect="1"/>
          </p:cNvGrpSpPr>
          <p:nvPr/>
        </p:nvGrpSpPr>
        <p:grpSpPr bwMode="auto">
          <a:xfrm>
            <a:off x="844550" y="1700213"/>
            <a:ext cx="7453313" cy="4897437"/>
            <a:chOff x="851" y="2835"/>
            <a:chExt cx="9975" cy="6555"/>
          </a:xfrm>
        </p:grpSpPr>
        <p:sp>
          <p:nvSpPr>
            <p:cNvPr id="228358" name="AutoShape 6"/>
            <p:cNvSpPr>
              <a:spLocks noChangeAspect="1" noChangeArrowheads="1"/>
            </p:cNvSpPr>
            <p:nvPr/>
          </p:nvSpPr>
          <p:spPr bwMode="auto">
            <a:xfrm>
              <a:off x="851" y="2835"/>
              <a:ext cx="9975" cy="6555"/>
            </a:xfrm>
            <a:prstGeom prst="rect">
              <a:avLst/>
            </a:prstGeom>
            <a:noFill/>
            <a:ln w="9525">
              <a:no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59" name="Rectangle 7" descr="10%"/>
            <p:cNvSpPr>
              <a:spLocks noChangeArrowheads="1"/>
            </p:cNvSpPr>
            <p:nvPr/>
          </p:nvSpPr>
          <p:spPr bwMode="auto">
            <a:xfrm>
              <a:off x="1705" y="3292"/>
              <a:ext cx="8779" cy="5012"/>
            </a:xfrm>
            <a:prstGeom prst="rect">
              <a:avLst/>
            </a:prstGeom>
            <a:pattFill prst="pct10">
              <a:fgClr>
                <a:srgbClr val="33CC33"/>
              </a:fgClr>
              <a:bgClr>
                <a:srgbClr val="FFFFFF"/>
              </a:bgClr>
            </a:patt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0" name="AutoShape 8"/>
            <p:cNvSpPr>
              <a:spLocks noChangeArrowheads="1"/>
            </p:cNvSpPr>
            <p:nvPr/>
          </p:nvSpPr>
          <p:spPr bwMode="auto">
            <a:xfrm rot="10800000">
              <a:off x="2729" y="3747"/>
              <a:ext cx="344"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1" name="AutoShape 9"/>
            <p:cNvSpPr>
              <a:spLocks noChangeArrowheads="1"/>
            </p:cNvSpPr>
            <p:nvPr/>
          </p:nvSpPr>
          <p:spPr bwMode="auto">
            <a:xfrm rot="10800000">
              <a:off x="5525" y="3747"/>
              <a:ext cx="340"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2" name="AutoShape 10"/>
            <p:cNvSpPr>
              <a:spLocks noChangeArrowheads="1"/>
            </p:cNvSpPr>
            <p:nvPr/>
          </p:nvSpPr>
          <p:spPr bwMode="auto">
            <a:xfrm rot="10800000">
              <a:off x="8374" y="3747"/>
              <a:ext cx="342"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3" name="AutoShape 11"/>
            <p:cNvSpPr>
              <a:spLocks noChangeArrowheads="1"/>
            </p:cNvSpPr>
            <p:nvPr/>
          </p:nvSpPr>
          <p:spPr bwMode="auto">
            <a:xfrm>
              <a:off x="3987" y="7337"/>
              <a:ext cx="342"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4" name="AutoShape 12"/>
            <p:cNvSpPr>
              <a:spLocks noChangeArrowheads="1"/>
            </p:cNvSpPr>
            <p:nvPr/>
          </p:nvSpPr>
          <p:spPr bwMode="auto">
            <a:xfrm>
              <a:off x="7002" y="7337"/>
              <a:ext cx="346"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5" name="AutoShape 13"/>
            <p:cNvSpPr>
              <a:spLocks noChangeArrowheads="1"/>
            </p:cNvSpPr>
            <p:nvPr/>
          </p:nvSpPr>
          <p:spPr bwMode="auto">
            <a:xfrm>
              <a:off x="9628" y="7337"/>
              <a:ext cx="346" cy="455"/>
            </a:xfrm>
            <a:prstGeom prst="triangle">
              <a:avLst>
                <a:gd name="adj" fmla="val 50000"/>
              </a:avLst>
            </a:prstGeom>
            <a:solidFill>
              <a:srgbClr val="FFFFFF"/>
            </a:solidFill>
            <a:ln w="9525">
              <a:solidFill>
                <a:srgbClr val="000000"/>
              </a:solidFill>
              <a:miter lim="800000"/>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6" name="Line 14"/>
            <p:cNvSpPr>
              <a:spLocks noChangeShapeType="1"/>
            </p:cNvSpPr>
            <p:nvPr/>
          </p:nvSpPr>
          <p:spPr bwMode="auto">
            <a:xfrm flipV="1">
              <a:off x="1535" y="5799"/>
              <a:ext cx="57" cy="57"/>
            </a:xfrm>
            <a:prstGeom prst="line">
              <a:avLst/>
            </a:prstGeom>
            <a:noFill/>
            <a:ln w="9525">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7" name="Line 15"/>
            <p:cNvSpPr>
              <a:spLocks noChangeShapeType="1"/>
            </p:cNvSpPr>
            <p:nvPr/>
          </p:nvSpPr>
          <p:spPr bwMode="auto">
            <a:xfrm>
              <a:off x="1877" y="5856"/>
              <a:ext cx="3476" cy="0"/>
            </a:xfrm>
            <a:prstGeom prst="line">
              <a:avLst/>
            </a:prstGeom>
            <a:noFill/>
            <a:ln w="19050">
              <a:solidFill>
                <a:srgbClr val="339966"/>
              </a:solidFill>
              <a:prstDash val="dash"/>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8" name="Line 16"/>
            <p:cNvSpPr>
              <a:spLocks noChangeShapeType="1"/>
            </p:cNvSpPr>
            <p:nvPr/>
          </p:nvSpPr>
          <p:spPr bwMode="auto">
            <a:xfrm flipV="1">
              <a:off x="1935" y="3577"/>
              <a:ext cx="684" cy="2108"/>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69" name="Arc 17"/>
            <p:cNvSpPr>
              <a:spLocks/>
            </p:cNvSpPr>
            <p:nvPr/>
          </p:nvSpPr>
          <p:spPr bwMode="auto">
            <a:xfrm flipH="1">
              <a:off x="2604" y="3404"/>
              <a:ext cx="559" cy="285"/>
            </a:xfrm>
            <a:custGeom>
              <a:avLst/>
              <a:gdLst>
                <a:gd name="G0" fmla="+- 21099 0 0"/>
                <a:gd name="G1" fmla="+- 21600 0 0"/>
                <a:gd name="G2" fmla="+- 21600 0 0"/>
                <a:gd name="T0" fmla="*/ 0 w 41839"/>
                <a:gd name="T1" fmla="*/ 16976 h 21600"/>
                <a:gd name="T2" fmla="*/ 41839 w 41839"/>
                <a:gd name="T3" fmla="*/ 15565 h 21600"/>
                <a:gd name="T4" fmla="*/ 21099 w 41839"/>
                <a:gd name="T5" fmla="*/ 21600 h 21600"/>
              </a:gdLst>
              <a:ahLst/>
              <a:cxnLst>
                <a:cxn ang="0">
                  <a:pos x="T0" y="T1"/>
                </a:cxn>
                <a:cxn ang="0">
                  <a:pos x="T2" y="T3"/>
                </a:cxn>
                <a:cxn ang="0">
                  <a:pos x="T4" y="T5"/>
                </a:cxn>
              </a:cxnLst>
              <a:rect l="0" t="0" r="r" b="b"/>
              <a:pathLst>
                <a:path w="41839" h="21600" fill="none" extrusionOk="0">
                  <a:moveTo>
                    <a:pt x="-1" y="16975"/>
                  </a:moveTo>
                  <a:cubicBezTo>
                    <a:pt x="2172" y="7063"/>
                    <a:pt x="10951" y="-1"/>
                    <a:pt x="21099" y="0"/>
                  </a:cubicBezTo>
                  <a:cubicBezTo>
                    <a:pt x="30704" y="0"/>
                    <a:pt x="39155" y="6342"/>
                    <a:pt x="41838" y="15565"/>
                  </a:cubicBezTo>
                </a:path>
                <a:path w="41839" h="21600" stroke="0" extrusionOk="0">
                  <a:moveTo>
                    <a:pt x="-1" y="16975"/>
                  </a:moveTo>
                  <a:cubicBezTo>
                    <a:pt x="2172" y="7063"/>
                    <a:pt x="10951" y="-1"/>
                    <a:pt x="21099" y="0"/>
                  </a:cubicBezTo>
                  <a:cubicBezTo>
                    <a:pt x="30704" y="0"/>
                    <a:pt x="39155" y="6342"/>
                    <a:pt x="41838" y="15565"/>
                  </a:cubicBezTo>
                  <a:lnTo>
                    <a:pt x="21099" y="21600"/>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0" name="Line 18"/>
            <p:cNvSpPr>
              <a:spLocks noChangeShapeType="1"/>
            </p:cNvSpPr>
            <p:nvPr/>
          </p:nvSpPr>
          <p:spPr bwMode="auto">
            <a:xfrm flipH="1" flipV="1">
              <a:off x="3188" y="3634"/>
              <a:ext cx="684" cy="4330"/>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1" name="Arc 19"/>
            <p:cNvSpPr>
              <a:spLocks/>
            </p:cNvSpPr>
            <p:nvPr/>
          </p:nvSpPr>
          <p:spPr bwMode="auto">
            <a:xfrm rot="10581876" flipH="1">
              <a:off x="3872" y="7909"/>
              <a:ext cx="559" cy="285"/>
            </a:xfrm>
            <a:custGeom>
              <a:avLst/>
              <a:gdLst>
                <a:gd name="G0" fmla="+- 21099 0 0"/>
                <a:gd name="G1" fmla="+- 21600 0 0"/>
                <a:gd name="G2" fmla="+- 21600 0 0"/>
                <a:gd name="T0" fmla="*/ 0 w 41839"/>
                <a:gd name="T1" fmla="*/ 16976 h 21600"/>
                <a:gd name="T2" fmla="*/ 41839 w 41839"/>
                <a:gd name="T3" fmla="*/ 15565 h 21600"/>
                <a:gd name="T4" fmla="*/ 21099 w 41839"/>
                <a:gd name="T5" fmla="*/ 21600 h 21600"/>
              </a:gdLst>
              <a:ahLst/>
              <a:cxnLst>
                <a:cxn ang="0">
                  <a:pos x="T0" y="T1"/>
                </a:cxn>
                <a:cxn ang="0">
                  <a:pos x="T2" y="T3"/>
                </a:cxn>
                <a:cxn ang="0">
                  <a:pos x="T4" y="T5"/>
                </a:cxn>
              </a:cxnLst>
              <a:rect l="0" t="0" r="r" b="b"/>
              <a:pathLst>
                <a:path w="41839" h="21600" fill="none" extrusionOk="0">
                  <a:moveTo>
                    <a:pt x="-1" y="16975"/>
                  </a:moveTo>
                  <a:cubicBezTo>
                    <a:pt x="2172" y="7063"/>
                    <a:pt x="10951" y="-1"/>
                    <a:pt x="21099" y="0"/>
                  </a:cubicBezTo>
                  <a:cubicBezTo>
                    <a:pt x="30704" y="0"/>
                    <a:pt x="39155" y="6342"/>
                    <a:pt x="41838" y="15565"/>
                  </a:cubicBezTo>
                </a:path>
                <a:path w="41839" h="21600" stroke="0" extrusionOk="0">
                  <a:moveTo>
                    <a:pt x="-1" y="16975"/>
                  </a:moveTo>
                  <a:cubicBezTo>
                    <a:pt x="2172" y="7063"/>
                    <a:pt x="10951" y="-1"/>
                    <a:pt x="21099" y="0"/>
                  </a:cubicBezTo>
                  <a:cubicBezTo>
                    <a:pt x="30704" y="0"/>
                    <a:pt x="39155" y="6342"/>
                    <a:pt x="41838" y="15565"/>
                  </a:cubicBezTo>
                  <a:lnTo>
                    <a:pt x="21099" y="21600"/>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2" name="Arc 20"/>
            <p:cNvSpPr>
              <a:spLocks/>
            </p:cNvSpPr>
            <p:nvPr/>
          </p:nvSpPr>
          <p:spPr bwMode="auto">
            <a:xfrm flipH="1">
              <a:off x="5410" y="3404"/>
              <a:ext cx="561" cy="285"/>
            </a:xfrm>
            <a:custGeom>
              <a:avLst/>
              <a:gdLst>
                <a:gd name="G0" fmla="+- 21099 0 0"/>
                <a:gd name="G1" fmla="+- 21600 0 0"/>
                <a:gd name="G2" fmla="+- 21600 0 0"/>
                <a:gd name="T0" fmla="*/ 0 w 41839"/>
                <a:gd name="T1" fmla="*/ 16976 h 21600"/>
                <a:gd name="T2" fmla="*/ 41839 w 41839"/>
                <a:gd name="T3" fmla="*/ 15565 h 21600"/>
                <a:gd name="T4" fmla="*/ 21099 w 41839"/>
                <a:gd name="T5" fmla="*/ 21600 h 21600"/>
              </a:gdLst>
              <a:ahLst/>
              <a:cxnLst>
                <a:cxn ang="0">
                  <a:pos x="T0" y="T1"/>
                </a:cxn>
                <a:cxn ang="0">
                  <a:pos x="T2" y="T3"/>
                </a:cxn>
                <a:cxn ang="0">
                  <a:pos x="T4" y="T5"/>
                </a:cxn>
              </a:cxnLst>
              <a:rect l="0" t="0" r="r" b="b"/>
              <a:pathLst>
                <a:path w="41839" h="21600" fill="none" extrusionOk="0">
                  <a:moveTo>
                    <a:pt x="-1" y="16975"/>
                  </a:moveTo>
                  <a:cubicBezTo>
                    <a:pt x="2172" y="7063"/>
                    <a:pt x="10951" y="-1"/>
                    <a:pt x="21099" y="0"/>
                  </a:cubicBezTo>
                  <a:cubicBezTo>
                    <a:pt x="30704" y="0"/>
                    <a:pt x="39155" y="6342"/>
                    <a:pt x="41838" y="15565"/>
                  </a:cubicBezTo>
                </a:path>
                <a:path w="41839" h="21600" stroke="0" extrusionOk="0">
                  <a:moveTo>
                    <a:pt x="-1" y="16975"/>
                  </a:moveTo>
                  <a:cubicBezTo>
                    <a:pt x="2172" y="7063"/>
                    <a:pt x="10951" y="-1"/>
                    <a:pt x="21099" y="0"/>
                  </a:cubicBezTo>
                  <a:cubicBezTo>
                    <a:pt x="30704" y="0"/>
                    <a:pt x="39155" y="6342"/>
                    <a:pt x="41838" y="15565"/>
                  </a:cubicBezTo>
                  <a:lnTo>
                    <a:pt x="21099" y="21600"/>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3" name="Line 21"/>
            <p:cNvSpPr>
              <a:spLocks noChangeShapeType="1"/>
            </p:cNvSpPr>
            <p:nvPr/>
          </p:nvSpPr>
          <p:spPr bwMode="auto">
            <a:xfrm flipV="1">
              <a:off x="4442" y="3634"/>
              <a:ext cx="969" cy="4330"/>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4" name="Arc 22"/>
            <p:cNvSpPr>
              <a:spLocks/>
            </p:cNvSpPr>
            <p:nvPr/>
          </p:nvSpPr>
          <p:spPr bwMode="auto">
            <a:xfrm rot="10581876" flipH="1">
              <a:off x="6893" y="7909"/>
              <a:ext cx="559" cy="285"/>
            </a:xfrm>
            <a:custGeom>
              <a:avLst/>
              <a:gdLst>
                <a:gd name="G0" fmla="+- 21099 0 0"/>
                <a:gd name="G1" fmla="+- 21600 0 0"/>
                <a:gd name="G2" fmla="+- 21600 0 0"/>
                <a:gd name="T0" fmla="*/ 0 w 41839"/>
                <a:gd name="T1" fmla="*/ 16976 h 21600"/>
                <a:gd name="T2" fmla="*/ 41839 w 41839"/>
                <a:gd name="T3" fmla="*/ 15565 h 21600"/>
                <a:gd name="T4" fmla="*/ 21099 w 41839"/>
                <a:gd name="T5" fmla="*/ 21600 h 21600"/>
              </a:gdLst>
              <a:ahLst/>
              <a:cxnLst>
                <a:cxn ang="0">
                  <a:pos x="T0" y="T1"/>
                </a:cxn>
                <a:cxn ang="0">
                  <a:pos x="T2" y="T3"/>
                </a:cxn>
                <a:cxn ang="0">
                  <a:pos x="T4" y="T5"/>
                </a:cxn>
              </a:cxnLst>
              <a:rect l="0" t="0" r="r" b="b"/>
              <a:pathLst>
                <a:path w="41839" h="21600" fill="none" extrusionOk="0">
                  <a:moveTo>
                    <a:pt x="-1" y="16975"/>
                  </a:moveTo>
                  <a:cubicBezTo>
                    <a:pt x="2172" y="7063"/>
                    <a:pt x="10951" y="-1"/>
                    <a:pt x="21099" y="0"/>
                  </a:cubicBezTo>
                  <a:cubicBezTo>
                    <a:pt x="30704" y="0"/>
                    <a:pt x="39155" y="6342"/>
                    <a:pt x="41838" y="15565"/>
                  </a:cubicBezTo>
                </a:path>
                <a:path w="41839" h="21600" stroke="0" extrusionOk="0">
                  <a:moveTo>
                    <a:pt x="-1" y="16975"/>
                  </a:moveTo>
                  <a:cubicBezTo>
                    <a:pt x="2172" y="7063"/>
                    <a:pt x="10951" y="-1"/>
                    <a:pt x="21099" y="0"/>
                  </a:cubicBezTo>
                  <a:cubicBezTo>
                    <a:pt x="30704" y="0"/>
                    <a:pt x="39155" y="6342"/>
                    <a:pt x="41838" y="15565"/>
                  </a:cubicBezTo>
                  <a:lnTo>
                    <a:pt x="21099" y="21600"/>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5" name="Line 23"/>
            <p:cNvSpPr>
              <a:spLocks noChangeShapeType="1"/>
            </p:cNvSpPr>
            <p:nvPr/>
          </p:nvSpPr>
          <p:spPr bwMode="auto">
            <a:xfrm flipH="1" flipV="1">
              <a:off x="5982" y="3634"/>
              <a:ext cx="911" cy="4330"/>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6" name="Arc 24"/>
            <p:cNvSpPr>
              <a:spLocks/>
            </p:cNvSpPr>
            <p:nvPr/>
          </p:nvSpPr>
          <p:spPr bwMode="auto">
            <a:xfrm flipH="1">
              <a:off x="8262" y="3462"/>
              <a:ext cx="559" cy="285"/>
            </a:xfrm>
            <a:custGeom>
              <a:avLst/>
              <a:gdLst>
                <a:gd name="G0" fmla="+- 21099 0 0"/>
                <a:gd name="G1" fmla="+- 21600 0 0"/>
                <a:gd name="G2" fmla="+- 21600 0 0"/>
                <a:gd name="T0" fmla="*/ 0 w 41839"/>
                <a:gd name="T1" fmla="*/ 16976 h 21600"/>
                <a:gd name="T2" fmla="*/ 41839 w 41839"/>
                <a:gd name="T3" fmla="*/ 15565 h 21600"/>
                <a:gd name="T4" fmla="*/ 21099 w 41839"/>
                <a:gd name="T5" fmla="*/ 21600 h 21600"/>
              </a:gdLst>
              <a:ahLst/>
              <a:cxnLst>
                <a:cxn ang="0">
                  <a:pos x="T0" y="T1"/>
                </a:cxn>
                <a:cxn ang="0">
                  <a:pos x="T2" y="T3"/>
                </a:cxn>
                <a:cxn ang="0">
                  <a:pos x="T4" y="T5"/>
                </a:cxn>
              </a:cxnLst>
              <a:rect l="0" t="0" r="r" b="b"/>
              <a:pathLst>
                <a:path w="41839" h="21600" fill="none" extrusionOk="0">
                  <a:moveTo>
                    <a:pt x="-1" y="16975"/>
                  </a:moveTo>
                  <a:cubicBezTo>
                    <a:pt x="2172" y="7063"/>
                    <a:pt x="10951" y="-1"/>
                    <a:pt x="21099" y="0"/>
                  </a:cubicBezTo>
                  <a:cubicBezTo>
                    <a:pt x="30704" y="0"/>
                    <a:pt x="39155" y="6342"/>
                    <a:pt x="41838" y="15565"/>
                  </a:cubicBezTo>
                </a:path>
                <a:path w="41839" h="21600" stroke="0" extrusionOk="0">
                  <a:moveTo>
                    <a:pt x="-1" y="16975"/>
                  </a:moveTo>
                  <a:cubicBezTo>
                    <a:pt x="2172" y="7063"/>
                    <a:pt x="10951" y="-1"/>
                    <a:pt x="21099" y="0"/>
                  </a:cubicBezTo>
                  <a:cubicBezTo>
                    <a:pt x="30704" y="0"/>
                    <a:pt x="39155" y="6342"/>
                    <a:pt x="41838" y="15565"/>
                  </a:cubicBezTo>
                  <a:lnTo>
                    <a:pt x="21099" y="21600"/>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7" name="Line 25"/>
            <p:cNvSpPr>
              <a:spLocks noChangeShapeType="1"/>
            </p:cNvSpPr>
            <p:nvPr/>
          </p:nvSpPr>
          <p:spPr bwMode="auto">
            <a:xfrm flipV="1">
              <a:off x="7463" y="3634"/>
              <a:ext cx="799" cy="4330"/>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8" name="Arc 26"/>
            <p:cNvSpPr>
              <a:spLocks/>
            </p:cNvSpPr>
            <p:nvPr/>
          </p:nvSpPr>
          <p:spPr bwMode="auto">
            <a:xfrm rot="10581876" flipH="1">
              <a:off x="9572" y="7909"/>
              <a:ext cx="283" cy="285"/>
            </a:xfrm>
            <a:custGeom>
              <a:avLst/>
              <a:gdLst>
                <a:gd name="G0" fmla="+- 21099 0 0"/>
                <a:gd name="G1" fmla="+- 21586 0 0"/>
                <a:gd name="G2" fmla="+- 21600 0 0"/>
                <a:gd name="T0" fmla="*/ 0 w 21099"/>
                <a:gd name="T1" fmla="*/ 16962 h 21586"/>
                <a:gd name="T2" fmla="*/ 20330 w 21099"/>
                <a:gd name="T3" fmla="*/ 0 h 21586"/>
                <a:gd name="T4" fmla="*/ 21099 w 21099"/>
                <a:gd name="T5" fmla="*/ 21586 h 21586"/>
              </a:gdLst>
              <a:ahLst/>
              <a:cxnLst>
                <a:cxn ang="0">
                  <a:pos x="T0" y="T1"/>
                </a:cxn>
                <a:cxn ang="0">
                  <a:pos x="T2" y="T3"/>
                </a:cxn>
                <a:cxn ang="0">
                  <a:pos x="T4" y="T5"/>
                </a:cxn>
              </a:cxnLst>
              <a:rect l="0" t="0" r="r" b="b"/>
              <a:pathLst>
                <a:path w="21099" h="21586" fill="none" extrusionOk="0">
                  <a:moveTo>
                    <a:pt x="-1" y="16961"/>
                  </a:moveTo>
                  <a:cubicBezTo>
                    <a:pt x="2110" y="7330"/>
                    <a:pt x="10476" y="350"/>
                    <a:pt x="20329" y="-1"/>
                  </a:cubicBezTo>
                </a:path>
                <a:path w="21099" h="21586" stroke="0" extrusionOk="0">
                  <a:moveTo>
                    <a:pt x="-1" y="16961"/>
                  </a:moveTo>
                  <a:cubicBezTo>
                    <a:pt x="2110" y="7330"/>
                    <a:pt x="10476" y="350"/>
                    <a:pt x="20329" y="-1"/>
                  </a:cubicBezTo>
                  <a:lnTo>
                    <a:pt x="21099" y="21586"/>
                  </a:lnTo>
                  <a:close/>
                </a:path>
              </a:pathLst>
            </a:cu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79" name="Line 27"/>
            <p:cNvSpPr>
              <a:spLocks noChangeShapeType="1"/>
            </p:cNvSpPr>
            <p:nvPr/>
          </p:nvSpPr>
          <p:spPr bwMode="auto">
            <a:xfrm flipH="1" flipV="1">
              <a:off x="8831" y="3689"/>
              <a:ext cx="741" cy="4332"/>
            </a:xfrm>
            <a:prstGeom prst="line">
              <a:avLst/>
            </a:prstGeom>
            <a:noFill/>
            <a:ln w="19050">
              <a:solidFill>
                <a:srgbClr val="000000"/>
              </a:solidFill>
              <a:round/>
              <a:headEn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28380" name="Line 28"/>
            <p:cNvSpPr>
              <a:spLocks noChangeShapeType="1"/>
            </p:cNvSpPr>
            <p:nvPr/>
          </p:nvSpPr>
          <p:spPr bwMode="auto">
            <a:xfrm>
              <a:off x="9800" y="7909"/>
              <a:ext cx="2" cy="227"/>
            </a:xfrm>
            <a:prstGeom prst="line">
              <a:avLst/>
            </a:prstGeom>
            <a:noFill/>
            <a:ln w="19050">
              <a:solidFill>
                <a:srgbClr val="000000"/>
              </a:solidFill>
              <a:round/>
              <a:headEnd type="triangle" w="med" len="med"/>
              <a:tailEn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sp>
          <p:nvSpPr>
            <p:cNvPr id="232475" name="Text Box 29"/>
            <p:cNvSpPr txBox="1">
              <a:spLocks noChangeArrowheads="1"/>
            </p:cNvSpPr>
            <p:nvPr/>
          </p:nvSpPr>
          <p:spPr bwMode="auto">
            <a:xfrm>
              <a:off x="5468" y="5628"/>
              <a:ext cx="684" cy="456"/>
            </a:xfrm>
            <a:prstGeom prst="rect">
              <a:avLst/>
            </a:prstGeom>
            <a:solidFill>
              <a:srgbClr val="FFFFFF"/>
            </a:solidFill>
            <a:ln w="9525">
              <a:noFill/>
              <a:miter lim="800000"/>
              <a:headEnd/>
              <a:tailEnd/>
            </a:ln>
          </p:spPr>
          <p:txBody>
            <a:bodyPr/>
            <a:lstStyle/>
            <a:p>
              <a:pPr eaLnBrk="0" hangingPunct="0"/>
              <a:r>
                <a:rPr lang="de-DE" sz="1400">
                  <a:solidFill>
                    <a:srgbClr val="008000"/>
                  </a:solidFill>
                </a:rPr>
                <a:t>HF</a:t>
              </a:r>
              <a:endParaRPr lang="de-DE"/>
            </a:p>
          </p:txBody>
        </p:sp>
        <p:sp>
          <p:nvSpPr>
            <p:cNvPr id="228382" name="Line 30"/>
            <p:cNvSpPr>
              <a:spLocks noChangeShapeType="1"/>
            </p:cNvSpPr>
            <p:nvPr/>
          </p:nvSpPr>
          <p:spPr bwMode="auto">
            <a:xfrm>
              <a:off x="6267" y="5856"/>
              <a:ext cx="2792" cy="0"/>
            </a:xfrm>
            <a:prstGeom prst="line">
              <a:avLst/>
            </a:prstGeom>
            <a:noFill/>
            <a:ln w="19050">
              <a:solidFill>
                <a:srgbClr val="339966"/>
              </a:solidFill>
              <a:prstDash val="dash"/>
              <a:round/>
              <a:headEnd/>
              <a:tailEnd type="triangle" w="med" len="med"/>
            </a:ln>
          </p:spPr>
          <p:txBody>
            <a:bodyPr/>
            <a:lstStyle/>
            <a:p>
              <a:pPr>
                <a:defRPr/>
              </a:pPr>
              <a:endParaRPr lang="de-DE">
                <a:effectLst>
                  <a:outerShdw blurRad="38100" dist="38100" dir="2700000" algn="tl">
                    <a:srgbClr val="000000">
                      <a:alpha val="43137"/>
                    </a:srgbClr>
                  </a:outerShdw>
                </a:effectLst>
                <a:ea typeface="+mn-ea"/>
                <a:cs typeface="Arial" charset="0"/>
              </a:endParaRPr>
            </a:p>
          </p:txBody>
        </p:sp>
      </p:grpSp>
      <p:sp>
        <p:nvSpPr>
          <p:cNvPr id="29" name="Foliennummernplatzhalter 28"/>
          <p:cNvSpPr>
            <a:spLocks noGrp="1"/>
          </p:cNvSpPr>
          <p:nvPr>
            <p:ph type="sldNum" sz="quarter" idx="12"/>
          </p:nvPr>
        </p:nvSpPr>
        <p:spPr/>
        <p:txBody>
          <a:bodyPr/>
          <a:lstStyle/>
          <a:p>
            <a:fld id="{42060E1C-7F94-48ED-A1E2-7080F3AD8941}" type="slidenum">
              <a:rPr lang="de-DE" smtClean="0"/>
              <a:pPr/>
              <a:t>66</a:t>
            </a:fld>
            <a:endParaRPr lang="de-DE"/>
          </a:p>
        </p:txBody>
      </p:sp>
      <p:sp>
        <p:nvSpPr>
          <p:cNvPr id="30" name="Fußzeilenplatzhalter 29"/>
          <p:cNvSpPr>
            <a:spLocks noGrp="1"/>
          </p:cNvSpPr>
          <p:nvPr>
            <p:ph type="ftr" sz="quarter" idx="11"/>
          </p:nvPr>
        </p:nvSpPr>
        <p:spPr/>
        <p:txBody>
          <a:bodyPr/>
          <a:lstStyle/>
          <a:p>
            <a:r>
              <a:rPr lang="de-DE" smtClean="0"/>
              <a:t>Diegel</a:t>
            </a:r>
            <a:endParaRPr lang="de-DE"/>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8356"/>
                                        </p:tgtEl>
                                        <p:attrNameLst>
                                          <p:attrName>style.visibility</p:attrName>
                                        </p:attrNameLst>
                                      </p:cBhvr>
                                      <p:to>
                                        <p:strVal val="visible"/>
                                      </p:to>
                                    </p:set>
                                    <p:animEffect transition="in" filter="fade">
                                      <p:cBhvr>
                                        <p:cTn id="7" dur="500"/>
                                        <p:tgtEl>
                                          <p:spTgt spid="228356"/>
                                        </p:tgtEl>
                                      </p:cBhvr>
                                    </p:animEffect>
                                  </p:childTnLst>
                                </p:cTn>
                              </p:par>
                            </p:childTnLst>
                          </p:cTn>
                        </p:par>
                        <p:par>
                          <p:cTn id="8" fill="hold" nodeType="afterGroup">
                            <p:stCondLst>
                              <p:cond delay="500"/>
                            </p:stCondLst>
                            <p:childTnLst>
                              <p:par>
                                <p:cTn id="9" presetID="10"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356"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4313" y="274638"/>
            <a:ext cx="8643937" cy="1143000"/>
          </a:xfrm>
        </p:spPr>
        <p:txBody>
          <a:bodyPr>
            <a:noAutofit/>
          </a:bodyPr>
          <a:lstStyle/>
          <a:p>
            <a:pPr marL="342900" indent="-342900">
              <a:lnSpc>
                <a:spcPct val="110000"/>
              </a:lnSpc>
              <a:tabLst>
                <a:tab pos="0" algn="l"/>
                <a:tab pos="1600200" algn="l"/>
                <a:tab pos="3200400" algn="l"/>
                <a:tab pos="4800600" algn="l"/>
                <a:tab pos="5797550" algn="l"/>
              </a:tabLst>
              <a:defRPr/>
            </a:pPr>
            <a:r>
              <a:rPr lang="de-DE" sz="4000" dirty="0" smtClean="0">
                <a:effectLst>
                  <a:outerShdw blurRad="38100" dist="38100" dir="2700000" algn="tl">
                    <a:srgbClr val="000000"/>
                  </a:outerShdw>
                </a:effectLst>
                <a:ea typeface="+mj-ea"/>
              </a:rPr>
              <a:t>Markierungen</a:t>
            </a:r>
            <a:endParaRPr lang="de-DE" sz="4000" dirty="0" smtClean="0">
              <a:effectLst>
                <a:outerShdw blurRad="38100" dist="38100" dir="2700000" algn="tl">
                  <a:srgbClr val="000000"/>
                </a:outerShdw>
              </a:effectLst>
              <a:ea typeface="+mj-ea"/>
              <a:cs typeface="Arial" pitchFamily="34" charset="0"/>
            </a:endParaRPr>
          </a:p>
        </p:txBody>
      </p:sp>
      <p:sp>
        <p:nvSpPr>
          <p:cNvPr id="233475" name="Rechteck 4"/>
          <p:cNvSpPr>
            <a:spLocks noChangeArrowheads="1"/>
          </p:cNvSpPr>
          <p:nvPr/>
        </p:nvSpPr>
        <p:spPr bwMode="auto">
          <a:xfrm>
            <a:off x="1143000" y="1250950"/>
            <a:ext cx="7500938" cy="690563"/>
          </a:xfrm>
          <a:prstGeom prst="rect">
            <a:avLst/>
          </a:prstGeom>
          <a:noFill/>
          <a:ln w="9525">
            <a:noFill/>
            <a:miter lim="800000"/>
            <a:headEnd/>
            <a:tailEnd/>
          </a:ln>
        </p:spPr>
        <p:txBody>
          <a:bodyPr>
            <a:spAutoFit/>
          </a:bodyPr>
          <a:lstStyle/>
          <a:p>
            <a:pPr marL="355600">
              <a:lnSpc>
                <a:spcPct val="160000"/>
              </a:lnSpc>
              <a:spcBef>
                <a:spcPts val="4900"/>
              </a:spcBef>
            </a:pPr>
            <a:endParaRPr lang="en-US" sz="2800">
              <a:solidFill>
                <a:srgbClr val="000000"/>
              </a:solidFill>
            </a:endParaRPr>
          </a:p>
        </p:txBody>
      </p:sp>
      <p:sp>
        <p:nvSpPr>
          <p:cNvPr id="233476" name="Rechteck 5"/>
          <p:cNvSpPr>
            <a:spLocks noChangeArrowheads="1"/>
          </p:cNvSpPr>
          <p:nvPr/>
        </p:nvSpPr>
        <p:spPr bwMode="auto">
          <a:xfrm>
            <a:off x="755576" y="1196752"/>
            <a:ext cx="7531174" cy="1569660"/>
          </a:xfrm>
          <a:prstGeom prst="rect">
            <a:avLst/>
          </a:prstGeom>
          <a:noFill/>
          <a:ln w="9525">
            <a:noFill/>
            <a:miter lim="800000"/>
            <a:headEnd/>
            <a:tailEnd/>
          </a:ln>
        </p:spPr>
        <p:txBody>
          <a:bodyPr wrap="square">
            <a:spAutoFit/>
          </a:bodyPr>
          <a:lstStyle/>
          <a:p>
            <a:pPr algn="ctr"/>
            <a:r>
              <a:rPr lang="de-DE" sz="2400" dirty="0" smtClean="0"/>
              <a:t>Die in der PO vorgeschriebenen Markierungen </a:t>
            </a:r>
            <a:r>
              <a:rPr lang="de-DE" sz="2400" u="sng" dirty="0" smtClean="0"/>
              <a:t>müssen</a:t>
            </a:r>
            <a:r>
              <a:rPr lang="de-DE" sz="2400" dirty="0" smtClean="0"/>
              <a:t> vor     Beginn des Schutzdienstes angebracht werden und müssen für den HF, </a:t>
            </a:r>
            <a:r>
              <a:rPr lang="de-DE" sz="2400" dirty="0" err="1" smtClean="0"/>
              <a:t>Leistungsrichter</a:t>
            </a:r>
            <a:r>
              <a:rPr lang="de-DE" sz="2400" dirty="0" smtClean="0"/>
              <a:t> und den Schutzdiensthelfer gut sichtbar sein</a:t>
            </a:r>
            <a:endParaRPr lang="de-DE" sz="2400" dirty="0"/>
          </a:p>
        </p:txBody>
      </p:sp>
      <p:sp>
        <p:nvSpPr>
          <p:cNvPr id="233477" name="Rechteck 6"/>
          <p:cNvSpPr>
            <a:spLocks noChangeArrowheads="1"/>
          </p:cNvSpPr>
          <p:nvPr/>
        </p:nvSpPr>
        <p:spPr bwMode="auto">
          <a:xfrm>
            <a:off x="214312" y="3405376"/>
            <a:ext cx="8929687" cy="2492375"/>
          </a:xfrm>
          <a:prstGeom prst="rect">
            <a:avLst/>
          </a:prstGeom>
          <a:noFill/>
          <a:ln w="9525">
            <a:noFill/>
            <a:miter lim="800000"/>
            <a:headEnd/>
            <a:tailEnd/>
          </a:ln>
        </p:spPr>
        <p:txBody>
          <a:bodyPr>
            <a:spAutoFit/>
          </a:bodyPr>
          <a:lstStyle/>
          <a:p>
            <a:pPr algn="just">
              <a:tabLst>
                <a:tab pos="590550" algn="l"/>
              </a:tabLst>
            </a:pPr>
            <a:r>
              <a:rPr lang="de-DE" sz="2200" dirty="0" smtClean="0"/>
              <a:t>Diese Markierungen sind:</a:t>
            </a:r>
          </a:p>
          <a:p>
            <a:pPr algn="just">
              <a:tabLst>
                <a:tab pos="590550" algn="l"/>
              </a:tabLst>
            </a:pPr>
            <a:endParaRPr lang="de-DE" sz="2200" dirty="0" smtClean="0"/>
          </a:p>
          <a:p>
            <a:pPr>
              <a:buFont typeface="Wingdings" pitchFamily="2" charset="2"/>
              <a:buChar char="§"/>
              <a:tabLst>
                <a:tab pos="590550" algn="l"/>
              </a:tabLst>
            </a:pPr>
            <a:r>
              <a:rPr lang="de-DE" sz="2200" dirty="0" smtClean="0"/>
              <a:t>    	Standpunkt des HF zum Abrufen aus dem </a:t>
            </a:r>
            <a:r>
              <a:rPr lang="de-DE" sz="2200" dirty="0" err="1" smtClean="0"/>
              <a:t>Verbellversteck</a:t>
            </a:r>
            <a:endParaRPr lang="de-DE" sz="2200" dirty="0" smtClean="0"/>
          </a:p>
          <a:p>
            <a:pPr>
              <a:buFont typeface="Wingdings" pitchFamily="2" charset="2"/>
              <a:buChar char="§"/>
              <a:tabLst>
                <a:tab pos="590550" algn="l"/>
              </a:tabLst>
            </a:pPr>
            <a:r>
              <a:rPr lang="de-DE" sz="2200" dirty="0" smtClean="0"/>
              <a:t>	Standpunkt des Helfers zur Flucht</a:t>
            </a:r>
          </a:p>
          <a:p>
            <a:pPr>
              <a:buFont typeface="Wingdings" pitchFamily="2" charset="2"/>
              <a:buChar char="§"/>
              <a:tabLst>
                <a:tab pos="590550" algn="l"/>
              </a:tabLst>
            </a:pPr>
            <a:r>
              <a:rPr lang="de-DE" sz="2200" dirty="0" smtClean="0"/>
              <a:t>	Distanzmarkierung zur Fluchtvereitelung</a:t>
            </a:r>
          </a:p>
          <a:p>
            <a:pPr>
              <a:buFont typeface="Wingdings" pitchFamily="2" charset="2"/>
              <a:buChar char="§"/>
              <a:tabLst>
                <a:tab pos="590550" algn="l"/>
              </a:tabLst>
            </a:pPr>
            <a:r>
              <a:rPr lang="de-DE" sz="2200" dirty="0" smtClean="0"/>
              <a:t>	Ablageposition des Hundes zur Flucht,</a:t>
            </a:r>
          </a:p>
          <a:p>
            <a:pPr>
              <a:buFont typeface="Wingdings" pitchFamily="2" charset="2"/>
              <a:buChar char="§"/>
              <a:tabLst>
                <a:tab pos="590550" algn="l"/>
              </a:tabLst>
            </a:pPr>
            <a:r>
              <a:rPr lang="de-DE" sz="2200" dirty="0" smtClean="0"/>
              <a:t>	Markierung Startpunkt „Angriff auf den Hund aus der Bewegung</a:t>
            </a:r>
            <a:r>
              <a:rPr lang="de-DE" altLang="de-DE" sz="2400" dirty="0" smtClean="0"/>
              <a:t>“</a:t>
            </a:r>
            <a:r>
              <a:rPr lang="de-DE" sz="2400" dirty="0" smtClean="0"/>
              <a:t>.</a:t>
            </a:r>
            <a:endParaRPr lang="de-DE" sz="2400" dirty="0"/>
          </a:p>
        </p:txBody>
      </p:sp>
      <p:sp>
        <p:nvSpPr>
          <p:cNvPr id="6" name="Foliennummernplatzhalter 5"/>
          <p:cNvSpPr>
            <a:spLocks noGrp="1"/>
          </p:cNvSpPr>
          <p:nvPr>
            <p:ph type="sldNum" sz="quarter" idx="12"/>
          </p:nvPr>
        </p:nvSpPr>
        <p:spPr/>
        <p:txBody>
          <a:bodyPr/>
          <a:lstStyle/>
          <a:p>
            <a:fld id="{42060E1C-7F94-48ED-A1E2-7080F3AD8941}" type="slidenum">
              <a:rPr lang="de-DE" smtClean="0"/>
              <a:pPr/>
              <a:t>67</a:t>
            </a:fld>
            <a:endParaRPr lang="de-DE"/>
          </a:p>
        </p:txBody>
      </p:sp>
      <p:sp>
        <p:nvSpPr>
          <p:cNvPr id="7" name="Fußzeilenplatzhalter 6"/>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052736"/>
          </a:xfrm>
        </p:spPr>
        <p:txBody>
          <a:bodyPr/>
          <a:lstStyle/>
          <a:p>
            <a:r>
              <a:rPr lang="de-DE" dirty="0" smtClean="0"/>
              <a:t>Field </a:t>
            </a:r>
            <a:r>
              <a:rPr lang="de-DE" dirty="0" err="1" smtClean="0"/>
              <a:t>Markings</a:t>
            </a:r>
            <a:endParaRPr lang="de-DE" dirty="0"/>
          </a:p>
        </p:txBody>
      </p:sp>
      <p:sp>
        <p:nvSpPr>
          <p:cNvPr id="3" name="Inhaltsplatzhalter 2"/>
          <p:cNvSpPr>
            <a:spLocks noGrp="1"/>
          </p:cNvSpPr>
          <p:nvPr>
            <p:ph idx="1"/>
          </p:nvPr>
        </p:nvSpPr>
        <p:spPr>
          <a:xfrm>
            <a:off x="539552" y="1052736"/>
            <a:ext cx="8363272" cy="5328592"/>
          </a:xfrm>
        </p:spPr>
        <p:txBody>
          <a:bodyPr/>
          <a:lstStyle/>
          <a:p>
            <a:pPr lvl="0"/>
            <a:r>
              <a:rPr lang="en-GB" dirty="0" smtClean="0"/>
              <a:t>Position of the dog handler for the call out from guarding in the blind</a:t>
            </a:r>
            <a:endParaRPr lang="de-DE" dirty="0" smtClean="0"/>
          </a:p>
          <a:p>
            <a:pPr lvl="0"/>
            <a:r>
              <a:rPr lang="en-GB" dirty="0" smtClean="0"/>
              <a:t>Position for the helper to start the escape and the distance (20 paces) that the dog must be engaged by. </a:t>
            </a:r>
            <a:endParaRPr lang="de-DE" dirty="0" smtClean="0"/>
          </a:p>
          <a:p>
            <a:pPr lvl="0"/>
            <a:r>
              <a:rPr lang="en-GB" dirty="0" smtClean="0"/>
              <a:t>Arc marking to position the dog behind during the setup for escape. </a:t>
            </a:r>
            <a:r>
              <a:rPr lang="en-US" dirty="0" smtClean="0"/>
              <a:t>(See Sketch)</a:t>
            </a:r>
            <a:endParaRPr lang="de-DE" dirty="0" smtClean="0"/>
          </a:p>
          <a:p>
            <a:pPr lvl="0"/>
            <a:r>
              <a:rPr lang="en-GB" dirty="0" smtClean="0"/>
              <a:t>Marking for the dog handler for the exercise "Attack on the dog out of motion“ (IGP3 Only)</a:t>
            </a:r>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68</a:t>
            </a:fld>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69</a:t>
            </a:fld>
            <a:endParaRPr lang="de-DE"/>
          </a:p>
        </p:txBody>
      </p:sp>
      <p:graphicFrame>
        <p:nvGraphicFramePr>
          <p:cNvPr id="4" name="Tabelle 3"/>
          <p:cNvGraphicFramePr>
            <a:graphicFrameLocks noGrp="1"/>
          </p:cNvGraphicFramePr>
          <p:nvPr/>
        </p:nvGraphicFramePr>
        <p:xfrm>
          <a:off x="395536" y="692696"/>
          <a:ext cx="8280921" cy="5835985"/>
        </p:xfrm>
        <a:graphic>
          <a:graphicData uri="http://schemas.openxmlformats.org/drawingml/2006/table">
            <a:tbl>
              <a:tblPr/>
              <a:tblGrid>
                <a:gridCol w="4111516"/>
                <a:gridCol w="1317794"/>
                <a:gridCol w="1317794"/>
                <a:gridCol w="1533817"/>
              </a:tblGrid>
              <a:tr h="596287">
                <a:tc>
                  <a:txBody>
                    <a:bodyPr/>
                    <a:lstStyle/>
                    <a:p>
                      <a:pPr algn="just">
                        <a:lnSpc>
                          <a:spcPct val="115000"/>
                        </a:lnSpc>
                        <a:spcAft>
                          <a:spcPts val="0"/>
                        </a:spcAft>
                      </a:pPr>
                      <a:r>
                        <a:rPr lang="de-DE" sz="1800" b="1" dirty="0">
                          <a:solidFill>
                            <a:srgbClr val="000000"/>
                          </a:solidFill>
                          <a:latin typeface="Calibri"/>
                          <a:ea typeface="Times New Roman"/>
                          <a:cs typeface="Times New Roman"/>
                        </a:rPr>
                        <a:t>Übungen</a:t>
                      </a:r>
                      <a:endParaRPr lang="de-DE" sz="18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IGP-1</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IGP-2</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IGP-3</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dirty="0">
                          <a:solidFill>
                            <a:srgbClr val="000000"/>
                          </a:solidFill>
                          <a:latin typeface="Calibri"/>
                          <a:ea typeface="Times New Roman"/>
                          <a:cs typeface="Times New Roman"/>
                        </a:rPr>
                        <a:t>Revieren</a:t>
                      </a:r>
                      <a:endParaRPr lang="de-DE" sz="18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5</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5</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10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dirty="0">
                          <a:solidFill>
                            <a:srgbClr val="000000"/>
                          </a:solidFill>
                          <a:latin typeface="Calibri"/>
                          <a:ea typeface="Times New Roman"/>
                          <a:cs typeface="Times New Roman"/>
                        </a:rPr>
                        <a:t>Stellen und Verbellen</a:t>
                      </a:r>
                      <a:endParaRPr lang="de-DE" sz="1800" dirty="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Verhinderung eines Fluchtversuches</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20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000000"/>
                          </a:solidFill>
                          <a:latin typeface="Calibri"/>
                          <a:ea typeface="Times New Roman"/>
                          <a:cs typeface="Times New Roman"/>
                        </a:rPr>
                        <a:t>10</a:t>
                      </a:r>
                      <a:endParaRPr lang="de-DE" sz="18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Abwehr eines Angriffes aus der Bewachungsphase</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30</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20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Rückentransport</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 </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5</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000000"/>
                          </a:solidFill>
                          <a:latin typeface="Calibri"/>
                          <a:ea typeface="Times New Roman"/>
                          <a:cs typeface="Times New Roman"/>
                        </a:rPr>
                        <a:t>5</a:t>
                      </a:r>
                      <a:endParaRPr lang="de-DE" sz="18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Überfall auf den Hund aus den Rückentransport</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 </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 -</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000000"/>
                          </a:solidFill>
                          <a:latin typeface="Calibri"/>
                          <a:ea typeface="Times New Roman"/>
                          <a:cs typeface="Times New Roman"/>
                        </a:rPr>
                        <a:t>15</a:t>
                      </a:r>
                      <a:endParaRPr lang="de-DE" sz="18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Angriff auf den Hund aus der Bewegung</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30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20</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Abwehr eines Angriffes aus der Bewachungsphase</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 </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20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FF0000"/>
                          </a:solidFill>
                          <a:latin typeface="Calibri"/>
                          <a:ea typeface="Times New Roman"/>
                          <a:cs typeface="Times New Roman"/>
                        </a:rPr>
                        <a:t>15</a:t>
                      </a:r>
                      <a:endParaRPr lang="de-DE" sz="1800" dirty="0">
                        <a:solidFill>
                          <a:srgbClr val="FF0000"/>
                        </a:solidFill>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57815">
                <a:tc>
                  <a:txBody>
                    <a:bodyPr/>
                    <a:lstStyle/>
                    <a:p>
                      <a:pPr algn="just">
                        <a:lnSpc>
                          <a:spcPct val="115000"/>
                        </a:lnSpc>
                        <a:spcAft>
                          <a:spcPts val="0"/>
                        </a:spcAft>
                      </a:pPr>
                      <a:r>
                        <a:rPr lang="de-DE" sz="1800" b="1">
                          <a:solidFill>
                            <a:srgbClr val="000000"/>
                          </a:solidFill>
                          <a:latin typeface="Calibri"/>
                          <a:ea typeface="Times New Roman"/>
                          <a:cs typeface="Times New Roman"/>
                        </a:rPr>
                        <a:t>Gesamtpunktzahl</a:t>
                      </a:r>
                      <a:endParaRPr lang="de-DE" sz="1800">
                        <a:latin typeface="Times New Roman"/>
                        <a:ea typeface="Times New Roman"/>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100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a:solidFill>
                            <a:srgbClr val="000000"/>
                          </a:solidFill>
                          <a:latin typeface="Calibri"/>
                          <a:ea typeface="Times New Roman"/>
                          <a:cs typeface="Times New Roman"/>
                        </a:rPr>
                        <a:t>100</a:t>
                      </a:r>
                      <a:endParaRPr lang="de-DE" sz="180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b="1" dirty="0">
                          <a:solidFill>
                            <a:srgbClr val="000000"/>
                          </a:solidFill>
                          <a:latin typeface="Calibri"/>
                          <a:ea typeface="Times New Roman"/>
                          <a:cs typeface="Times New Roman"/>
                        </a:rPr>
                        <a:t>100</a:t>
                      </a:r>
                      <a:endParaRPr lang="de-DE" sz="1800" dirty="0">
                        <a:latin typeface="Times New Roman"/>
                        <a:ea typeface="Times New Roman"/>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3361" name="Rectangle 1"/>
          <p:cNvSpPr>
            <a:spLocks noChangeArrowheads="1"/>
          </p:cNvSpPr>
          <p:nvPr/>
        </p:nvSpPr>
        <p:spPr bwMode="auto">
          <a:xfrm>
            <a:off x="1146735" y="28545"/>
            <a:ext cx="6850530" cy="40011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de-DE" sz="2000" b="1" i="0" u="sng" strike="noStrike" cap="none" normalizeH="0" baseline="0" dirty="0" smtClean="0">
                <a:ln>
                  <a:noFill/>
                </a:ln>
                <a:solidFill>
                  <a:srgbClr val="000000"/>
                </a:solidFill>
                <a:effectLst/>
                <a:latin typeface="Calibri" pitchFamily="34" charset="0"/>
                <a:ea typeface="Times New Roman" pitchFamily="18" charset="0"/>
                <a:cs typeface="Calibri" pitchFamily="34" charset="0"/>
              </a:rPr>
              <a:t>Prüfungsstufen IGP-1 bis IGP-3</a:t>
            </a:r>
            <a:r>
              <a:rPr kumimoji="0" lang="de-DE" sz="2000" b="1" i="0" u="none" strike="noStrike" cap="none" normalizeH="0" baseline="0" dirty="0" smtClean="0">
                <a:ln>
                  <a:noFill/>
                </a:ln>
                <a:solidFill>
                  <a:srgbClr val="000000"/>
                </a:solidFill>
                <a:effectLst/>
                <a:latin typeface="Calibri" pitchFamily="34" charset="0"/>
                <a:ea typeface="Times New Roman" pitchFamily="18" charset="0"/>
                <a:cs typeface="Calibri" pitchFamily="34" charset="0"/>
              </a:rPr>
              <a:t> (Übungen und Punktaufteilung)</a:t>
            </a:r>
            <a:endParaRPr kumimoji="0" lang="de-DE"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el 1"/>
          <p:cNvSpPr>
            <a:spLocks noGrp="1"/>
          </p:cNvSpPr>
          <p:nvPr>
            <p:ph type="title"/>
          </p:nvPr>
        </p:nvSpPr>
        <p:spPr/>
        <p:txBody>
          <a:bodyPr/>
          <a:lstStyle/>
          <a:p>
            <a:r>
              <a:rPr lang="de-DE" smtClean="0">
                <a:ea typeface="ＭＳ Ｐゴシック" pitchFamily="34" charset="-128"/>
              </a:rPr>
              <a:t>Definition Gebrauchshund</a:t>
            </a:r>
          </a:p>
        </p:txBody>
      </p:sp>
      <p:sp>
        <p:nvSpPr>
          <p:cNvPr id="14339" name="Inhaltsplatzhalter 2"/>
          <p:cNvSpPr>
            <a:spLocks noGrp="1"/>
          </p:cNvSpPr>
          <p:nvPr>
            <p:ph sz="half" idx="1"/>
          </p:nvPr>
        </p:nvSpPr>
        <p:spPr/>
        <p:txBody>
          <a:bodyPr/>
          <a:lstStyle/>
          <a:p>
            <a:r>
              <a:rPr lang="de-DE" smtClean="0">
                <a:ea typeface="ＭＳ Ｐゴシック" pitchFamily="34" charset="-128"/>
              </a:rPr>
              <a:t>Der Gebrauchshund ist ein leistungsfähiger Arbeitshund. Er kann auf Grund seiner Konstitution und seiner Triebanlagen vom Menschen für verschiedene Aufgaben ausgebildet und genutzt werden.</a:t>
            </a:r>
          </a:p>
        </p:txBody>
      </p:sp>
      <p:sp>
        <p:nvSpPr>
          <p:cNvPr id="14340" name="Inhaltsplatzhalter 3"/>
          <p:cNvSpPr>
            <a:spLocks noGrp="1"/>
          </p:cNvSpPr>
          <p:nvPr>
            <p:ph sz="half" idx="2"/>
          </p:nvPr>
        </p:nvSpPr>
        <p:spPr/>
        <p:txBody>
          <a:bodyPr/>
          <a:lstStyle/>
          <a:p>
            <a:r>
              <a:rPr lang="de-DE" smtClean="0">
                <a:ea typeface="ＭＳ Ｐゴシック" pitchFamily="34" charset="-128"/>
              </a:rPr>
              <a:t>A utility dog is an efficient and skilled working dog. By virtue of his constitution and his drive qualities he can be trained and utilised for different tasks.</a:t>
            </a:r>
          </a:p>
        </p:txBody>
      </p:sp>
      <p:sp>
        <p:nvSpPr>
          <p:cNvPr id="5" name="Foliennummernplatzhalter 4"/>
          <p:cNvSpPr>
            <a:spLocks noGrp="1"/>
          </p:cNvSpPr>
          <p:nvPr>
            <p:ph type="sldNum" sz="quarter" idx="12"/>
          </p:nvPr>
        </p:nvSpPr>
        <p:spPr/>
        <p:txBody>
          <a:bodyPr/>
          <a:lstStyle/>
          <a:p>
            <a:fld id="{42060E1C-7F94-48ED-A1E2-7080F3AD8941}" type="slidenum">
              <a:rPr lang="de-DE" smtClean="0"/>
              <a:pPr/>
              <a:t>7</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836712"/>
          </a:xfrm>
        </p:spPr>
        <p:txBody>
          <a:bodyPr>
            <a:normAutofit/>
          </a:bodyPr>
          <a:lstStyle/>
          <a:p>
            <a:r>
              <a:rPr lang="de-DE" sz="3600" dirty="0" smtClean="0"/>
              <a:t>IGP Abt. C Disqualifikationsgründe</a:t>
            </a:r>
            <a:endParaRPr lang="de-DE" sz="3600" dirty="0"/>
          </a:p>
        </p:txBody>
      </p:sp>
      <p:sp>
        <p:nvSpPr>
          <p:cNvPr id="3" name="Inhaltsplatzhalter 2"/>
          <p:cNvSpPr>
            <a:spLocks noGrp="1"/>
          </p:cNvSpPr>
          <p:nvPr>
            <p:ph idx="1"/>
          </p:nvPr>
        </p:nvSpPr>
        <p:spPr>
          <a:xfrm>
            <a:off x="179512" y="908720"/>
            <a:ext cx="8712968" cy="5949280"/>
          </a:xfrm>
        </p:spPr>
        <p:txBody>
          <a:bodyPr>
            <a:normAutofit/>
          </a:bodyPr>
          <a:lstStyle/>
          <a:p>
            <a:pPr lvl="0"/>
            <a:r>
              <a:rPr lang="de-DE" sz="2800" dirty="0" smtClean="0"/>
              <a:t>der Hund steht nicht in der Hand des Hundeführers (z.B. Seiten-/Rückentransport);</a:t>
            </a:r>
          </a:p>
          <a:p>
            <a:pPr lvl="0"/>
            <a:r>
              <a:rPr lang="de-DE" sz="2800" dirty="0" smtClean="0"/>
              <a:t>der Hund lässt nach drittem Hörzeichen (einem erlaubten und zwei Zusatz - Hörzeichen) nicht oder nur durch tätige Einwirkung des Hundeführers ab.</a:t>
            </a:r>
          </a:p>
          <a:p>
            <a:pPr lvl="0"/>
            <a:r>
              <a:rPr lang="de-DE" sz="2800" dirty="0" smtClean="0"/>
              <a:t>der Hund fasst (nicht stoßen) den Helfer an anderen Körperstellen als an dem dafür vorgesehenen Schutzarm. </a:t>
            </a:r>
          </a:p>
          <a:p>
            <a:r>
              <a:rPr lang="de-DE" sz="2800" dirty="0" smtClean="0">
                <a:solidFill>
                  <a:srgbClr val="FF0000"/>
                </a:solidFill>
              </a:rPr>
              <a:t>Annahme einer anderen Person</a:t>
            </a:r>
          </a:p>
          <a:p>
            <a:r>
              <a:rPr lang="de-DE" sz="2800" dirty="0" smtClean="0"/>
              <a:t>Verstoß gegen die IGP, Tierschutz oder die guten Sitten. Verdacht, Versuch der Betrugsabsicht durch Anwenden von verbotenen Hilfsmitteln </a:t>
            </a:r>
            <a:endParaRPr lang="de-DE" sz="2800" dirty="0">
              <a:solidFill>
                <a:srgbClr val="FF0000"/>
              </a:solidFill>
            </a:endParaRPr>
          </a:p>
        </p:txBody>
      </p:sp>
      <p:sp>
        <p:nvSpPr>
          <p:cNvPr id="4" name="Fußzeilenplatzhalter 3"/>
          <p:cNvSpPr>
            <a:spLocks noGrp="1"/>
          </p:cNvSpPr>
          <p:nvPr>
            <p:ph type="ftr" sz="quarter" idx="11"/>
          </p:nvPr>
        </p:nvSpPr>
        <p:spPr>
          <a:xfrm>
            <a:off x="7020272" y="6356350"/>
            <a:ext cx="1296144" cy="365125"/>
          </a:xfrm>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70</a:t>
            </a:fld>
            <a:endParaRPr lang="de-DE"/>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836712"/>
          </a:xfrm>
        </p:spPr>
        <p:txBody>
          <a:bodyPr>
            <a:normAutofit/>
          </a:bodyPr>
          <a:lstStyle/>
          <a:p>
            <a:r>
              <a:rPr lang="de-DE" sz="3600" dirty="0" err="1" smtClean="0"/>
              <a:t>Disqualification</a:t>
            </a:r>
            <a:endParaRPr lang="de-DE" sz="3600" dirty="0"/>
          </a:p>
        </p:txBody>
      </p:sp>
      <p:sp>
        <p:nvSpPr>
          <p:cNvPr id="3" name="Inhaltsplatzhalter 2"/>
          <p:cNvSpPr>
            <a:spLocks noGrp="1"/>
          </p:cNvSpPr>
          <p:nvPr>
            <p:ph idx="1"/>
          </p:nvPr>
        </p:nvSpPr>
        <p:spPr>
          <a:xfrm>
            <a:off x="467544" y="980728"/>
            <a:ext cx="8229600" cy="5577483"/>
          </a:xfrm>
        </p:spPr>
        <p:txBody>
          <a:bodyPr/>
          <a:lstStyle/>
          <a:p>
            <a:pPr lvl="0"/>
            <a:r>
              <a:rPr lang="en-GB" sz="2400" dirty="0" smtClean="0"/>
              <a:t>The dog is not under control of the handler (e.g., side / back transport). </a:t>
            </a:r>
          </a:p>
          <a:p>
            <a:pPr lvl="0"/>
            <a:r>
              <a:rPr lang="en-GB" sz="2400" dirty="0" smtClean="0"/>
              <a:t>The dog does not return to under control after three commands HZ (one allowed and two additional HZ) or only by active action of the Handler</a:t>
            </a:r>
          </a:p>
          <a:p>
            <a:pPr lvl="0"/>
            <a:r>
              <a:rPr lang="en-GB" sz="2400" dirty="0" smtClean="0"/>
              <a:t>The dog bites (not bumps) the helper anywhere on the helper‘s body other than the protective sleeve provided for the grip. </a:t>
            </a:r>
          </a:p>
          <a:p>
            <a:pPr lvl="0"/>
            <a:r>
              <a:rPr lang="en-GB" sz="2400" dirty="0" smtClean="0">
                <a:solidFill>
                  <a:srgbClr val="FF0000"/>
                </a:solidFill>
              </a:rPr>
              <a:t>Attack on another person</a:t>
            </a:r>
          </a:p>
          <a:p>
            <a:r>
              <a:rPr lang="en-GB" sz="2400" dirty="0" smtClean="0"/>
              <a:t>Unsportsmanlike </a:t>
            </a:r>
            <a:r>
              <a:rPr lang="en-GB" sz="2400" dirty="0" err="1" smtClean="0"/>
              <a:t>behavior</a:t>
            </a:r>
            <a:r>
              <a:rPr lang="en-GB" sz="2400" dirty="0" smtClean="0"/>
              <a:t> of the Handler HF . Suspected attempt of fraudulent intent by use of prohibited training aids.  </a:t>
            </a:r>
            <a:endParaRPr lang="de-DE" sz="2400" dirty="0" smtClean="0"/>
          </a:p>
          <a:p>
            <a:pPr lvl="0"/>
            <a:endParaRPr lang="de-DE" sz="2400" dirty="0" smtClean="0"/>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71</a:t>
            </a:fld>
            <a:endParaRPr lang="de-DE"/>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Disqualifikationsfolgen</a:t>
            </a:r>
            <a:endParaRPr lang="de-DE" dirty="0"/>
          </a:p>
        </p:txBody>
      </p:sp>
      <p:sp>
        <p:nvSpPr>
          <p:cNvPr id="3" name="Inhaltsplatzhalter 2"/>
          <p:cNvSpPr>
            <a:spLocks noGrp="1"/>
          </p:cNvSpPr>
          <p:nvPr>
            <p:ph idx="1"/>
          </p:nvPr>
        </p:nvSpPr>
        <p:spPr>
          <a:xfrm>
            <a:off x="179512" y="1196752"/>
            <a:ext cx="8507288" cy="4929411"/>
          </a:xfrm>
        </p:spPr>
        <p:txBody>
          <a:bodyPr>
            <a:normAutofit fontScale="92500" lnSpcReduction="10000"/>
          </a:bodyPr>
          <a:lstStyle/>
          <a:p>
            <a:pPr>
              <a:buNone/>
            </a:pPr>
            <a:r>
              <a:rPr lang="de-DE" dirty="0" smtClean="0"/>
              <a:t>    Bei einer Disqualifikation werden alle bis dahin vergebenen Punkte aberkannt, auch die bisher erworbenen Punkte in den bisher abgelegten anderen Abteilungen. Im Leistungsheft werden weder Noten (Qualifikationen) noch Punkte vergeben. Es erfolgt keine Besprechung. Das Vorführen des Hundes in den noch ausstehenden Abteilungen ist nicht mehr gestattet. </a:t>
            </a:r>
          </a:p>
          <a:p>
            <a:pPr>
              <a:buNone/>
            </a:pPr>
            <a:r>
              <a:rPr lang="de-DE" i="1" dirty="0" smtClean="0"/>
              <a:t>    Im Leistungsheft wird der Disqualifikationsgrund eingetragen.</a:t>
            </a:r>
            <a:r>
              <a:rPr lang="de-DE" dirty="0" smtClean="0"/>
              <a:t> </a:t>
            </a:r>
            <a:r>
              <a:rPr lang="de-DE" i="1" dirty="0" smtClean="0"/>
              <a:t>Keine TSB Bewertung.</a:t>
            </a:r>
          </a:p>
          <a:p>
            <a:pPr>
              <a:buNone/>
            </a:pPr>
            <a:r>
              <a:rPr lang="de-DE" dirty="0" smtClean="0"/>
              <a:t> </a:t>
            </a:r>
          </a:p>
          <a:p>
            <a:pPr>
              <a:buNone/>
            </a:pPr>
            <a:endParaRPr lang="de-DE"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72</a:t>
            </a:fld>
            <a:endParaRPr lang="de-DE"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08720"/>
          </a:xfrm>
        </p:spPr>
        <p:txBody>
          <a:bodyPr>
            <a:normAutofit/>
          </a:bodyPr>
          <a:lstStyle/>
          <a:p>
            <a:r>
              <a:rPr lang="de-DE" sz="3600" dirty="0" err="1" smtClean="0"/>
              <a:t>Disqualification</a:t>
            </a:r>
            <a:endParaRPr lang="de-DE" sz="3600" dirty="0"/>
          </a:p>
        </p:txBody>
      </p:sp>
      <p:sp>
        <p:nvSpPr>
          <p:cNvPr id="3" name="Inhaltsplatzhalter 2"/>
          <p:cNvSpPr>
            <a:spLocks noGrp="1"/>
          </p:cNvSpPr>
          <p:nvPr>
            <p:ph idx="1"/>
          </p:nvPr>
        </p:nvSpPr>
        <p:spPr/>
        <p:txBody>
          <a:bodyPr/>
          <a:lstStyle/>
          <a:p>
            <a:r>
              <a:rPr lang="en-GB" dirty="0" smtClean="0"/>
              <a:t>All points awarded up to that point of disqualification (DQ) will be deleted. No points or ratings will be entered into the scorebook.</a:t>
            </a:r>
          </a:p>
          <a:p>
            <a:r>
              <a:rPr lang="en-GB" dirty="0" smtClean="0"/>
              <a:t>No report</a:t>
            </a:r>
          </a:p>
          <a:p>
            <a:r>
              <a:rPr lang="en-GB" dirty="0" smtClean="0"/>
              <a:t>No further testing</a:t>
            </a:r>
          </a:p>
          <a:p>
            <a:r>
              <a:rPr lang="en-US" dirty="0" smtClean="0"/>
              <a:t>In the scorebook the disqualification reason has to be inserted</a:t>
            </a:r>
            <a:endParaRPr lang="en-GB" dirty="0" smtClean="0"/>
          </a:p>
          <a:p>
            <a:r>
              <a:rPr lang="en-GB" dirty="0" smtClean="0"/>
              <a:t>No TSB</a:t>
            </a:r>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73</a:t>
            </a:fld>
            <a:endParaRPr lang="de-DE"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normAutofit/>
          </a:bodyPr>
          <a:lstStyle/>
          <a:p>
            <a:r>
              <a:rPr lang="de-DE" sz="3600" dirty="0" smtClean="0"/>
              <a:t>IGP Abt. C Abbruchsgründe</a:t>
            </a:r>
            <a:endParaRPr lang="de-DE" sz="3600" dirty="0"/>
          </a:p>
        </p:txBody>
      </p:sp>
      <p:sp>
        <p:nvSpPr>
          <p:cNvPr id="3" name="Inhaltsplatzhalter 2"/>
          <p:cNvSpPr>
            <a:spLocks noGrp="1"/>
          </p:cNvSpPr>
          <p:nvPr>
            <p:ph idx="1"/>
          </p:nvPr>
        </p:nvSpPr>
        <p:spPr>
          <a:xfrm>
            <a:off x="251520" y="980728"/>
            <a:ext cx="8712968" cy="5145435"/>
          </a:xfrm>
        </p:spPr>
        <p:txBody>
          <a:bodyPr/>
          <a:lstStyle/>
          <a:p>
            <a:r>
              <a:rPr lang="de-DE" sz="2800" i="1" dirty="0" smtClean="0"/>
              <a:t>Hund verlässt den Helfer bevor der Leistungsrichter die Anweisung für den Hundeführer zum Verlassen der Mittellinie gibt und lässt sich nicht mehr direkt einsetzen oder verlässt den Helfer erneut.</a:t>
            </a:r>
            <a:r>
              <a:rPr lang="de-DE" sz="2800" dirty="0" smtClean="0"/>
              <a:t> </a:t>
            </a:r>
          </a:p>
          <a:p>
            <a:pPr lvl="0"/>
            <a:r>
              <a:rPr lang="de-DE" sz="2800" i="1" dirty="0" smtClean="0"/>
              <a:t>Hund versagt in einer Verteidigungsübung. </a:t>
            </a:r>
            <a:endParaRPr lang="de-DE" sz="2800" dirty="0" smtClean="0"/>
          </a:p>
          <a:p>
            <a:pPr lvl="0"/>
            <a:r>
              <a:rPr lang="de-DE" sz="2800" i="1" dirty="0" smtClean="0"/>
              <a:t>Hund verlässt den Helfer vor Leistungsrichter Anweisung zum Herantreten und/oder der Hundeführer gibt ein Hörzeichen damit der Hund am Helfer verbleibt.</a:t>
            </a:r>
          </a:p>
          <a:p>
            <a:r>
              <a:rPr lang="de-DE" sz="2800" i="1" dirty="0" smtClean="0"/>
              <a:t>Der Hund findet den Helfer nach 3-maligem erfolglosem direktem Einsatz am Verbellversteck nicht.</a:t>
            </a:r>
            <a:endParaRPr lang="de-DE" sz="2800" dirty="0" smtClean="0"/>
          </a:p>
          <a:p>
            <a:pPr lvl="0">
              <a:buNone/>
            </a:pPr>
            <a:endParaRPr lang="de-DE" sz="2800" dirty="0" smtClean="0"/>
          </a:p>
          <a:p>
            <a:endParaRPr lang="de-DE" sz="2800" dirty="0" smtClean="0"/>
          </a:p>
          <a:p>
            <a:endParaRPr lang="de-DE" dirty="0"/>
          </a:p>
        </p:txBody>
      </p:sp>
      <p:sp>
        <p:nvSpPr>
          <p:cNvPr id="4" name="Fußzeilenplatzhalter 3"/>
          <p:cNvSpPr>
            <a:spLocks noGrp="1"/>
          </p:cNvSpPr>
          <p:nvPr>
            <p:ph type="ftr" sz="quarter" idx="11"/>
          </p:nvPr>
        </p:nvSpPr>
        <p:spPr>
          <a:xfrm>
            <a:off x="7524328" y="6356350"/>
            <a:ext cx="792088" cy="365125"/>
          </a:xfrm>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74</a:t>
            </a:fld>
            <a:endParaRPr lang="de-DE"/>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315416"/>
            <a:ext cx="8229600" cy="1417638"/>
          </a:xfrm>
        </p:spPr>
        <p:txBody>
          <a:bodyPr>
            <a:normAutofit/>
          </a:bodyPr>
          <a:lstStyle/>
          <a:p>
            <a:r>
              <a:rPr lang="en-GB" sz="3600" dirty="0" smtClean="0"/>
              <a:t>Termination</a:t>
            </a:r>
            <a:endParaRPr lang="en-GB" sz="3600" dirty="0"/>
          </a:p>
        </p:txBody>
      </p:sp>
      <p:sp>
        <p:nvSpPr>
          <p:cNvPr id="3" name="Inhaltsplatzhalter 2"/>
          <p:cNvSpPr>
            <a:spLocks noGrp="1"/>
          </p:cNvSpPr>
          <p:nvPr>
            <p:ph idx="1"/>
          </p:nvPr>
        </p:nvSpPr>
        <p:spPr>
          <a:xfrm>
            <a:off x="457200" y="764704"/>
            <a:ext cx="8229600" cy="5361459"/>
          </a:xfrm>
        </p:spPr>
        <p:txBody>
          <a:bodyPr>
            <a:normAutofit lnSpcReduction="10000"/>
          </a:bodyPr>
          <a:lstStyle/>
          <a:p>
            <a:pPr lvl="0"/>
            <a:r>
              <a:rPr lang="en-US" sz="2800" dirty="0" smtClean="0"/>
              <a:t>Dog leaves the helper before the judge gives the instruction for the dog handler to leave the center line and </a:t>
            </a:r>
            <a:r>
              <a:rPr lang="en-US" sz="2800" dirty="0" smtClean="0"/>
              <a:t>cannot </a:t>
            </a:r>
            <a:r>
              <a:rPr lang="en-US" sz="2800" dirty="0" smtClean="0"/>
              <a:t>be </a:t>
            </a:r>
            <a:r>
              <a:rPr lang="en-US" sz="2800" dirty="0" smtClean="0"/>
              <a:t>sent </a:t>
            </a:r>
            <a:r>
              <a:rPr lang="en-US" sz="2800" dirty="0" smtClean="0"/>
              <a:t>directly anymore or leaves the helper again.</a:t>
            </a:r>
            <a:endParaRPr lang="en-GB" sz="2800" dirty="0" smtClean="0"/>
          </a:p>
          <a:p>
            <a:r>
              <a:rPr lang="en-GB" sz="2800" dirty="0" smtClean="0"/>
              <a:t>Dog leaves the helper before the Judges (LR) instruction to approach the dog and / or the dog handler gives a command to make the dog remain (stay) with the helper</a:t>
            </a:r>
            <a:endParaRPr lang="de-DE" sz="2800" dirty="0" smtClean="0"/>
          </a:p>
          <a:p>
            <a:r>
              <a:rPr lang="en-GB" sz="2800" dirty="0" smtClean="0"/>
              <a:t>The dog does not find the helper after three unsuccessful commands to direct the dog to the find blind.</a:t>
            </a:r>
          </a:p>
          <a:p>
            <a:r>
              <a:rPr lang="en-GB" sz="2800" dirty="0" smtClean="0"/>
              <a:t>The dog fails the </a:t>
            </a:r>
            <a:r>
              <a:rPr lang="en-GB" sz="2800" dirty="0" err="1" smtClean="0"/>
              <a:t>defense</a:t>
            </a:r>
            <a:r>
              <a:rPr lang="en-GB" sz="2800" dirty="0" smtClean="0"/>
              <a:t> exercise</a:t>
            </a:r>
          </a:p>
          <a:p>
            <a:endParaRPr lang="en-GB" sz="2800" dirty="0" smtClean="0"/>
          </a:p>
          <a:p>
            <a:endParaRPr lang="de-DE" sz="24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75</a:t>
            </a:fld>
            <a:endParaRPr lang="de-DE"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936104"/>
          </a:xfrm>
        </p:spPr>
        <p:txBody>
          <a:bodyPr>
            <a:normAutofit/>
          </a:bodyPr>
          <a:lstStyle/>
          <a:p>
            <a:r>
              <a:rPr lang="de-DE" sz="3600" dirty="0" smtClean="0"/>
              <a:t>Abbruchsfolgen</a:t>
            </a:r>
            <a:endParaRPr lang="de-DE" sz="3600" dirty="0"/>
          </a:p>
        </p:txBody>
      </p:sp>
      <p:sp>
        <p:nvSpPr>
          <p:cNvPr id="3" name="Inhaltsplatzhalter 2"/>
          <p:cNvSpPr>
            <a:spLocks noGrp="1"/>
          </p:cNvSpPr>
          <p:nvPr>
            <p:ph idx="1"/>
          </p:nvPr>
        </p:nvSpPr>
        <p:spPr/>
        <p:txBody>
          <a:bodyPr>
            <a:normAutofit lnSpcReduction="10000"/>
          </a:bodyPr>
          <a:lstStyle/>
          <a:p>
            <a:r>
              <a:rPr lang="de-DE" dirty="0" smtClean="0"/>
              <a:t>Bei einem Abbruch werden alle bis dahin vergebenen Punkte anerkannt, auch die Punkte der bisher beendeten Abteilungen. Im Leistungsheft werden die bis zum Abbruch erreichten Punkte eingetragen. </a:t>
            </a:r>
          </a:p>
          <a:p>
            <a:r>
              <a:rPr lang="de-DE" i="1" dirty="0" smtClean="0"/>
              <a:t>Erfolgt der Abbruch</a:t>
            </a:r>
            <a:r>
              <a:rPr lang="de-DE" dirty="0" smtClean="0"/>
              <a:t> </a:t>
            </a:r>
            <a:r>
              <a:rPr lang="de-DE" i="1" dirty="0" smtClean="0"/>
              <a:t>in Abteilung C ist die Abteilung C mit 0 Punkten zu bewerten, die erreichten Punkte in Abteilung A und B bleiben erhalten.</a:t>
            </a:r>
            <a:endParaRPr lang="de-DE" dirty="0" smtClean="0"/>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76</a:t>
            </a:fld>
            <a:endParaRPr lang="de-DE"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08720"/>
          </a:xfrm>
        </p:spPr>
        <p:txBody>
          <a:bodyPr>
            <a:normAutofit/>
          </a:bodyPr>
          <a:lstStyle/>
          <a:p>
            <a:r>
              <a:rPr lang="en-GB" sz="3600" dirty="0" smtClean="0"/>
              <a:t>Termination</a:t>
            </a:r>
            <a:endParaRPr lang="en-GB" sz="3600" dirty="0"/>
          </a:p>
        </p:txBody>
      </p:sp>
      <p:sp>
        <p:nvSpPr>
          <p:cNvPr id="3" name="Inhaltsplatzhalter 2"/>
          <p:cNvSpPr>
            <a:spLocks noGrp="1"/>
          </p:cNvSpPr>
          <p:nvPr>
            <p:ph idx="1"/>
          </p:nvPr>
        </p:nvSpPr>
        <p:spPr>
          <a:xfrm>
            <a:off x="457200" y="908720"/>
            <a:ext cx="8229600" cy="5328592"/>
          </a:xfrm>
        </p:spPr>
        <p:txBody>
          <a:bodyPr/>
          <a:lstStyle/>
          <a:p>
            <a:r>
              <a:rPr lang="en-GB" dirty="0" smtClean="0"/>
              <a:t>In the case of a termination, all points up to then are awarded, also the points of the phases that have been completed so far. The points reached up to the point of termination are entered in the scorebook. </a:t>
            </a:r>
          </a:p>
          <a:p>
            <a:r>
              <a:rPr lang="en-GB" i="1" dirty="0" smtClean="0"/>
              <a:t>If the dog is terminated in phase C, phase C is to be evaluated with 0 points, the points reached in sections A and B are retained.</a:t>
            </a:r>
            <a:endParaRPr lang="de-DE" i="1" dirty="0" smtClean="0"/>
          </a:p>
          <a:p>
            <a:endParaRPr lang="de-DE" dirty="0"/>
          </a:p>
        </p:txBody>
      </p:sp>
      <p:sp>
        <p:nvSpPr>
          <p:cNvPr id="4" name="Fußzeilenplatzhalter 3"/>
          <p:cNvSpPr>
            <a:spLocks noGrp="1"/>
          </p:cNvSpPr>
          <p:nvPr>
            <p:ph type="ftr" sz="quarter" idx="11"/>
          </p:nvPr>
        </p:nvSpPr>
        <p:spPr/>
        <p:txBody>
          <a:bodyPr/>
          <a:lstStyle/>
          <a:p>
            <a:r>
              <a:rPr lang="de-DE" dirty="0" smtClean="0"/>
              <a:t>Diegel</a:t>
            </a:r>
            <a:endParaRPr lang="de-DE"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77</a:t>
            </a:fld>
            <a:endParaRPr lang="de-DE"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Anmeldung in Abt. C</a:t>
            </a:r>
            <a:endParaRPr lang="de-DE" dirty="0"/>
          </a:p>
        </p:txBody>
      </p:sp>
      <p:sp>
        <p:nvSpPr>
          <p:cNvPr id="3" name="Inhaltsplatzhalter 2"/>
          <p:cNvSpPr>
            <a:spLocks noGrp="1"/>
          </p:cNvSpPr>
          <p:nvPr>
            <p:ph idx="1"/>
          </p:nvPr>
        </p:nvSpPr>
        <p:spPr/>
        <p:txBody>
          <a:bodyPr/>
          <a:lstStyle/>
          <a:p>
            <a:pPr>
              <a:buNone/>
            </a:pPr>
            <a:r>
              <a:rPr lang="de-DE" dirty="0" smtClean="0"/>
              <a:t>   Der Hundeführer meldet sich in Grundstellung beim Leistungsrichter an. Bei der IGP-1, IGP-V und IGP-ZTP mit angeleintem Hund, bei der IGP-2 und IGP-3 meldet der Hundeführer sich  in Freifolge an. </a:t>
            </a:r>
            <a:r>
              <a:rPr lang="de-DE" i="1" dirty="0" smtClean="0">
                <a:solidFill>
                  <a:srgbClr val="FF0000"/>
                </a:solidFill>
              </a:rPr>
              <a:t>Als Anmeldung gilt, wenn der Hundeführer sich  in Grundstellung für die Übung „Revieren nach dem Helfer“ in Richtung des Leistungsrichters stellt  und die Hand hebt</a:t>
            </a:r>
            <a:r>
              <a:rPr lang="de-DE" i="1" dirty="0" smtClean="0"/>
              <a:t>.  </a:t>
            </a: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78</a:t>
            </a:fld>
            <a:endParaRPr lang="de-DE"/>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lstStyle/>
          <a:p>
            <a:r>
              <a:rPr lang="de-DE" dirty="0" smtClean="0"/>
              <a:t>Check in</a:t>
            </a:r>
            <a:endParaRPr lang="de-DE" dirty="0"/>
          </a:p>
        </p:txBody>
      </p:sp>
      <p:sp>
        <p:nvSpPr>
          <p:cNvPr id="3" name="Inhaltsplatzhalter 2"/>
          <p:cNvSpPr>
            <a:spLocks noGrp="1"/>
          </p:cNvSpPr>
          <p:nvPr>
            <p:ph idx="1"/>
          </p:nvPr>
        </p:nvSpPr>
        <p:spPr/>
        <p:txBody>
          <a:bodyPr>
            <a:normAutofit lnSpcReduction="10000"/>
          </a:bodyPr>
          <a:lstStyle/>
          <a:p>
            <a:pPr>
              <a:buNone/>
            </a:pPr>
            <a:r>
              <a:rPr lang="en-GB" dirty="0" smtClean="0"/>
              <a:t>   The dog handler (HF) checks in, in the basic position at the judge (LF). In the level of the IGP-1, IGP -V and IGP-ZTP with a dog on leash, in the level of IGP-2 and IGP-3, the dog handler (HF) reports with the dog off leash. Protection starts when the dog handler (HF) for the exercise "Search for the helper" is in basic position in the direction of the judge </a:t>
            </a:r>
            <a:r>
              <a:rPr lang="en-GB" dirty="0" smtClean="0">
                <a:solidFill>
                  <a:srgbClr val="FF0000"/>
                </a:solidFill>
              </a:rPr>
              <a:t>and the hand raised to acknowledge to the judge (LF) that they are ready to begin the search.</a:t>
            </a:r>
            <a:endParaRPr lang="de-DE" dirty="0" smtClean="0">
              <a:solidFill>
                <a:srgbClr val="FF0000"/>
              </a:solidFill>
            </a:endParaRPr>
          </a:p>
          <a:p>
            <a:pPr>
              <a:buNone/>
            </a:pP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79</a:t>
            </a:fld>
            <a:endParaRPr lang="de-DE"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el 1"/>
          <p:cNvSpPr>
            <a:spLocks noGrp="1"/>
          </p:cNvSpPr>
          <p:nvPr>
            <p:ph type="title"/>
          </p:nvPr>
        </p:nvSpPr>
        <p:spPr>
          <a:xfrm>
            <a:off x="457200" y="274638"/>
            <a:ext cx="8229600" cy="922114"/>
          </a:xfrm>
        </p:spPr>
        <p:txBody>
          <a:bodyPr>
            <a:normAutofit fontScale="90000"/>
          </a:bodyPr>
          <a:lstStyle/>
          <a:p>
            <a:r>
              <a:rPr lang="de-DE" sz="3200" dirty="0" smtClean="0">
                <a:ea typeface="ＭＳ Ｐゴシック" pitchFamily="34" charset="-128"/>
              </a:rPr>
              <a:t>Erhalt des </a:t>
            </a:r>
            <a:r>
              <a:rPr lang="de-DE" sz="3200" dirty="0" smtClean="0">
                <a:ea typeface="ＭＳ Ｐゴシック" pitchFamily="34" charset="-128"/>
              </a:rPr>
              <a:t>Gebrauchshundes/</a:t>
            </a:r>
            <a:r>
              <a:rPr lang="en-GB" sz="3200" dirty="0" smtClean="0">
                <a:ea typeface="ＭＳ Ｐゴシック" pitchFamily="34" charset="-128"/>
              </a:rPr>
              <a:t>Preservation of the working dog</a:t>
            </a:r>
            <a:endParaRPr lang="en-GB" sz="3200" dirty="0" smtClean="0">
              <a:ea typeface="ＭＳ Ｐゴシック" pitchFamily="34" charset="-128"/>
            </a:endParaRPr>
          </a:p>
        </p:txBody>
      </p:sp>
      <p:sp>
        <p:nvSpPr>
          <p:cNvPr id="16387" name="Inhaltsplatzhalter 2"/>
          <p:cNvSpPr>
            <a:spLocks noGrp="1"/>
          </p:cNvSpPr>
          <p:nvPr>
            <p:ph sz="half" idx="1"/>
          </p:nvPr>
        </p:nvSpPr>
        <p:spPr/>
        <p:txBody>
          <a:bodyPr>
            <a:normAutofit lnSpcReduction="10000"/>
          </a:bodyPr>
          <a:lstStyle/>
          <a:p>
            <a:r>
              <a:rPr lang="de-DE" dirty="0" smtClean="0">
                <a:ea typeface="ＭＳ Ｐゴシック" pitchFamily="34" charset="-128"/>
              </a:rPr>
              <a:t>Ausbilden</a:t>
            </a:r>
          </a:p>
          <a:p>
            <a:r>
              <a:rPr lang="de-DE" dirty="0" smtClean="0">
                <a:ea typeface="ＭＳ Ｐゴシック" pitchFamily="34" charset="-128"/>
              </a:rPr>
              <a:t>In Prüfungen sichten</a:t>
            </a:r>
          </a:p>
          <a:p>
            <a:r>
              <a:rPr lang="de-DE" dirty="0" smtClean="0">
                <a:ea typeface="ＭＳ Ｐゴシック" pitchFamily="34" charset="-128"/>
              </a:rPr>
              <a:t>Selektion</a:t>
            </a:r>
          </a:p>
          <a:p>
            <a:r>
              <a:rPr lang="de-DE" dirty="0" smtClean="0">
                <a:ea typeface="ＭＳ Ｐゴシック" pitchFamily="34" charset="-128"/>
              </a:rPr>
              <a:t>Der Zucht zuführen</a:t>
            </a:r>
          </a:p>
          <a:p>
            <a:endParaRPr lang="de-DE" dirty="0" smtClean="0">
              <a:ea typeface="ＭＳ Ｐゴシック" pitchFamily="34" charset="-128"/>
            </a:endParaRPr>
          </a:p>
          <a:p>
            <a:pPr>
              <a:buFont typeface="Wingdings" pitchFamily="2" charset="2"/>
              <a:buChar char="v"/>
            </a:pPr>
            <a:r>
              <a:rPr lang="de-DE" dirty="0" smtClean="0">
                <a:solidFill>
                  <a:srgbClr val="FF0000"/>
                </a:solidFill>
                <a:ea typeface="ＭＳ Ｐゴシック" pitchFamily="34" charset="-128"/>
              </a:rPr>
              <a:t>Diese vier Elemente werden durch unsere Tätigkeit (LR) entscheidend beeinflusst.</a:t>
            </a:r>
          </a:p>
        </p:txBody>
      </p:sp>
      <p:sp>
        <p:nvSpPr>
          <p:cNvPr id="16388" name="Inhaltsplatzhalter 3"/>
          <p:cNvSpPr>
            <a:spLocks noGrp="1"/>
          </p:cNvSpPr>
          <p:nvPr>
            <p:ph sz="half" idx="2"/>
          </p:nvPr>
        </p:nvSpPr>
        <p:spPr/>
        <p:txBody>
          <a:bodyPr>
            <a:normAutofit lnSpcReduction="10000"/>
          </a:bodyPr>
          <a:lstStyle/>
          <a:p>
            <a:r>
              <a:rPr lang="de-DE" smtClean="0">
                <a:ea typeface="ＭＳ Ｐゴシック" pitchFamily="34" charset="-128"/>
              </a:rPr>
              <a:t>Train</a:t>
            </a:r>
          </a:p>
          <a:p>
            <a:r>
              <a:rPr lang="de-DE" smtClean="0">
                <a:ea typeface="ＭＳ Ｐゴシック" pitchFamily="34" charset="-128"/>
              </a:rPr>
              <a:t>Assess in trials</a:t>
            </a:r>
          </a:p>
          <a:p>
            <a:r>
              <a:rPr lang="de-DE" smtClean="0">
                <a:ea typeface="ＭＳ Ｐゴシック" pitchFamily="34" charset="-128"/>
              </a:rPr>
              <a:t>Selection</a:t>
            </a:r>
          </a:p>
          <a:p>
            <a:r>
              <a:rPr lang="de-DE" smtClean="0">
                <a:ea typeface="ＭＳ Ｐゴシック" pitchFamily="34" charset="-128"/>
              </a:rPr>
              <a:t>Allow for breeding</a:t>
            </a:r>
          </a:p>
          <a:p>
            <a:endParaRPr lang="de-DE" smtClean="0">
              <a:ea typeface="ＭＳ Ｐゴシック" pitchFamily="34" charset="-128"/>
            </a:endParaRPr>
          </a:p>
          <a:p>
            <a:pPr>
              <a:buFont typeface="Wingdings" pitchFamily="2" charset="2"/>
              <a:buChar char="v"/>
            </a:pPr>
            <a:r>
              <a:rPr lang="en-US" smtClean="0">
                <a:solidFill>
                  <a:srgbClr val="FF0000"/>
                </a:solidFill>
                <a:ea typeface="ＭＳ Ｐゴシック" pitchFamily="34" charset="-128"/>
              </a:rPr>
              <a:t>These four elements are crucially influenced by our activities.</a:t>
            </a:r>
            <a:endParaRPr lang="de-DE" smtClean="0">
              <a:solidFill>
                <a:srgbClr val="FF0000"/>
              </a:solidFill>
              <a:ea typeface="ＭＳ Ｐゴシック" pitchFamily="34" charset="-128"/>
            </a:endParaRPr>
          </a:p>
          <a:p>
            <a:endParaRPr lang="de-DE" smtClean="0">
              <a:ea typeface="ＭＳ Ｐゴシック" pitchFamily="34" charset="-128"/>
            </a:endParaRPr>
          </a:p>
        </p:txBody>
      </p:sp>
      <p:sp>
        <p:nvSpPr>
          <p:cNvPr id="5" name="Foliennummernplatzhalter 4"/>
          <p:cNvSpPr>
            <a:spLocks noGrp="1"/>
          </p:cNvSpPr>
          <p:nvPr>
            <p:ph type="sldNum" sz="quarter" idx="12"/>
          </p:nvPr>
        </p:nvSpPr>
        <p:spPr/>
        <p:txBody>
          <a:bodyPr/>
          <a:lstStyle/>
          <a:p>
            <a:fld id="{42060E1C-7F94-48ED-A1E2-7080F3AD8941}" type="slidenum">
              <a:rPr lang="de-DE" smtClean="0"/>
              <a:pPr/>
              <a:t>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80</a:t>
            </a:fld>
            <a:endParaRPr lang="de-DE"/>
          </a:p>
        </p:txBody>
      </p:sp>
      <p:graphicFrame>
        <p:nvGraphicFramePr>
          <p:cNvPr id="4" name="Tabelle 3"/>
          <p:cNvGraphicFramePr>
            <a:graphicFrameLocks noGrp="1"/>
          </p:cNvGraphicFramePr>
          <p:nvPr/>
        </p:nvGraphicFramePr>
        <p:xfrm>
          <a:off x="395536" y="1268760"/>
          <a:ext cx="8280920" cy="5339328"/>
        </p:xfrm>
        <a:graphic>
          <a:graphicData uri="http://schemas.openxmlformats.org/drawingml/2006/table">
            <a:tbl>
              <a:tblPr/>
              <a:tblGrid>
                <a:gridCol w="2695436"/>
                <a:gridCol w="2792742"/>
                <a:gridCol w="2792742"/>
              </a:tblGrid>
              <a:tr h="432048">
                <a:tc>
                  <a:txBody>
                    <a:bodyPr/>
                    <a:lstStyle/>
                    <a:p>
                      <a:pPr algn="just">
                        <a:lnSpc>
                          <a:spcPct val="115000"/>
                        </a:lnSpc>
                        <a:spcAft>
                          <a:spcPts val="0"/>
                        </a:spcAft>
                      </a:pPr>
                      <a:r>
                        <a:rPr lang="de-DE" sz="1800" dirty="0">
                          <a:solidFill>
                            <a:srgbClr val="000000"/>
                          </a:solidFill>
                          <a:latin typeface="Calibri"/>
                          <a:ea typeface="Times New Roman"/>
                          <a:cs typeface="Times New Roman"/>
                        </a:rPr>
                        <a:t>IGP-1,  </a:t>
                      </a:r>
                      <a:r>
                        <a:rPr lang="de-DE" sz="1800" dirty="0">
                          <a:solidFill>
                            <a:srgbClr val="FF0000"/>
                          </a:solidFill>
                          <a:latin typeface="Calibri"/>
                          <a:ea typeface="Times New Roman"/>
                          <a:cs typeface="Times New Roman"/>
                        </a:rPr>
                        <a:t>1 Versteck</a:t>
                      </a:r>
                      <a:endParaRPr lang="de-DE" sz="18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dirty="0">
                          <a:solidFill>
                            <a:srgbClr val="000000"/>
                          </a:solidFill>
                          <a:latin typeface="Calibri"/>
                          <a:ea typeface="Times New Roman"/>
                          <a:cs typeface="Times New Roman"/>
                        </a:rPr>
                        <a:t>IGP-2,  4 Verstecke</a:t>
                      </a:r>
                      <a:endParaRPr lang="de-DE"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de-DE" sz="1800">
                          <a:solidFill>
                            <a:srgbClr val="000000"/>
                          </a:solidFill>
                          <a:latin typeface="Calibri"/>
                          <a:ea typeface="Times New Roman"/>
                          <a:cs typeface="Times New Roman"/>
                        </a:rPr>
                        <a:t>IGP-3,  6 Verstecke</a:t>
                      </a:r>
                      <a:endParaRPr lang="de-DE" sz="1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752528">
                <a:tc>
                  <a:txBody>
                    <a:bodyPr/>
                    <a:lstStyle/>
                    <a:p>
                      <a:pPr>
                        <a:lnSpc>
                          <a:spcPct val="115000"/>
                        </a:lnSpc>
                        <a:spcAft>
                          <a:spcPts val="0"/>
                        </a:spcAft>
                      </a:pPr>
                      <a:r>
                        <a:rPr lang="de-DE" sz="2000" dirty="0">
                          <a:solidFill>
                            <a:schemeClr val="tx1"/>
                          </a:solidFill>
                          <a:latin typeface="Calibri"/>
                          <a:ea typeface="Times New Roman"/>
                          <a:cs typeface="Times New Roman"/>
                        </a:rPr>
                        <a:t>In</a:t>
                      </a:r>
                      <a:r>
                        <a:rPr lang="de-DE" sz="2000" dirty="0">
                          <a:solidFill>
                            <a:srgbClr val="000000"/>
                          </a:solidFill>
                          <a:latin typeface="Calibri"/>
                          <a:ea typeface="Times New Roman"/>
                          <a:cs typeface="Times New Roman"/>
                        </a:rPr>
                        <a:t> Leinenführigkeit wird der Hund zur Ausgangsposition auf der Mittelinie in Höhe des 6. Verstecks geführt, nimmt dort eine Grundstellung ein und wird </a:t>
                      </a:r>
                      <a:r>
                        <a:rPr lang="de-DE" sz="2000" dirty="0" err="1" smtClean="0">
                          <a:solidFill>
                            <a:srgbClr val="000000"/>
                          </a:solidFill>
                          <a:latin typeface="Calibri"/>
                          <a:ea typeface="Times New Roman"/>
                          <a:cs typeface="Times New Roman"/>
                        </a:rPr>
                        <a:t>abgeleint</a:t>
                      </a:r>
                      <a:r>
                        <a:rPr lang="de-DE" sz="2000" dirty="0">
                          <a:solidFill>
                            <a:srgbClr val="000000"/>
                          </a:solidFill>
                          <a:latin typeface="Calibri"/>
                          <a:ea typeface="Times New Roman"/>
                          <a:cs typeface="Times New Roman"/>
                        </a:rPr>
                        <a:t>. Der HF zeigt durch Arm heben seine Bereitschaft zum Übungsbeginn an. Nach der Richterfreigabe wird der Hund </a:t>
                      </a:r>
                      <a:r>
                        <a:rPr lang="de-DE" sz="2000" i="1" dirty="0">
                          <a:solidFill>
                            <a:srgbClr val="FF0000"/>
                          </a:solidFill>
                          <a:latin typeface="Calibri"/>
                          <a:ea typeface="Times New Roman"/>
                          <a:cs typeface="Times New Roman"/>
                        </a:rPr>
                        <a:t>direkt</a:t>
                      </a:r>
                      <a:r>
                        <a:rPr lang="de-DE" sz="2000" dirty="0">
                          <a:solidFill>
                            <a:srgbClr val="000000"/>
                          </a:solidFill>
                          <a:latin typeface="Calibri"/>
                          <a:ea typeface="Times New Roman"/>
                          <a:cs typeface="Times New Roman"/>
                        </a:rPr>
                        <a:t> zum Helferversteck geschickt</a:t>
                      </a:r>
                      <a:r>
                        <a:rPr lang="de-DE" sz="1800" dirty="0">
                          <a:solidFill>
                            <a:srgbClr val="000000"/>
                          </a:solidFill>
                          <a:latin typeface="Calibri"/>
                          <a:ea typeface="Times New Roman"/>
                          <a:cs typeface="Times New Roman"/>
                        </a:rPr>
                        <a:t>.</a:t>
                      </a:r>
                      <a:endParaRPr lang="de-DE" sz="18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2000" dirty="0">
                          <a:solidFill>
                            <a:schemeClr val="tx1"/>
                          </a:solidFill>
                          <a:latin typeface="Calibri"/>
                          <a:ea typeface="Times New Roman"/>
                          <a:cs typeface="Times New Roman"/>
                        </a:rPr>
                        <a:t>In</a:t>
                      </a:r>
                      <a:r>
                        <a:rPr lang="de-DE" sz="2000" dirty="0">
                          <a:solidFill>
                            <a:srgbClr val="000000"/>
                          </a:solidFill>
                          <a:latin typeface="Calibri"/>
                          <a:ea typeface="Times New Roman"/>
                          <a:cs typeface="Times New Roman"/>
                        </a:rPr>
                        <a:t> Freifolge wird der Hund zur Ausgangsposition  auf der Mittelinie in Höhe des 3. Verstecks geführt, nimmt dort eine Grundstellung ein. Der Hundeführer zeigt durch Arm heben seine Bereitschaft zum Übungsbeginn an. Nach der Richterfreigabe wird der Hund zum Revieren eingesetzt.</a:t>
                      </a:r>
                      <a:endParaRPr lang="de-DE"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de-DE" sz="2000" dirty="0" smtClean="0">
                          <a:solidFill>
                            <a:srgbClr val="000000"/>
                          </a:solidFill>
                          <a:latin typeface="Calibri"/>
                          <a:ea typeface="Times New Roman"/>
                          <a:cs typeface="Times New Roman"/>
                        </a:rPr>
                        <a:t>In Freifolge </a:t>
                      </a:r>
                      <a:r>
                        <a:rPr lang="de-DE" sz="2000" dirty="0">
                          <a:solidFill>
                            <a:srgbClr val="000000"/>
                          </a:solidFill>
                          <a:latin typeface="Calibri"/>
                          <a:ea typeface="Times New Roman"/>
                          <a:cs typeface="Times New Roman"/>
                        </a:rPr>
                        <a:t>wird der Hund zur Ausgangsposition auf Höhe vom ersten Versteck geführt, nimmt dort eine Grundstellung ein. Der Hundeführer zeigt durch Arm heben seine Bereitschaft zum Übungsbeginn an. Nach der Richterfreigabe wird der Hund zum Revieren eingesetzt.</a:t>
                      </a:r>
                      <a:endParaRPr lang="de-DE" sz="20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8481" name="Rectangle 1"/>
          <p:cNvSpPr>
            <a:spLocks noChangeArrowheads="1"/>
          </p:cNvSpPr>
          <p:nvPr/>
        </p:nvSpPr>
        <p:spPr bwMode="auto">
          <a:xfrm>
            <a:off x="0" y="121579"/>
            <a:ext cx="91440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rgbClr val="000000"/>
                </a:solidFill>
                <a:effectLst/>
                <a:ea typeface="Times New Roman" pitchFamily="18" charset="0"/>
                <a:cs typeface="Calibri" pitchFamily="34" charset="0"/>
              </a:rPr>
              <a:t>                                                 Revieren nach dem Helfer</a:t>
            </a:r>
            <a:endParaRPr kumimoji="0" lang="de-DE" b="0" i="0" u="none" strike="noStrike" cap="none" normalizeH="0" baseline="0" dirty="0" smtClean="0">
              <a:ln>
                <a:noFill/>
              </a:ln>
              <a:solidFill>
                <a:schemeClr val="tx1"/>
              </a:solidFill>
              <a:effectLst/>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de-DE" b="0" i="0" u="none" strike="noStrike" cap="none" normalizeH="0" baseline="0" dirty="0" smtClean="0">
                <a:ln>
                  <a:noFill/>
                </a:ln>
                <a:solidFill>
                  <a:srgbClr val="000000"/>
                </a:solidFill>
                <a:effectLst/>
                <a:ea typeface="Times New Roman" pitchFamily="18" charset="0"/>
                <a:cs typeface="Calibri" pitchFamily="34" charset="0"/>
              </a:rPr>
              <a:t>Die Freigabe hat in Grundstellung mit Ausrichtung zum Leistungsrichter zu erfolgen, danach ist eine neue Ausrichtung in Richtung der Verstecke zulässig</a:t>
            </a:r>
            <a:r>
              <a:rPr kumimoji="0" lang="de-DE" sz="1600" b="0" i="0" u="none" strike="noStrike" cap="none" normalizeH="0" baseline="0" dirty="0" smtClean="0">
                <a:ln>
                  <a:noFill/>
                </a:ln>
                <a:solidFill>
                  <a:srgbClr val="000000"/>
                </a:solidFill>
                <a:effectLst/>
                <a:ea typeface="Times New Roman" pitchFamily="18" charset="0"/>
                <a:cs typeface="Calibri" pitchFamily="34" charset="0"/>
              </a:rPr>
              <a:t>.</a:t>
            </a:r>
            <a:endParaRPr kumimoji="0" lang="de-DE" sz="1600"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ußzeilenplatzhalter 1"/>
          <p:cNvSpPr>
            <a:spLocks noGrp="1"/>
          </p:cNvSpPr>
          <p:nvPr>
            <p:ph type="ftr" sz="quarter" idx="11"/>
          </p:nvPr>
        </p:nvSpPr>
        <p:spPr/>
        <p:txBody>
          <a:bodyPr/>
          <a:lstStyle/>
          <a:p>
            <a:r>
              <a:rPr lang="de-DE" smtClean="0"/>
              <a:t>Diegel</a:t>
            </a:r>
            <a:endParaRPr lang="de-DE"/>
          </a:p>
        </p:txBody>
      </p:sp>
      <p:sp>
        <p:nvSpPr>
          <p:cNvPr id="3" name="Foliennummernplatzhalter 2"/>
          <p:cNvSpPr>
            <a:spLocks noGrp="1"/>
          </p:cNvSpPr>
          <p:nvPr>
            <p:ph type="sldNum" sz="quarter" idx="12"/>
          </p:nvPr>
        </p:nvSpPr>
        <p:spPr/>
        <p:txBody>
          <a:bodyPr/>
          <a:lstStyle/>
          <a:p>
            <a:fld id="{42060E1C-7F94-48ED-A1E2-7080F3AD8941}" type="slidenum">
              <a:rPr lang="de-DE" smtClean="0"/>
              <a:pPr/>
              <a:t>81</a:t>
            </a:fld>
            <a:endParaRPr lang="de-DE"/>
          </a:p>
        </p:txBody>
      </p:sp>
      <p:graphicFrame>
        <p:nvGraphicFramePr>
          <p:cNvPr id="4" name="Tabelle 3"/>
          <p:cNvGraphicFramePr>
            <a:graphicFrameLocks noGrp="1"/>
          </p:cNvGraphicFramePr>
          <p:nvPr/>
        </p:nvGraphicFramePr>
        <p:xfrm>
          <a:off x="251520" y="1052736"/>
          <a:ext cx="8712968" cy="5811060"/>
        </p:xfrm>
        <a:graphic>
          <a:graphicData uri="http://schemas.openxmlformats.org/drawingml/2006/table">
            <a:tbl>
              <a:tblPr/>
              <a:tblGrid>
                <a:gridCol w="2903692"/>
                <a:gridCol w="2904638"/>
                <a:gridCol w="2904638"/>
              </a:tblGrid>
              <a:tr h="690420">
                <a:tc>
                  <a:txBody>
                    <a:bodyPr/>
                    <a:lstStyle/>
                    <a:p>
                      <a:pPr algn="just">
                        <a:spcAft>
                          <a:spcPts val="1000"/>
                        </a:spcAft>
                      </a:pPr>
                      <a:r>
                        <a:rPr lang="en-US" sz="2000" dirty="0">
                          <a:latin typeface="Calibri"/>
                          <a:ea typeface="Times New Roman"/>
                          <a:cs typeface="Times New Roman"/>
                        </a:rPr>
                        <a:t>IGP-1  </a:t>
                      </a:r>
                      <a:r>
                        <a:rPr lang="en-US" sz="2000" dirty="0">
                          <a:solidFill>
                            <a:srgbClr val="FF0000"/>
                          </a:solidFill>
                          <a:latin typeface="Calibri"/>
                          <a:ea typeface="Times New Roman"/>
                          <a:cs typeface="Times New Roman"/>
                        </a:rPr>
                        <a:t>1 Blind</a:t>
                      </a:r>
                      <a:endParaRPr lang="de-DE" sz="2000" dirty="0">
                        <a:solidFill>
                          <a:srgbClr val="FF0000"/>
                        </a:solidFill>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1000"/>
                        </a:spcAft>
                      </a:pPr>
                      <a:r>
                        <a:rPr lang="en-US" sz="2000">
                          <a:latin typeface="Calibri"/>
                          <a:ea typeface="Times New Roman"/>
                          <a:cs typeface="Times New Roman"/>
                        </a:rPr>
                        <a:t>IGP-2  4 Blinds</a:t>
                      </a:r>
                      <a:endParaRPr lang="de-DE"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1000"/>
                        </a:spcAft>
                      </a:pPr>
                      <a:r>
                        <a:rPr lang="en-US" sz="2000">
                          <a:latin typeface="Calibri"/>
                          <a:ea typeface="Times New Roman"/>
                          <a:cs typeface="Times New Roman"/>
                        </a:rPr>
                        <a:t>IGP- 3   6 Blinds</a:t>
                      </a:r>
                      <a:endParaRPr lang="de-DE" sz="20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566164">
                <a:tc>
                  <a:txBody>
                    <a:bodyPr/>
                    <a:lstStyle/>
                    <a:p>
                      <a:pPr algn="just">
                        <a:spcAft>
                          <a:spcPts val="1000"/>
                        </a:spcAft>
                      </a:pPr>
                      <a:r>
                        <a:rPr lang="en-GB" sz="2400" dirty="0">
                          <a:latin typeface="Calibri"/>
                          <a:ea typeface="Times New Roman"/>
                          <a:cs typeface="Times New Roman"/>
                        </a:rPr>
                        <a:t>The dog is led, on leash, to the starting position on the </a:t>
                      </a:r>
                      <a:r>
                        <a:rPr lang="en-GB" sz="2400" dirty="0" err="1">
                          <a:latin typeface="Calibri"/>
                          <a:ea typeface="Times New Roman"/>
                          <a:cs typeface="Times New Roman"/>
                        </a:rPr>
                        <a:t>center</a:t>
                      </a:r>
                      <a:r>
                        <a:rPr lang="en-GB" sz="2400" dirty="0">
                          <a:latin typeface="Calibri"/>
                          <a:ea typeface="Times New Roman"/>
                          <a:cs typeface="Times New Roman"/>
                        </a:rPr>
                        <a:t> line even with blind 6, The handler assumes a basic position there and removes the leash. The handler raises an arm showing his willingness to start the exercise. After the judge signal the dog is sent </a:t>
                      </a:r>
                      <a:r>
                        <a:rPr lang="en-GB" sz="2400" dirty="0">
                          <a:solidFill>
                            <a:srgbClr val="FF0000"/>
                          </a:solidFill>
                          <a:latin typeface="Calibri"/>
                          <a:ea typeface="Times New Roman"/>
                          <a:cs typeface="Times New Roman"/>
                        </a:rPr>
                        <a:t>directly</a:t>
                      </a:r>
                      <a:r>
                        <a:rPr lang="en-GB" sz="2400" dirty="0">
                          <a:latin typeface="Calibri"/>
                          <a:ea typeface="Times New Roman"/>
                          <a:cs typeface="Times New Roman"/>
                        </a:rPr>
                        <a:t> to blind 6.</a:t>
                      </a:r>
                      <a:endParaRPr lang="de-DE"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1000"/>
                        </a:spcAft>
                      </a:pPr>
                      <a:r>
                        <a:rPr lang="en-GB" sz="2400" dirty="0">
                          <a:latin typeface="Calibri"/>
                          <a:ea typeface="Times New Roman"/>
                          <a:cs typeface="Times New Roman"/>
                        </a:rPr>
                        <a:t>The dog is led, off leash, to the starting position on the </a:t>
                      </a:r>
                      <a:r>
                        <a:rPr lang="en-GB" sz="2400" dirty="0" err="1">
                          <a:latin typeface="Calibri"/>
                          <a:ea typeface="Times New Roman"/>
                          <a:cs typeface="Times New Roman"/>
                        </a:rPr>
                        <a:t>center</a:t>
                      </a:r>
                      <a:r>
                        <a:rPr lang="en-GB" sz="2400" dirty="0">
                          <a:latin typeface="Calibri"/>
                          <a:ea typeface="Times New Roman"/>
                          <a:cs typeface="Times New Roman"/>
                        </a:rPr>
                        <a:t> line even with blind 3, The handler assumes a basic position there. The handler raises an arm showing his willingness to start the exercise. After the judge signal the dog is sent to start the search exercise.</a:t>
                      </a:r>
                      <a:endParaRPr lang="de-DE"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1000"/>
                        </a:spcAft>
                      </a:pPr>
                      <a:r>
                        <a:rPr lang="en-GB" sz="2400" dirty="0">
                          <a:latin typeface="Calibri"/>
                          <a:ea typeface="Times New Roman"/>
                          <a:cs typeface="Times New Roman"/>
                        </a:rPr>
                        <a:t>The dog is led, off leash, to the starting position on the </a:t>
                      </a:r>
                      <a:r>
                        <a:rPr lang="en-GB" sz="2400" dirty="0" err="1">
                          <a:latin typeface="Calibri"/>
                          <a:ea typeface="Times New Roman"/>
                          <a:cs typeface="Times New Roman"/>
                        </a:rPr>
                        <a:t>center</a:t>
                      </a:r>
                      <a:r>
                        <a:rPr lang="en-GB" sz="2400" dirty="0">
                          <a:latin typeface="Calibri"/>
                          <a:ea typeface="Times New Roman"/>
                          <a:cs typeface="Times New Roman"/>
                        </a:rPr>
                        <a:t> line even with blind 1, The handler assumes a basic position there. The handler raises an arm showing his willingness to start the exercise. After the judge signal the dog is sent to start the search exercise</a:t>
                      </a:r>
                      <a:r>
                        <a:rPr lang="en-GB" sz="2000" dirty="0">
                          <a:latin typeface="Calibri"/>
                          <a:ea typeface="Times New Roman"/>
                          <a:cs typeface="Times New Roman"/>
                        </a:rPr>
                        <a:t>.</a:t>
                      </a:r>
                      <a:endParaRPr lang="de-DE" sz="20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82273" name="Rectangle 1"/>
          <p:cNvSpPr>
            <a:spLocks noChangeArrowheads="1"/>
          </p:cNvSpPr>
          <p:nvPr/>
        </p:nvSpPr>
        <p:spPr bwMode="auto">
          <a:xfrm>
            <a:off x="0" y="24741"/>
            <a:ext cx="9144001"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GB" sz="1200"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a:t>
            </a:r>
            <a:r>
              <a:rPr kumimoji="0" lang="en-GB" b="1"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Search for the helper:</a:t>
            </a:r>
            <a:endParaRPr kumimoji="0" lang="de-DE"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The start must take place in the basic position facing downfield to the Judge, after </a:t>
            </a:r>
            <a:r>
              <a:rPr kumimoji="0" lang="en-GB" b="0" i="0" u="none" strike="noStrike" cap="none" normalizeH="0" baseline="0" dirty="0" err="1" smtClean="0">
                <a:ln>
                  <a:noFill/>
                </a:ln>
                <a:solidFill>
                  <a:schemeClr val="tx1"/>
                </a:solidFill>
                <a:effectLst/>
                <a:latin typeface="Calibri" pitchFamily="34" charset="0"/>
                <a:ea typeface="Times New Roman" pitchFamily="18" charset="0"/>
                <a:cs typeface="Calibri" pitchFamily="34" charset="0"/>
              </a:rPr>
              <a:t>acknowedgeing</a:t>
            </a:r>
            <a:r>
              <a:rPr kumimoji="0" lang="en-GB" b="0" i="0" u="none" strike="noStrike" cap="none" normalizeH="0" baseline="0" dirty="0" smtClean="0">
                <a:ln>
                  <a:noFill/>
                </a:ln>
                <a:solidFill>
                  <a:schemeClr val="tx1"/>
                </a:solidFill>
                <a:effectLst/>
                <a:latin typeface="Calibri" pitchFamily="34" charset="0"/>
                <a:ea typeface="Times New Roman" pitchFamily="18" charset="0"/>
                <a:cs typeface="Calibri" pitchFamily="34" charset="0"/>
              </a:rPr>
              <a:t> the judge (LF) a new basic is taken in the direction of the first blind.</a:t>
            </a:r>
            <a:endParaRPr kumimoji="0" lang="en-GB"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6370" name="Rectangle 2"/>
          <p:cNvSpPr>
            <a:spLocks noGrp="1" noChangeArrowheads="1"/>
          </p:cNvSpPr>
          <p:nvPr>
            <p:ph type="title"/>
          </p:nvPr>
        </p:nvSpPr>
        <p:spPr>
          <a:xfrm>
            <a:off x="304800" y="1"/>
            <a:ext cx="8551863" cy="1052735"/>
          </a:xfrm>
        </p:spPr>
        <p:txBody>
          <a:bodyPr>
            <a:normAutofit fontScale="90000"/>
          </a:bodyPr>
          <a:lstStyle/>
          <a:p>
            <a:pPr eaLnBrk="1" hangingPunct="1"/>
            <a:r>
              <a:rPr lang="de-DE" sz="3200" dirty="0" smtClean="0">
                <a:ea typeface="ＭＳ Ｐゴシック" pitchFamily="34" charset="-128"/>
              </a:rPr>
              <a:t>IGP Abteilung C</a:t>
            </a:r>
            <a:br>
              <a:rPr lang="de-DE" sz="3200" dirty="0" smtClean="0">
                <a:ea typeface="ＭＳ Ｐゴシック" pitchFamily="34" charset="-128"/>
              </a:rPr>
            </a:br>
            <a:r>
              <a:rPr lang="de-DE" sz="3200" dirty="0" smtClean="0">
                <a:ea typeface="ＭＳ Ｐゴシック" pitchFamily="34" charset="-128"/>
              </a:rPr>
              <a:t>Revieren nach dem Helfer</a:t>
            </a:r>
            <a:endParaRPr lang="en-US" sz="3200" dirty="0" smtClean="0">
              <a:ea typeface="ＭＳ Ｐゴシック" pitchFamily="34" charset="-128"/>
            </a:endParaRPr>
          </a:p>
        </p:txBody>
      </p:sp>
      <p:sp>
        <p:nvSpPr>
          <p:cNvPr id="186371" name="Rectangle 3"/>
          <p:cNvSpPr>
            <a:spLocks noGrp="1" noChangeArrowheads="1"/>
          </p:cNvSpPr>
          <p:nvPr>
            <p:ph type="body" idx="1"/>
          </p:nvPr>
        </p:nvSpPr>
        <p:spPr>
          <a:xfrm>
            <a:off x="266700" y="2997200"/>
            <a:ext cx="8610600" cy="3200400"/>
          </a:xfrm>
        </p:spPr>
        <p:txBody>
          <a:bodyPr>
            <a:normAutofit/>
          </a:bodyPr>
          <a:lstStyle/>
          <a:p>
            <a:pPr eaLnBrk="1" hangingPunct="1">
              <a:lnSpc>
                <a:spcPct val="90000"/>
              </a:lnSpc>
            </a:pPr>
            <a:r>
              <a:rPr lang="de-DE" sz="2800" dirty="0" smtClean="0">
                <a:ea typeface="ＭＳ Ｐゴシック" pitchFamily="34" charset="-128"/>
              </a:rPr>
              <a:t>Grundstellung für Übungsbeginn. </a:t>
            </a:r>
          </a:p>
          <a:p>
            <a:pPr eaLnBrk="1" hangingPunct="1">
              <a:lnSpc>
                <a:spcPct val="90000"/>
              </a:lnSpc>
            </a:pPr>
            <a:r>
              <a:rPr lang="de-DE" sz="2800" dirty="0" smtClean="0">
                <a:ea typeface="ＭＳ Ｐゴシック" pitchFamily="34" charset="-128"/>
              </a:rPr>
              <a:t>Auf Richteranweisung wird der Hund mit Hör- und Sichtzeichen zum Versteck eingesetzt.</a:t>
            </a:r>
          </a:p>
          <a:p>
            <a:pPr eaLnBrk="1" hangingPunct="1">
              <a:lnSpc>
                <a:spcPct val="90000"/>
              </a:lnSpc>
            </a:pPr>
            <a:r>
              <a:rPr lang="de-DE" sz="2800" dirty="0" smtClean="0">
                <a:ea typeface="ＭＳ Ｐゴシック" pitchFamily="34" charset="-128"/>
              </a:rPr>
              <a:t>Nach Ausführung des Seitenschlages wird der Hund mit HZ herangerufen und aus der Bewegung mit erneutem HZ zum nächsten Versteck eingewiesen.</a:t>
            </a:r>
            <a:endParaRPr lang="de-DE" sz="2800" dirty="0" smtClean="0">
              <a:ea typeface="ＭＳ Ｐゴシック" pitchFamily="34" charset="-128"/>
            </a:endParaRPr>
          </a:p>
        </p:txBody>
      </p:sp>
      <p:sp>
        <p:nvSpPr>
          <p:cNvPr id="186372" name="Text Box 4"/>
          <p:cNvSpPr txBox="1">
            <a:spLocks noChangeArrowheads="1"/>
          </p:cNvSpPr>
          <p:nvPr/>
        </p:nvSpPr>
        <p:spPr bwMode="auto">
          <a:xfrm>
            <a:off x="215900" y="1700809"/>
            <a:ext cx="4876800" cy="584775"/>
          </a:xfrm>
          <a:prstGeom prst="rect">
            <a:avLst/>
          </a:prstGeom>
          <a:noFill/>
          <a:ln w="12700">
            <a:noFill/>
            <a:miter lim="800000"/>
            <a:headEnd type="none" w="sm" len="sm"/>
            <a:tailEnd type="none" w="sm" len="sm"/>
          </a:ln>
          <a:effectLst/>
        </p:spPr>
        <p:txBody>
          <a:bodyPr wrap="square">
            <a:spAutoFit/>
          </a:bodyPr>
          <a:lstStyle/>
          <a:p>
            <a:pPr algn="ctr" eaLnBrk="0" hangingPunct="0">
              <a:spcBef>
                <a:spcPct val="50000"/>
              </a:spcBef>
              <a:defRPr/>
            </a:pPr>
            <a:r>
              <a:rPr lang="de-DE" sz="3200" dirty="0" smtClean="0">
                <a:solidFill>
                  <a:srgbClr val="008000"/>
                </a:solidFill>
                <a:effectLst>
                  <a:outerShdw blurRad="38100" dist="38100" dir="2700000" algn="tl">
                    <a:srgbClr val="000000"/>
                  </a:outerShdw>
                </a:effectLst>
                <a:latin typeface="Times New Roman" pitchFamily="18" charset="0"/>
              </a:rPr>
              <a:t>Leistungsforderung der PO</a:t>
            </a:r>
            <a:r>
              <a:rPr lang="de-DE" sz="3200" i="1" dirty="0" smtClean="0">
                <a:solidFill>
                  <a:srgbClr val="008000"/>
                </a:solidFill>
                <a:effectLst>
                  <a:outerShdw blurRad="38100" dist="38100" dir="2700000" algn="tl">
                    <a:srgbClr val="000000"/>
                  </a:outerShdw>
                </a:effectLst>
                <a:latin typeface="Times New Roman" pitchFamily="18" charset="0"/>
              </a:rPr>
              <a:t>:</a:t>
            </a:r>
            <a:endParaRPr lang="de-DE" sz="3200" i="1" dirty="0">
              <a:solidFill>
                <a:srgbClr val="008000"/>
              </a:solidFill>
              <a:effectLst>
                <a:outerShdw blurRad="38100" dist="38100" dir="2700000" algn="tl">
                  <a:srgbClr val="000000"/>
                </a:outerShdw>
              </a:effectLst>
              <a:latin typeface="Times New Roman" pitchFamily="18" charset="0"/>
            </a:endParaRPr>
          </a:p>
        </p:txBody>
      </p:sp>
      <p:sp>
        <p:nvSpPr>
          <p:cNvPr id="186373" name="Text Box 5"/>
          <p:cNvSpPr txBox="1">
            <a:spLocks noChangeArrowheads="1"/>
          </p:cNvSpPr>
          <p:nvPr/>
        </p:nvSpPr>
        <p:spPr bwMode="auto">
          <a:xfrm>
            <a:off x="323528" y="2348880"/>
            <a:ext cx="8136904" cy="523220"/>
          </a:xfrm>
          <a:prstGeom prst="rect">
            <a:avLst/>
          </a:prstGeom>
          <a:noFill/>
          <a:ln w="12700">
            <a:noFill/>
            <a:miter lim="800000"/>
            <a:headEnd type="none" w="sm" len="sm"/>
            <a:tailEnd type="none" w="sm" len="sm"/>
          </a:ln>
          <a:effectLst/>
        </p:spPr>
        <p:txBody>
          <a:bodyPr wrap="square">
            <a:spAutoFit/>
          </a:bodyPr>
          <a:lstStyle/>
          <a:p>
            <a:pPr eaLnBrk="0" hangingPunct="0">
              <a:spcBef>
                <a:spcPct val="50000"/>
              </a:spcBef>
              <a:defRPr/>
            </a:pPr>
            <a:r>
              <a:rPr lang="de-DE" sz="2800" dirty="0" smtClean="0">
                <a:solidFill>
                  <a:srgbClr val="FF3300"/>
                </a:solidFill>
                <a:effectLst>
                  <a:outerShdw blurRad="38100" dist="38100" dir="2700000" algn="tl">
                    <a:srgbClr val="000000"/>
                  </a:outerShdw>
                </a:effectLst>
                <a:latin typeface="Times New Roman" pitchFamily="18" charset="0"/>
              </a:rPr>
              <a:t>Hörzeichen:	"Revier oder Voran" – "Hier</a:t>
            </a:r>
            <a:r>
              <a:rPr lang="de-DE" altLang="de-DE" sz="2800" dirty="0" smtClean="0">
                <a:solidFill>
                  <a:srgbClr val="FF3300"/>
                </a:solidFill>
                <a:effectLst>
                  <a:outerShdw blurRad="38100" dist="38100" dir="2700000" algn="tl">
                    <a:srgbClr val="000000"/>
                  </a:outerShdw>
                </a:effectLst>
                <a:latin typeface="Times New Roman" pitchFamily="18" charset="0"/>
              </a:rPr>
              <a:t>“</a:t>
            </a:r>
            <a:r>
              <a:rPr lang="de-DE" sz="2800" dirty="0" smtClean="0">
                <a:solidFill>
                  <a:srgbClr val="FF3300"/>
                </a:solidFill>
                <a:effectLst>
                  <a:outerShdw blurRad="38100" dist="38100" dir="2700000" algn="tl">
                    <a:srgbClr val="000000"/>
                  </a:outerShdw>
                </a:effectLst>
                <a:latin typeface="Times New Roman" pitchFamily="18" charset="0"/>
              </a:rPr>
              <a:t>(Namen)</a:t>
            </a:r>
            <a:endParaRPr lang="de-DE" sz="2400" dirty="0">
              <a:solidFill>
                <a:srgbClr val="FF3300"/>
              </a:solidFill>
              <a:effectLst>
                <a:outerShdw blurRad="38100" dist="38100" dir="2700000" algn="tl">
                  <a:srgbClr val="000000"/>
                </a:outerShdw>
              </a:effectLst>
              <a:latin typeface="Times New Roman" pitchFamily="18" charset="0"/>
            </a:endParaRPr>
          </a:p>
        </p:txBody>
      </p:sp>
      <p:sp>
        <p:nvSpPr>
          <p:cNvPr id="6" name="Foliennummernplatzhalter 5"/>
          <p:cNvSpPr>
            <a:spLocks noGrp="1"/>
          </p:cNvSpPr>
          <p:nvPr>
            <p:ph type="sldNum" sz="quarter" idx="12"/>
          </p:nvPr>
        </p:nvSpPr>
        <p:spPr/>
        <p:txBody>
          <a:bodyPr/>
          <a:lstStyle/>
          <a:p>
            <a:fld id="{42060E1C-7F94-48ED-A1E2-7080F3AD8941}" type="slidenum">
              <a:rPr lang="de-DE" smtClean="0"/>
              <a:pPr/>
              <a:t>82</a:t>
            </a:fld>
            <a:endParaRPr lang="de-DE"/>
          </a:p>
        </p:txBody>
      </p:sp>
      <p:sp>
        <p:nvSpPr>
          <p:cNvPr id="7" name="Fußzeilenplatzhalter 6"/>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6370"/>
                                        </p:tgtEl>
                                        <p:attrNameLst>
                                          <p:attrName>style.visibility</p:attrName>
                                        </p:attrNameLst>
                                      </p:cBhvr>
                                      <p:to>
                                        <p:strVal val="visible"/>
                                      </p:to>
                                    </p:set>
                                    <p:animEffect transition="in" filter="fade">
                                      <p:cBhvr>
                                        <p:cTn id="7" dur="500"/>
                                        <p:tgtEl>
                                          <p:spTgt spid="186370"/>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6372"/>
                                        </p:tgtEl>
                                        <p:attrNameLst>
                                          <p:attrName>style.visibility</p:attrName>
                                        </p:attrNameLst>
                                      </p:cBhvr>
                                      <p:to>
                                        <p:strVal val="visible"/>
                                      </p:to>
                                    </p:set>
                                    <p:animEffect transition="in" filter="fade">
                                      <p:cBhvr>
                                        <p:cTn id="11" dur="500"/>
                                        <p:tgtEl>
                                          <p:spTgt spid="186372"/>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6373"/>
                                        </p:tgtEl>
                                        <p:attrNameLst>
                                          <p:attrName>style.visibility</p:attrName>
                                        </p:attrNameLst>
                                      </p:cBhvr>
                                      <p:to>
                                        <p:strVal val="visible"/>
                                      </p:to>
                                    </p:set>
                                    <p:animEffect transition="in" filter="fade">
                                      <p:cBhvr>
                                        <p:cTn id="15" dur="500"/>
                                        <p:tgtEl>
                                          <p:spTgt spid="186373"/>
                                        </p:tgtEl>
                                      </p:cBhvr>
                                    </p:animEffect>
                                  </p:childTnLst>
                                  <p:subTnLst>
                                    <p:set>
                                      <p:cBhvr override="childStyle">
                                        <p:cTn dur="1" fill="hold" display="0" masterRel="nextClick" afterEffect="1"/>
                                        <p:tgtEl>
                                          <p:spTgt spid="186373"/>
                                        </p:tgtEl>
                                        <p:attrNameLst>
                                          <p:attrName>style.visibility</p:attrName>
                                        </p:attrNameLst>
                                      </p:cBhvr>
                                      <p:to>
                                        <p:strVal val="hidden"/>
                                      </p:to>
                                    </p:set>
                                  </p:subTnLst>
                                </p:cTn>
                              </p:par>
                              <p:par>
                                <p:cTn id="16" presetID="10" presetClass="entr" presetSubtype="0" fill="hold" grpId="0" nodeType="withEffect">
                                  <p:stCondLst>
                                    <p:cond delay="0"/>
                                  </p:stCondLst>
                                  <p:childTnLst>
                                    <p:set>
                                      <p:cBhvr>
                                        <p:cTn id="17" dur="1" fill="hold">
                                          <p:stCondLst>
                                            <p:cond delay="0"/>
                                          </p:stCondLst>
                                        </p:cTn>
                                        <p:tgtEl>
                                          <p:spTgt spid="186371">
                                            <p:txEl>
                                              <p:pRg st="0" end="0"/>
                                            </p:txEl>
                                          </p:spTgt>
                                        </p:tgtEl>
                                        <p:attrNameLst>
                                          <p:attrName>style.visibility</p:attrName>
                                        </p:attrNameLst>
                                      </p:cBhvr>
                                      <p:to>
                                        <p:strVal val="visible"/>
                                      </p:to>
                                    </p:set>
                                    <p:animEffect transition="in" filter="fade">
                                      <p:cBhvr>
                                        <p:cTn id="18" dur="500"/>
                                        <p:tgtEl>
                                          <p:spTgt spid="186371">
                                            <p:txEl>
                                              <p:pRg st="0" end="0"/>
                                            </p:txEl>
                                          </p:spTgt>
                                        </p:tgtEl>
                                      </p:cBhvr>
                                    </p:animEffect>
                                  </p:childTnLst>
                                  <p:subTnLst>
                                    <p:set>
                                      <p:cBhvr override="childStyle">
                                        <p:cTn dur="1" fill="hold" display="0" masterRel="nextClick" afterEffect="1"/>
                                        <p:tgtEl>
                                          <p:spTgt spid="186371">
                                            <p:txEl>
                                              <p:pRg st="0" end="0"/>
                                            </p:txEl>
                                          </p:spTgt>
                                        </p:tgtEl>
                                        <p:attrNameLst>
                                          <p:attrName>style.visibility</p:attrName>
                                        </p:attrNameLst>
                                      </p:cBhvr>
                                      <p:to>
                                        <p:strVal val="hidden"/>
                                      </p:to>
                                    </p:set>
                                  </p:subTnLst>
                                </p:cTn>
                              </p:par>
                              <p:par>
                                <p:cTn id="19" presetID="10" presetClass="entr" presetSubtype="0" fill="hold" grpId="0" nodeType="withEffect">
                                  <p:stCondLst>
                                    <p:cond delay="0"/>
                                  </p:stCondLst>
                                  <p:childTnLst>
                                    <p:set>
                                      <p:cBhvr>
                                        <p:cTn id="20" dur="1" fill="hold">
                                          <p:stCondLst>
                                            <p:cond delay="0"/>
                                          </p:stCondLst>
                                        </p:cTn>
                                        <p:tgtEl>
                                          <p:spTgt spid="186371">
                                            <p:txEl>
                                              <p:pRg st="1" end="1"/>
                                            </p:txEl>
                                          </p:spTgt>
                                        </p:tgtEl>
                                        <p:attrNameLst>
                                          <p:attrName>style.visibility</p:attrName>
                                        </p:attrNameLst>
                                      </p:cBhvr>
                                      <p:to>
                                        <p:strVal val="visible"/>
                                      </p:to>
                                    </p:set>
                                    <p:animEffect transition="in" filter="fade">
                                      <p:cBhvr>
                                        <p:cTn id="21" dur="500"/>
                                        <p:tgtEl>
                                          <p:spTgt spid="186371">
                                            <p:txEl>
                                              <p:pRg st="1" end="1"/>
                                            </p:txEl>
                                          </p:spTgt>
                                        </p:tgtEl>
                                      </p:cBhvr>
                                    </p:animEffect>
                                  </p:childTnLst>
                                  <p:subTnLst>
                                    <p:set>
                                      <p:cBhvr override="childStyle">
                                        <p:cTn dur="1" fill="hold" display="0" masterRel="nextClick" afterEffect="1"/>
                                        <p:tgtEl>
                                          <p:spTgt spid="186371">
                                            <p:txEl>
                                              <p:pRg st="1" end="1"/>
                                            </p:txEl>
                                          </p:spTgt>
                                        </p:tgtEl>
                                        <p:attrNameLst>
                                          <p:attrName>style.visibility</p:attrName>
                                        </p:attrNameLst>
                                      </p:cBhvr>
                                      <p:to>
                                        <p:strVal val="hidden"/>
                                      </p:to>
                                    </p:set>
                                  </p:subTnLst>
                                </p:cTn>
                              </p:par>
                              <p:par>
                                <p:cTn id="22" presetID="10" presetClass="entr" presetSubtype="0" fill="hold" grpId="0" nodeType="withEffect">
                                  <p:stCondLst>
                                    <p:cond delay="0"/>
                                  </p:stCondLst>
                                  <p:childTnLst>
                                    <p:set>
                                      <p:cBhvr>
                                        <p:cTn id="23" dur="1" fill="hold">
                                          <p:stCondLst>
                                            <p:cond delay="0"/>
                                          </p:stCondLst>
                                        </p:cTn>
                                        <p:tgtEl>
                                          <p:spTgt spid="186371">
                                            <p:txEl>
                                              <p:pRg st="2" end="2"/>
                                            </p:txEl>
                                          </p:spTgt>
                                        </p:tgtEl>
                                        <p:attrNameLst>
                                          <p:attrName>style.visibility</p:attrName>
                                        </p:attrNameLst>
                                      </p:cBhvr>
                                      <p:to>
                                        <p:strVal val="visible"/>
                                      </p:to>
                                    </p:set>
                                    <p:animEffect transition="in" filter="fade">
                                      <p:cBhvr>
                                        <p:cTn id="24" dur="500"/>
                                        <p:tgtEl>
                                          <p:spTgt spid="186371">
                                            <p:txEl>
                                              <p:pRg st="2" end="2"/>
                                            </p:txEl>
                                          </p:spTgt>
                                        </p:tgtEl>
                                      </p:cBhvr>
                                    </p:animEffect>
                                  </p:childTnLst>
                                  <p:subTnLst>
                                    <p:set>
                                      <p:cBhvr override="childStyle">
                                        <p:cTn dur="1" fill="hold" display="0" masterRel="nextClick" afterEffect="1"/>
                                        <p:tgtEl>
                                          <p:spTgt spid="186371">
                                            <p:txEl>
                                              <p:pRg st="2" end="2"/>
                                            </p:txEl>
                                          </p:spTgt>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0" grpId="0" autoUpdateAnimBg="0"/>
      <p:bldP spid="186371" grpId="0" build="p" autoUpdateAnimBg="0"/>
      <p:bldP spid="186372" grpId="0" autoUpdateAnimBg="0"/>
      <p:bldP spid="186373" grpId="0" autoUpdateAnimBg="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Search for the helper</a:t>
            </a:r>
            <a:endParaRPr lang="en-GB" dirty="0"/>
          </a:p>
        </p:txBody>
      </p:sp>
      <p:sp>
        <p:nvSpPr>
          <p:cNvPr id="3" name="Inhaltsplatzhalter 2"/>
          <p:cNvSpPr>
            <a:spLocks noGrp="1"/>
          </p:cNvSpPr>
          <p:nvPr>
            <p:ph idx="1"/>
          </p:nvPr>
        </p:nvSpPr>
        <p:spPr/>
        <p:txBody>
          <a:bodyPr/>
          <a:lstStyle/>
          <a:p>
            <a:r>
              <a:rPr lang="en-GB" dirty="0" smtClean="0"/>
              <a:t>Basic position for starting exercise</a:t>
            </a:r>
          </a:p>
          <a:p>
            <a:r>
              <a:rPr lang="en-GB" dirty="0" smtClean="0"/>
              <a:t>On the Judge´s signal the dog is sent to the blind with a verbal command and signal.</a:t>
            </a:r>
          </a:p>
          <a:p>
            <a:r>
              <a:rPr lang="en-GB" dirty="0" smtClean="0"/>
              <a:t>After the search to the side the dog is called back with a command and while in motion is sent to the next blind with another command.</a:t>
            </a:r>
            <a:endParaRPr lang="en-GB"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83</a:t>
            </a:fld>
            <a:endParaRPr lang="de-DE"/>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ChangeArrowheads="1"/>
          </p:cNvSpPr>
          <p:nvPr/>
        </p:nvSpPr>
        <p:spPr bwMode="auto">
          <a:xfrm>
            <a:off x="282575" y="260648"/>
            <a:ext cx="8610600" cy="5688632"/>
          </a:xfrm>
          <a:prstGeom prst="rect">
            <a:avLst/>
          </a:prstGeom>
          <a:noFill/>
          <a:ln w="9525">
            <a:noFill/>
            <a:miter lim="800000"/>
            <a:headEnd/>
            <a:tailEnd/>
          </a:ln>
        </p:spPr>
        <p:txBody>
          <a:bodyPr lIns="92075" tIns="46038" rIns="92075" bIns="46038"/>
          <a:lstStyle/>
          <a:p>
            <a:pPr marL="342900" indent="-342900">
              <a:lnSpc>
                <a:spcPct val="90000"/>
              </a:lnSpc>
              <a:spcBef>
                <a:spcPct val="20000"/>
              </a:spcBef>
              <a:buFontTx/>
              <a:buChar char="•"/>
            </a:pPr>
            <a:r>
              <a:rPr lang="de-DE" sz="2400" dirty="0" smtClean="0"/>
              <a:t>Der HF bewegt sich in </a:t>
            </a:r>
            <a:r>
              <a:rPr lang="de-DE" sz="2400" i="1" dirty="0" smtClean="0"/>
              <a:t>normalem</a:t>
            </a:r>
            <a:r>
              <a:rPr lang="de-DE" sz="2400" dirty="0" smtClean="0"/>
              <a:t> Schritt auf der gedachten Mittellinie, die er während des Revierens nicht verlassen darf.</a:t>
            </a:r>
          </a:p>
          <a:p>
            <a:pPr marL="342900" indent="-342900">
              <a:lnSpc>
                <a:spcPct val="90000"/>
              </a:lnSpc>
              <a:spcBef>
                <a:spcPct val="20000"/>
              </a:spcBef>
              <a:buFontTx/>
              <a:buChar char="•"/>
            </a:pPr>
            <a:r>
              <a:rPr lang="en-GB" sz="2400" dirty="0" smtClean="0"/>
              <a:t>The </a:t>
            </a:r>
            <a:r>
              <a:rPr lang="en-GB" sz="2400" dirty="0" smtClean="0"/>
              <a:t>dog handler (HF) moves in the normal pace on the imaginary </a:t>
            </a:r>
            <a:r>
              <a:rPr lang="en-GB" sz="2400" dirty="0" err="1" smtClean="0"/>
              <a:t>center</a:t>
            </a:r>
            <a:r>
              <a:rPr lang="en-GB" sz="2400" dirty="0" smtClean="0"/>
              <a:t> line, which he must not leave during the blind search. </a:t>
            </a:r>
            <a:endParaRPr lang="en-US" sz="2400" dirty="0" smtClean="0"/>
          </a:p>
          <a:p>
            <a:pPr marL="342900" indent="-342900">
              <a:lnSpc>
                <a:spcPct val="90000"/>
              </a:lnSpc>
              <a:spcBef>
                <a:spcPct val="20000"/>
              </a:spcBef>
              <a:buFontTx/>
              <a:buChar char="•"/>
            </a:pPr>
            <a:r>
              <a:rPr lang="de-DE" sz="2400" dirty="0" smtClean="0"/>
              <a:t>Der Hund muss sich immer vor dem HF befinden.</a:t>
            </a:r>
          </a:p>
          <a:p>
            <a:pPr marL="342900" indent="-342900">
              <a:lnSpc>
                <a:spcPct val="90000"/>
              </a:lnSpc>
              <a:spcBef>
                <a:spcPct val="20000"/>
              </a:spcBef>
              <a:buFontTx/>
              <a:buChar char="•"/>
            </a:pPr>
            <a:r>
              <a:rPr lang="en-US" sz="2400" dirty="0" smtClean="0"/>
              <a:t>The </a:t>
            </a:r>
            <a:r>
              <a:rPr lang="en-US" sz="2400" dirty="0" smtClean="0"/>
              <a:t>dog must always be in front of the handler.</a:t>
            </a:r>
          </a:p>
          <a:p>
            <a:pPr marL="342900" indent="-342900">
              <a:lnSpc>
                <a:spcPct val="90000"/>
              </a:lnSpc>
              <a:spcBef>
                <a:spcPct val="20000"/>
              </a:spcBef>
              <a:buFontTx/>
              <a:buChar char="•"/>
            </a:pPr>
            <a:r>
              <a:rPr lang="de-DE" sz="2400" dirty="0" smtClean="0"/>
              <a:t>Wenn der Hund das Helferversteck erreicht hat, muss der HF stehen bleiben, weitere Sicht- oder HZ sind dann nicht mehr erlaubt.</a:t>
            </a:r>
          </a:p>
          <a:p>
            <a:pPr marL="342900" indent="-342900">
              <a:lnSpc>
                <a:spcPct val="90000"/>
              </a:lnSpc>
              <a:spcBef>
                <a:spcPct val="20000"/>
              </a:spcBef>
              <a:buFontTx/>
              <a:buChar char="•"/>
            </a:pPr>
            <a:r>
              <a:rPr lang="en-GB" sz="2400" dirty="0" smtClean="0"/>
              <a:t>When </a:t>
            </a:r>
            <a:r>
              <a:rPr lang="en-GB" sz="2400" dirty="0" smtClean="0"/>
              <a:t>the dog has reached the helper’s blind, no further commands or hand signals are permitted, and the dog handler must stop as soon as the dog enters blind 6 and remain standing until he receives an instruction from the judge (LR) to approach the dog for the call out or pickup.</a:t>
            </a:r>
            <a:endParaRPr lang="de-DE" sz="2400" dirty="0" smtClean="0"/>
          </a:p>
          <a:p>
            <a:pPr marL="342900" indent="-342900">
              <a:lnSpc>
                <a:spcPct val="90000"/>
              </a:lnSpc>
              <a:spcBef>
                <a:spcPct val="20000"/>
              </a:spcBef>
              <a:buFontTx/>
              <a:buChar char="•"/>
            </a:pPr>
            <a:endParaRPr lang="en-US" sz="2400" dirty="0" smtClean="0"/>
          </a:p>
          <a:p>
            <a:pPr marL="342900" indent="-342900">
              <a:lnSpc>
                <a:spcPct val="90000"/>
              </a:lnSpc>
              <a:spcBef>
                <a:spcPct val="20000"/>
              </a:spcBef>
            </a:pPr>
            <a:endParaRPr lang="en-US" sz="2800" dirty="0" smtClean="0"/>
          </a:p>
          <a:p>
            <a:pPr marL="342900" indent="-342900">
              <a:lnSpc>
                <a:spcPct val="90000"/>
              </a:lnSpc>
              <a:spcBef>
                <a:spcPct val="20000"/>
              </a:spcBef>
              <a:buFontTx/>
              <a:buChar char="•"/>
            </a:pPr>
            <a:endParaRPr lang="en-US" sz="2800" dirty="0"/>
          </a:p>
        </p:txBody>
      </p:sp>
      <p:sp>
        <p:nvSpPr>
          <p:cNvPr id="3" name="Foliennummernplatzhalter 2"/>
          <p:cNvSpPr>
            <a:spLocks noGrp="1"/>
          </p:cNvSpPr>
          <p:nvPr>
            <p:ph type="sldNum" sz="quarter" idx="12"/>
          </p:nvPr>
        </p:nvSpPr>
        <p:spPr/>
        <p:txBody>
          <a:bodyPr/>
          <a:lstStyle/>
          <a:p>
            <a:fld id="{42060E1C-7F94-48ED-A1E2-7080F3AD8941}" type="slidenum">
              <a:rPr lang="de-DE" smtClean="0"/>
              <a:pPr/>
              <a:t>84</a:t>
            </a:fld>
            <a:endParaRPr lang="de-DE" dirty="0"/>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fade">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fade">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fade">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utoUpdateAnimBg="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Rectangle 2"/>
          <p:cNvSpPr>
            <a:spLocks noGrp="1" noChangeArrowheads="1"/>
          </p:cNvSpPr>
          <p:nvPr>
            <p:ph type="title"/>
          </p:nvPr>
        </p:nvSpPr>
        <p:spPr>
          <a:xfrm>
            <a:off x="457200" y="0"/>
            <a:ext cx="8229600" cy="836712"/>
          </a:xfrm>
        </p:spPr>
        <p:txBody>
          <a:bodyPr/>
          <a:lstStyle/>
          <a:p>
            <a:pPr eaLnBrk="1" hangingPunct="1"/>
            <a:r>
              <a:rPr lang="de-DE" dirty="0" smtClean="0">
                <a:ea typeface="ＭＳ Ｐゴシック" pitchFamily="34" charset="-128"/>
              </a:rPr>
              <a:t>Revieren</a:t>
            </a:r>
          </a:p>
        </p:txBody>
      </p:sp>
      <p:sp>
        <p:nvSpPr>
          <p:cNvPr id="242691" name="Rectangle 3"/>
          <p:cNvSpPr>
            <a:spLocks noGrp="1" noChangeArrowheads="1"/>
          </p:cNvSpPr>
          <p:nvPr>
            <p:ph type="body" idx="1"/>
          </p:nvPr>
        </p:nvSpPr>
        <p:spPr>
          <a:xfrm>
            <a:off x="395288" y="1196752"/>
            <a:ext cx="8229600" cy="4886548"/>
          </a:xfrm>
        </p:spPr>
        <p:txBody>
          <a:bodyPr/>
          <a:lstStyle/>
          <a:p>
            <a:pPr eaLnBrk="1" hangingPunct="1">
              <a:buClr>
                <a:schemeClr val="tx1"/>
              </a:buClr>
              <a:buFontTx/>
              <a:buNone/>
            </a:pPr>
            <a:r>
              <a:rPr lang="de-DE" sz="2800" dirty="0" smtClean="0">
                <a:ea typeface="ＭＳ Ｐゴシック" pitchFamily="34" charset="-128"/>
              </a:rPr>
              <a:t>    Beim Revieren muss der Hund </a:t>
            </a:r>
            <a:r>
              <a:rPr lang="de-DE" sz="2800" i="1" u="sng" dirty="0" smtClean="0">
                <a:ea typeface="ＭＳ Ｐゴシック" pitchFamily="34" charset="-128"/>
              </a:rPr>
              <a:t>drangvoll</a:t>
            </a:r>
            <a:r>
              <a:rPr lang="de-DE" sz="2800" dirty="0" smtClean="0">
                <a:ea typeface="ＭＳ Ｐゴシック" pitchFamily="34" charset="-128"/>
              </a:rPr>
              <a:t>, </a:t>
            </a:r>
            <a:r>
              <a:rPr lang="de-DE" sz="2800" i="1" u="sng" dirty="0" smtClean="0">
                <a:ea typeface="ＭＳ Ｐゴシック" pitchFamily="34" charset="-128"/>
              </a:rPr>
              <a:t>zielstrebig</a:t>
            </a:r>
            <a:r>
              <a:rPr lang="de-DE" sz="2800" dirty="0" smtClean="0">
                <a:ea typeface="ＭＳ Ｐゴシック" pitchFamily="34" charset="-128"/>
              </a:rPr>
              <a:t> und </a:t>
            </a:r>
            <a:r>
              <a:rPr lang="de-DE" sz="2800" i="1" u="sng" dirty="0" smtClean="0">
                <a:ea typeface="ＭＳ Ｐゴシック" pitchFamily="34" charset="-128"/>
              </a:rPr>
              <a:t>direkt</a:t>
            </a:r>
            <a:r>
              <a:rPr lang="de-DE" sz="2800" dirty="0" smtClean="0">
                <a:ea typeface="ＭＳ Ｐゴシック" pitchFamily="34" charset="-128"/>
              </a:rPr>
              <a:t> die Verstecke anlaufen, sie </a:t>
            </a:r>
            <a:r>
              <a:rPr lang="de-DE" sz="2800" i="1" u="sng" dirty="0" smtClean="0">
                <a:ea typeface="ＭＳ Ｐゴシック" pitchFamily="34" charset="-128"/>
              </a:rPr>
              <a:t>eng</a:t>
            </a:r>
            <a:r>
              <a:rPr lang="de-DE" sz="2800" dirty="0" smtClean="0">
                <a:ea typeface="ＭＳ Ｐゴシック" pitchFamily="34" charset="-128"/>
              </a:rPr>
              <a:t> und </a:t>
            </a:r>
            <a:r>
              <a:rPr lang="de-DE" sz="2800" i="1" u="sng" dirty="0" smtClean="0">
                <a:ea typeface="ＭＳ Ｐゴシック" pitchFamily="34" charset="-128"/>
              </a:rPr>
              <a:t>aufmerksam</a:t>
            </a:r>
            <a:r>
              <a:rPr lang="de-DE" sz="2800" dirty="0" smtClean="0">
                <a:ea typeface="ＭＳ Ｐゴシック" pitchFamily="34" charset="-128"/>
              </a:rPr>
              <a:t> umlaufen und sich gut lenken und leiten lassen.</a:t>
            </a:r>
          </a:p>
          <a:p>
            <a:pPr eaLnBrk="1" hangingPunct="1">
              <a:buClr>
                <a:schemeClr val="tx1"/>
              </a:buClr>
              <a:buFontTx/>
              <a:buNone/>
            </a:pPr>
            <a:r>
              <a:rPr lang="de-DE" sz="2800" dirty="0" smtClean="0">
                <a:ea typeface="ＭＳ Ｐゴシック" pitchFamily="34" charset="-128"/>
              </a:rPr>
              <a:t>    Werden Einzelkriterien nicht gezeigt, muss  entsprechend entwertet werden.</a:t>
            </a:r>
          </a:p>
          <a:p>
            <a:pPr eaLnBrk="1" hangingPunct="1">
              <a:buClr>
                <a:schemeClr val="tx1"/>
              </a:buClr>
              <a:buFontTx/>
              <a:buNone/>
            </a:pPr>
            <a:r>
              <a:rPr lang="de-DE" sz="2800" dirty="0" smtClean="0">
                <a:ea typeface="ＭＳ Ｐゴシック" pitchFamily="34" charset="-128"/>
              </a:rPr>
              <a:t>    Die Streife wird aus dem </a:t>
            </a:r>
            <a:r>
              <a:rPr lang="de-DE" sz="2800" u="sng" dirty="0" smtClean="0">
                <a:ea typeface="ＭＳ Ｐゴシック" pitchFamily="34" charset="-128"/>
              </a:rPr>
              <a:t>Beuteverhalten</a:t>
            </a:r>
            <a:r>
              <a:rPr lang="de-DE" sz="2800" dirty="0" smtClean="0">
                <a:ea typeface="ＭＳ Ｐゴシック" pitchFamily="34" charset="-128"/>
              </a:rPr>
              <a:t> heraus durchgeführt und erfordert bereits ein hohes Maß an Führigkeit.</a:t>
            </a:r>
          </a:p>
        </p:txBody>
      </p:sp>
      <p:sp>
        <p:nvSpPr>
          <p:cNvPr id="4" name="Foliennummernplatzhalter 3"/>
          <p:cNvSpPr>
            <a:spLocks noGrp="1"/>
          </p:cNvSpPr>
          <p:nvPr>
            <p:ph type="sldNum" sz="quarter" idx="12"/>
          </p:nvPr>
        </p:nvSpPr>
        <p:spPr/>
        <p:txBody>
          <a:bodyPr/>
          <a:lstStyle/>
          <a:p>
            <a:fld id="{42060E1C-7F94-48ED-A1E2-7080F3AD8941}" type="slidenum">
              <a:rPr lang="de-DE" smtClean="0"/>
              <a:pPr/>
              <a:t>85</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ransition/>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980728"/>
          </a:xfrm>
        </p:spPr>
        <p:txBody>
          <a:bodyPr/>
          <a:lstStyle/>
          <a:p>
            <a:r>
              <a:rPr lang="en-GB" dirty="0" smtClean="0"/>
              <a:t>Search for the helper</a:t>
            </a:r>
            <a:endParaRPr lang="en-GB" dirty="0"/>
          </a:p>
        </p:txBody>
      </p:sp>
      <p:sp>
        <p:nvSpPr>
          <p:cNvPr id="3" name="Inhaltsplatzhalter 2"/>
          <p:cNvSpPr>
            <a:spLocks noGrp="1"/>
          </p:cNvSpPr>
          <p:nvPr>
            <p:ph idx="1"/>
          </p:nvPr>
        </p:nvSpPr>
        <p:spPr>
          <a:xfrm>
            <a:off x="457200" y="908720"/>
            <a:ext cx="8229600" cy="5217443"/>
          </a:xfrm>
        </p:spPr>
        <p:txBody>
          <a:bodyPr/>
          <a:lstStyle/>
          <a:p>
            <a:pPr>
              <a:buNone/>
            </a:pPr>
            <a:r>
              <a:rPr lang="de-DE" dirty="0" smtClean="0"/>
              <a:t>   </a:t>
            </a:r>
            <a:r>
              <a:rPr lang="en-GB" dirty="0" smtClean="0"/>
              <a:t>The dog: </a:t>
            </a:r>
          </a:p>
          <a:p>
            <a:pPr>
              <a:buNone/>
            </a:pPr>
            <a:r>
              <a:rPr lang="en-GB" dirty="0" smtClean="0"/>
              <a:t>    Moves quickly and purposefully from the handler  </a:t>
            </a:r>
          </a:p>
          <a:p>
            <a:pPr>
              <a:buNone/>
            </a:pPr>
            <a:r>
              <a:rPr lang="en-GB" dirty="0" smtClean="0"/>
              <a:t>   Runs directly to the indicated blind  </a:t>
            </a:r>
          </a:p>
          <a:p>
            <a:pPr>
              <a:buNone/>
            </a:pPr>
            <a:r>
              <a:rPr lang="en-GB" dirty="0" smtClean="0"/>
              <a:t>   Circles the blind tightly and attentively </a:t>
            </a:r>
          </a:p>
          <a:p>
            <a:pPr>
              <a:buNone/>
            </a:pPr>
            <a:r>
              <a:rPr lang="en-GB" dirty="0" smtClean="0"/>
              <a:t>   Comes quickly and directly to the handler after circling the blind </a:t>
            </a:r>
          </a:p>
          <a:p>
            <a:pPr>
              <a:buNone/>
            </a:pPr>
            <a:r>
              <a:rPr lang="en-GB" dirty="0" smtClean="0"/>
              <a:t>   Stays in front of the handler during the </a:t>
            </a:r>
            <a:r>
              <a:rPr lang="en-GB" dirty="0" err="1" smtClean="0"/>
              <a:t>searc</a:t>
            </a:r>
            <a:r>
              <a:rPr lang="de-DE" dirty="0" smtClean="0"/>
              <a:t>h</a:t>
            </a:r>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86</a:t>
            </a:fld>
            <a:endParaRPr lang="de-DE"/>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692696"/>
          </a:xfrm>
        </p:spPr>
        <p:txBody>
          <a:bodyPr>
            <a:normAutofit/>
          </a:bodyPr>
          <a:lstStyle/>
          <a:p>
            <a:r>
              <a:rPr lang="de-DE" sz="3600" dirty="0" smtClean="0"/>
              <a:t>Revieren </a:t>
            </a:r>
            <a:endParaRPr lang="de-DE" sz="3600" dirty="0"/>
          </a:p>
        </p:txBody>
      </p:sp>
      <p:sp>
        <p:nvSpPr>
          <p:cNvPr id="3" name="Inhaltsplatzhalter 2"/>
          <p:cNvSpPr>
            <a:spLocks noGrp="1"/>
          </p:cNvSpPr>
          <p:nvPr>
            <p:ph idx="1"/>
          </p:nvPr>
        </p:nvSpPr>
        <p:spPr>
          <a:xfrm>
            <a:off x="0" y="836712"/>
            <a:ext cx="9144000" cy="5760640"/>
          </a:xfrm>
        </p:spPr>
        <p:txBody>
          <a:bodyPr>
            <a:normAutofit/>
          </a:bodyPr>
          <a:lstStyle/>
          <a:p>
            <a:r>
              <a:rPr lang="de-DE" sz="2400" i="1" dirty="0" smtClean="0">
                <a:solidFill>
                  <a:srgbClr val="FF0000"/>
                </a:solidFill>
              </a:rPr>
              <a:t>Nimmt der Hundeführer seinen Hund im Verlauf des Revierens in die Grundstellung, wird die Übung mit null Punkten bewertet.</a:t>
            </a:r>
            <a:r>
              <a:rPr lang="de-DE" sz="2400" dirty="0" smtClean="0">
                <a:solidFill>
                  <a:srgbClr val="FF0000"/>
                </a:solidFill>
              </a:rPr>
              <a:t> Der Schutzdienst kann fortgesetzt werden, wenn sich der Hund wieder einsetzen lässt, kommt er ein zweites Mal in die Grundstellung zurück, ist der Schutzdienst abzubrechen.</a:t>
            </a:r>
          </a:p>
          <a:p>
            <a:r>
              <a:rPr lang="de-DE" sz="2400" dirty="0" smtClean="0"/>
              <a:t>Hat der Hund den Helfer noch nicht erkannt, hat der Hundeführer zwei weitere Versuche seinen Hund </a:t>
            </a:r>
            <a:r>
              <a:rPr lang="de-DE" sz="2400" i="1" dirty="0" smtClean="0"/>
              <a:t>direkt </a:t>
            </a:r>
            <a:r>
              <a:rPr lang="de-DE" sz="2400" dirty="0" smtClean="0"/>
              <a:t>ins Verbellversteck zu schicken. Gelingt dies nicht, ist die Abteilung abzubrechen.</a:t>
            </a:r>
          </a:p>
          <a:p>
            <a:r>
              <a:rPr lang="en-GB" sz="2400" i="1" dirty="0" smtClean="0">
                <a:solidFill>
                  <a:srgbClr val="FF0000"/>
                </a:solidFill>
              </a:rPr>
              <a:t>If the dog handler (HF) has his dog come into the basic position during the blind search (the dog stops the search and comes to basic position), the exercise is evaluated with zero points</a:t>
            </a:r>
            <a:r>
              <a:rPr lang="en-GB" sz="2400" dirty="0" smtClean="0"/>
              <a:t>. </a:t>
            </a:r>
          </a:p>
          <a:p>
            <a:r>
              <a:rPr lang="en-GB" sz="2400" dirty="0" smtClean="0"/>
              <a:t>The protection can be continued, if the dog can be sent on again, if he comes back to the basic position a second time, protection must be terminated.</a:t>
            </a:r>
            <a:endParaRPr lang="de-DE" sz="2400" dirty="0" smtClean="0"/>
          </a:p>
          <a:p>
            <a:pPr>
              <a:buNone/>
            </a:pPr>
            <a:endParaRPr lang="de-DE" sz="2400" dirty="0" smtClean="0"/>
          </a:p>
          <a:p>
            <a:endParaRPr lang="de-DE"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87</a:t>
            </a:fld>
            <a:endParaRPr lang="de-DE"/>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p:txBody>
          <a:bodyPr/>
          <a:lstStyle/>
          <a:p>
            <a:pPr eaLnBrk="1" hangingPunct="1"/>
            <a:r>
              <a:rPr lang="de-DE" smtClean="0">
                <a:ea typeface="ＭＳ Ｐゴシック" pitchFamily="34" charset="-128"/>
              </a:rPr>
              <a:t>Revieren/Streife</a:t>
            </a:r>
          </a:p>
        </p:txBody>
      </p:sp>
      <p:pic>
        <p:nvPicPr>
          <p:cNvPr id="243715" name="Picture 3" descr="lenken3"/>
          <p:cNvPicPr>
            <a:picLocks noGrp="1" noChangeAspect="1" noChangeArrowheads="1"/>
          </p:cNvPicPr>
          <p:nvPr>
            <p:ph sz="half" idx="1"/>
          </p:nvPr>
        </p:nvPicPr>
        <p:blipFill>
          <a:blip r:embed="rId2" cstate="print"/>
          <a:srcRect/>
          <a:stretch>
            <a:fillRect/>
          </a:stretch>
        </p:blipFill>
        <p:spPr>
          <a:xfrm>
            <a:off x="457200" y="1893888"/>
            <a:ext cx="4038600" cy="3937000"/>
          </a:xfrm>
        </p:spPr>
      </p:pic>
      <p:pic>
        <p:nvPicPr>
          <p:cNvPr id="243716" name="Picture 4" descr="lenken4"/>
          <p:cNvPicPr>
            <a:picLocks noGrp="1" noChangeAspect="1" noChangeArrowheads="1"/>
          </p:cNvPicPr>
          <p:nvPr>
            <p:ph sz="half" idx="2"/>
          </p:nvPr>
        </p:nvPicPr>
        <p:blipFill>
          <a:blip r:embed="rId3" cstate="print"/>
          <a:srcRect/>
          <a:stretch>
            <a:fillRect/>
          </a:stretch>
        </p:blipFill>
        <p:spPr>
          <a:xfrm>
            <a:off x="4648200" y="2484438"/>
            <a:ext cx="4038600" cy="2755900"/>
          </a:xfrm>
        </p:spPr>
      </p:pic>
      <p:sp>
        <p:nvSpPr>
          <p:cNvPr id="5" name="Foliennummernplatzhalter 4"/>
          <p:cNvSpPr>
            <a:spLocks noGrp="1"/>
          </p:cNvSpPr>
          <p:nvPr>
            <p:ph type="sldNum" sz="quarter" idx="12"/>
          </p:nvPr>
        </p:nvSpPr>
        <p:spPr/>
        <p:txBody>
          <a:bodyPr/>
          <a:lstStyle/>
          <a:p>
            <a:fld id="{42060E1C-7F94-48ED-A1E2-7080F3AD8941}" type="slidenum">
              <a:rPr lang="de-DE" smtClean="0"/>
              <a:pPr/>
              <a:t>88</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2"/>
          <p:cNvSpPr>
            <a:spLocks noGrp="1" noChangeArrowheads="1"/>
          </p:cNvSpPr>
          <p:nvPr>
            <p:ph type="title"/>
          </p:nvPr>
        </p:nvSpPr>
        <p:spPr/>
        <p:txBody>
          <a:bodyPr/>
          <a:lstStyle/>
          <a:p>
            <a:pPr eaLnBrk="1" hangingPunct="1"/>
            <a:r>
              <a:rPr lang="de-DE" smtClean="0">
                <a:ea typeface="ＭＳ Ｐゴシック" pitchFamily="34" charset="-128"/>
              </a:rPr>
              <a:t>Lenken und Leiten</a:t>
            </a:r>
          </a:p>
        </p:txBody>
      </p:sp>
      <p:pic>
        <p:nvPicPr>
          <p:cNvPr id="244739" name="Picture 3" descr="lenken5"/>
          <p:cNvPicPr>
            <a:picLocks noGrp="1" noChangeAspect="1" noChangeArrowheads="1"/>
          </p:cNvPicPr>
          <p:nvPr>
            <p:ph sz="half" idx="1"/>
          </p:nvPr>
        </p:nvPicPr>
        <p:blipFill>
          <a:blip r:embed="rId2" cstate="print"/>
          <a:srcRect/>
          <a:stretch>
            <a:fillRect/>
          </a:stretch>
        </p:blipFill>
        <p:spPr>
          <a:xfrm>
            <a:off x="457200" y="1854200"/>
            <a:ext cx="4038600" cy="4017963"/>
          </a:xfrm>
        </p:spPr>
      </p:pic>
      <p:pic>
        <p:nvPicPr>
          <p:cNvPr id="244740" name="Picture 4" descr="lenken 2"/>
          <p:cNvPicPr>
            <a:picLocks noGrp="1" noChangeAspect="1" noChangeArrowheads="1"/>
          </p:cNvPicPr>
          <p:nvPr>
            <p:ph sz="half" idx="2"/>
          </p:nvPr>
        </p:nvPicPr>
        <p:blipFill>
          <a:blip r:embed="rId3" cstate="print"/>
          <a:srcRect/>
          <a:stretch>
            <a:fillRect/>
          </a:stretch>
        </p:blipFill>
        <p:spPr>
          <a:xfrm>
            <a:off x="4648200" y="2543175"/>
            <a:ext cx="4038600" cy="2640013"/>
          </a:xfrm>
        </p:spPr>
      </p:pic>
      <p:sp>
        <p:nvSpPr>
          <p:cNvPr id="5" name="Foliennummernplatzhalter 4"/>
          <p:cNvSpPr>
            <a:spLocks noGrp="1"/>
          </p:cNvSpPr>
          <p:nvPr>
            <p:ph type="sldNum" sz="quarter" idx="12"/>
          </p:nvPr>
        </p:nvSpPr>
        <p:spPr/>
        <p:txBody>
          <a:bodyPr/>
          <a:lstStyle/>
          <a:p>
            <a:fld id="{42060E1C-7F94-48ED-A1E2-7080F3AD8941}" type="slidenum">
              <a:rPr lang="de-DE" smtClean="0"/>
              <a:pPr/>
              <a:t>89</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7410" name="Rectangle 1"/>
          <p:cNvSpPr>
            <a:spLocks noGrp="1" noChangeArrowheads="1"/>
          </p:cNvSpPr>
          <p:nvPr>
            <p:ph type="title"/>
          </p:nvPr>
        </p:nvSpPr>
        <p:spPr>
          <a:xfrm>
            <a:off x="249238" y="1"/>
            <a:ext cx="8645525" cy="692696"/>
          </a:xfrm>
        </p:spPr>
        <p:txBody>
          <a:bodyPr>
            <a:normAutofit/>
          </a:bodyPr>
          <a:lstStyle/>
          <a:p>
            <a:pPr eaLnBrk="1" hangingPunct="1"/>
            <a:r>
              <a:rPr lang="de-DE" sz="3200" b="1" dirty="0" smtClean="0">
                <a:latin typeface="Gill Sans" pitchFamily="-84" charset="0"/>
                <a:ea typeface="ＭＳ Ｐゴシック" pitchFamily="34" charset="-128"/>
                <a:sym typeface="Gill Sans" pitchFamily="-84" charset="0"/>
              </a:rPr>
              <a:t>Qualifikation</a:t>
            </a:r>
            <a:r>
              <a:rPr lang="en-US" sz="3200" b="1" dirty="0" smtClean="0">
                <a:latin typeface="Gill Sans" pitchFamily="-84" charset="0"/>
                <a:ea typeface="ＭＳ Ｐゴシック" pitchFamily="34" charset="-128"/>
                <a:sym typeface="Gill Sans" pitchFamily="-84" charset="0"/>
              </a:rPr>
              <a:t> des LR</a:t>
            </a:r>
            <a:endParaRPr lang="en-US" sz="3200" b="1" dirty="0" smtClean="0">
              <a:latin typeface="Gill Sans" pitchFamily="-84" charset="0"/>
              <a:ea typeface="ヒラギノ角ゴ ProN W6" pitchFamily="-84" charset="-128"/>
              <a:sym typeface="Gill Sans" pitchFamily="-84" charset="0"/>
            </a:endParaRPr>
          </a:p>
        </p:txBody>
      </p:sp>
      <p:sp>
        <p:nvSpPr>
          <p:cNvPr id="20482" name="Rectangle 2"/>
          <p:cNvSpPr>
            <a:spLocks noGrp="1" noChangeArrowheads="1"/>
          </p:cNvSpPr>
          <p:nvPr>
            <p:ph type="body" idx="1"/>
          </p:nvPr>
        </p:nvSpPr>
        <p:spPr>
          <a:xfrm>
            <a:off x="179388" y="908050"/>
            <a:ext cx="8794750" cy="5592763"/>
          </a:xfrm>
        </p:spPr>
        <p:txBody>
          <a:bodyPr/>
          <a:lstStyle/>
          <a:p>
            <a:pPr marL="481013" lvl="1" eaLnBrk="1" hangingPunct="1">
              <a:buFont typeface="Wingdings" pitchFamily="2" charset="2"/>
              <a:buChar char="Ø"/>
            </a:pPr>
            <a:r>
              <a:rPr lang="de-DE" smtClean="0">
                <a:ea typeface="ＭＳ Ｐゴシック" pitchFamily="34" charset="-128"/>
              </a:rPr>
              <a:t>   </a:t>
            </a:r>
            <a:r>
              <a:rPr lang="de-DE" u="sng" smtClean="0">
                <a:ea typeface="ＭＳ Ｐゴシック" pitchFamily="34" charset="-128"/>
              </a:rPr>
              <a:t>Persönliche Kompetenzen </a:t>
            </a:r>
            <a:r>
              <a:rPr lang="de-DE" smtClean="0">
                <a:ea typeface="ＭＳ Ｐゴシック" pitchFamily="34" charset="-128"/>
              </a:rPr>
              <a:t>im sozialen, emotionalen                und kommunikativen Bereich.</a:t>
            </a:r>
          </a:p>
          <a:p>
            <a:pPr marL="481013" lvl="1" eaLnBrk="1" hangingPunct="1">
              <a:buFont typeface="Arial" pitchFamily="34" charset="0"/>
              <a:buChar char="•"/>
            </a:pPr>
            <a:r>
              <a:rPr lang="de-DE" smtClean="0">
                <a:ea typeface="ＭＳ Ｐゴシック" pitchFamily="34" charset="-128"/>
              </a:rPr>
              <a:t>  Mensch und Hund gerecht werden.</a:t>
            </a:r>
          </a:p>
          <a:p>
            <a:pPr marL="481013" lvl="1" eaLnBrk="1" hangingPunct="1">
              <a:buFont typeface="Arial" pitchFamily="34" charset="0"/>
              <a:buChar char="•"/>
            </a:pPr>
            <a:r>
              <a:rPr lang="de-DE" smtClean="0">
                <a:ea typeface="ＭＳ Ｐゴシック" pitchFamily="34" charset="-128"/>
              </a:rPr>
              <a:t>  Vielfältige Lebenserfahrung</a:t>
            </a:r>
          </a:p>
          <a:p>
            <a:pPr marL="481013" lvl="1" eaLnBrk="1" hangingPunct="1">
              <a:buFont typeface="Arial" pitchFamily="34" charset="0"/>
              <a:buNone/>
            </a:pPr>
            <a:r>
              <a:rPr lang="de-DE" smtClean="0">
                <a:ea typeface="ＭＳ Ｐゴシック" pitchFamily="34" charset="-128"/>
              </a:rPr>
              <a:t>  </a:t>
            </a:r>
            <a:endParaRPr lang="en-US" smtClean="0">
              <a:ea typeface="ＭＳ Ｐゴシック" pitchFamily="34" charset="-128"/>
            </a:endParaRPr>
          </a:p>
          <a:p>
            <a:pPr marL="481013" lvl="1" eaLnBrk="1" hangingPunct="1">
              <a:spcBef>
                <a:spcPts val="1400"/>
              </a:spcBef>
              <a:buFont typeface="Wingdings" pitchFamily="2" charset="2"/>
              <a:buChar char="Ø"/>
            </a:pPr>
            <a:r>
              <a:rPr lang="en-US" smtClean="0">
                <a:ea typeface="ＭＳ Ｐゴシック" pitchFamily="34" charset="-128"/>
              </a:rPr>
              <a:t>  </a:t>
            </a:r>
            <a:r>
              <a:rPr lang="en-US" u="sng" smtClean="0">
                <a:ea typeface="ＭＳ Ｐゴシック" pitchFamily="34" charset="-128"/>
              </a:rPr>
              <a:t>Fachliche Verpflichtung</a:t>
            </a:r>
          </a:p>
          <a:p>
            <a:pPr marL="749300" lvl="2" eaLnBrk="1" hangingPunct="1">
              <a:spcBef>
                <a:spcPts val="1400"/>
              </a:spcBef>
            </a:pPr>
            <a:r>
              <a:rPr lang="en-US" smtClean="0">
                <a:ea typeface="ＭＳ Ｐゴシック" pitchFamily="34" charset="-128"/>
              </a:rPr>
              <a:t>Kenntnisse über Grundlage und Kriterien innerhalb der PO.</a:t>
            </a:r>
          </a:p>
          <a:p>
            <a:pPr marL="749300" lvl="2" eaLnBrk="1" hangingPunct="1">
              <a:spcBef>
                <a:spcPts val="1400"/>
              </a:spcBef>
            </a:pPr>
            <a:r>
              <a:rPr lang="en-US" smtClean="0">
                <a:ea typeface="ＭＳ Ｐゴシック" pitchFamily="34" charset="-128"/>
              </a:rPr>
              <a:t>Fundiertes Wissen über das Lernverhalten von Hunden.</a:t>
            </a:r>
          </a:p>
          <a:p>
            <a:pPr marL="749300" lvl="2" eaLnBrk="1" hangingPunct="1">
              <a:spcBef>
                <a:spcPts val="1400"/>
              </a:spcBef>
            </a:pPr>
            <a:r>
              <a:rPr lang="en-US" smtClean="0">
                <a:ea typeface="ＭＳ Ｐゴシック" pitchFamily="34" charset="-128"/>
              </a:rPr>
              <a:t>Erkennen von Stressverhalten bei Hunden</a:t>
            </a:r>
          </a:p>
          <a:p>
            <a:pPr marL="1017588" lvl="3" eaLnBrk="1" hangingPunct="1">
              <a:spcBef>
                <a:spcPts val="1400"/>
              </a:spcBef>
            </a:pPr>
            <a:r>
              <a:rPr lang="en-US" smtClean="0">
                <a:ea typeface="ＭＳ Ｐゴシック" pitchFamily="34" charset="-128"/>
              </a:rPr>
              <a:t>Deuten der Stress-Symptome </a:t>
            </a:r>
          </a:p>
        </p:txBody>
      </p:sp>
      <p:sp>
        <p:nvSpPr>
          <p:cNvPr id="4" name="Foliennummernplatzhalter 3"/>
          <p:cNvSpPr>
            <a:spLocks noGrp="1"/>
          </p:cNvSpPr>
          <p:nvPr>
            <p:ph type="sldNum" sz="quarter" idx="12"/>
          </p:nvPr>
        </p:nvSpPr>
        <p:spPr/>
        <p:txBody>
          <a:bodyPr/>
          <a:lstStyle/>
          <a:p>
            <a:fld id="{42060E1C-7F94-48ED-A1E2-7080F3AD8941}" type="slidenum">
              <a:rPr lang="de-DE" smtClean="0"/>
              <a:pPr/>
              <a:t>9</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048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048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20482">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20482">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20482">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499"/>
                                          </p:stCondLst>
                                        </p:cTn>
                                        <p:tgtEl>
                                          <p:spTgt spid="20482">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20482">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499"/>
                                          </p:stCondLst>
                                        </p:cTn>
                                        <p:tgtEl>
                                          <p:spTgt spid="20482">
                                            <p:txEl>
                                              <p:pRg st="7" end="7"/>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2048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build="p" bldLvl="5" autoUpdateAnimBg="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p:txBody>
          <a:bodyPr/>
          <a:lstStyle/>
          <a:p>
            <a:pPr eaLnBrk="1" hangingPunct="1"/>
            <a:r>
              <a:rPr lang="de-DE" sz="4000" smtClean="0">
                <a:ea typeface="ＭＳ Ｐゴシック" pitchFamily="34" charset="-128"/>
              </a:rPr>
              <a:t>Revieren: schnell, direktes Anlaufen </a:t>
            </a:r>
          </a:p>
        </p:txBody>
      </p:sp>
      <p:pic>
        <p:nvPicPr>
          <p:cNvPr id="245763" name="Picture 3" descr="schnell"/>
          <p:cNvPicPr>
            <a:picLocks noGrp="1" noChangeAspect="1" noChangeArrowheads="1"/>
          </p:cNvPicPr>
          <p:nvPr>
            <p:ph idx="1"/>
          </p:nvPr>
        </p:nvPicPr>
        <p:blipFill>
          <a:blip r:embed="rId2" cstate="print"/>
          <a:srcRect/>
          <a:stretch>
            <a:fillRect/>
          </a:stretch>
        </p:blipFill>
        <p:spPr>
          <a:xfrm>
            <a:off x="1395413" y="1600200"/>
            <a:ext cx="6351587" cy="4525963"/>
          </a:xfrm>
        </p:spPr>
      </p:pic>
      <p:sp>
        <p:nvSpPr>
          <p:cNvPr id="4" name="Foliennummernplatzhalter 3"/>
          <p:cNvSpPr>
            <a:spLocks noGrp="1"/>
          </p:cNvSpPr>
          <p:nvPr>
            <p:ph type="sldNum" sz="quarter" idx="12"/>
          </p:nvPr>
        </p:nvSpPr>
        <p:spPr/>
        <p:txBody>
          <a:bodyPr/>
          <a:lstStyle/>
          <a:p>
            <a:fld id="{42060E1C-7F94-48ED-A1E2-7080F3AD8941}" type="slidenum">
              <a:rPr lang="de-DE" smtClean="0"/>
              <a:pPr/>
              <a:t>90</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Rectangle 2"/>
          <p:cNvSpPr>
            <a:spLocks noGrp="1" noChangeArrowheads="1"/>
          </p:cNvSpPr>
          <p:nvPr>
            <p:ph type="title"/>
          </p:nvPr>
        </p:nvSpPr>
        <p:spPr/>
        <p:txBody>
          <a:bodyPr/>
          <a:lstStyle/>
          <a:p>
            <a:pPr eaLnBrk="1" hangingPunct="1"/>
            <a:r>
              <a:rPr lang="de-DE" smtClean="0">
                <a:ea typeface="ＭＳ Ｐゴシック" pitchFamily="34" charset="-128"/>
              </a:rPr>
              <a:t>Aufmerksames Umlaufen</a:t>
            </a:r>
          </a:p>
        </p:txBody>
      </p:sp>
      <p:pic>
        <p:nvPicPr>
          <p:cNvPr id="246787" name="Picture 3" descr="aufmerksam"/>
          <p:cNvPicPr>
            <a:picLocks noGrp="1" noChangeAspect="1" noChangeArrowheads="1"/>
          </p:cNvPicPr>
          <p:nvPr>
            <p:ph idx="1"/>
          </p:nvPr>
        </p:nvPicPr>
        <p:blipFill>
          <a:blip r:embed="rId2" cstate="print"/>
          <a:srcRect/>
          <a:stretch>
            <a:fillRect/>
          </a:stretch>
        </p:blipFill>
        <p:spPr>
          <a:xfrm>
            <a:off x="1401763" y="1600200"/>
            <a:ext cx="6340475" cy="4525963"/>
          </a:xfrm>
        </p:spPr>
      </p:pic>
      <p:sp>
        <p:nvSpPr>
          <p:cNvPr id="4" name="Foliennummernplatzhalter 3"/>
          <p:cNvSpPr>
            <a:spLocks noGrp="1"/>
          </p:cNvSpPr>
          <p:nvPr>
            <p:ph type="sldNum" sz="quarter" idx="12"/>
          </p:nvPr>
        </p:nvSpPr>
        <p:spPr/>
        <p:txBody>
          <a:bodyPr/>
          <a:lstStyle/>
          <a:p>
            <a:fld id="{42060E1C-7F94-48ED-A1E2-7080F3AD8941}" type="slidenum">
              <a:rPr lang="de-DE" smtClean="0"/>
              <a:pPr/>
              <a:t>91</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810" name="Rectangle 2"/>
          <p:cNvSpPr>
            <a:spLocks noGrp="1" noChangeArrowheads="1"/>
          </p:cNvSpPr>
          <p:nvPr>
            <p:ph type="title"/>
          </p:nvPr>
        </p:nvSpPr>
        <p:spPr/>
        <p:txBody>
          <a:bodyPr/>
          <a:lstStyle/>
          <a:p>
            <a:pPr eaLnBrk="1" hangingPunct="1"/>
            <a:r>
              <a:rPr lang="de-DE" smtClean="0">
                <a:ea typeface="ＭＳ Ｐゴシック" pitchFamily="34" charset="-128"/>
              </a:rPr>
              <a:t>Enges Umlaufen</a:t>
            </a:r>
          </a:p>
        </p:txBody>
      </p:sp>
      <p:pic>
        <p:nvPicPr>
          <p:cNvPr id="247811" name="Picture 3" descr="eng"/>
          <p:cNvPicPr>
            <a:picLocks noGrp="1" noChangeAspect="1" noChangeArrowheads="1"/>
          </p:cNvPicPr>
          <p:nvPr>
            <p:ph sz="half" idx="1"/>
          </p:nvPr>
        </p:nvPicPr>
        <p:blipFill>
          <a:blip r:embed="rId2" cstate="print"/>
          <a:srcRect/>
          <a:stretch>
            <a:fillRect/>
          </a:stretch>
        </p:blipFill>
        <p:spPr>
          <a:xfrm>
            <a:off x="457200" y="2433638"/>
            <a:ext cx="4038600" cy="2857500"/>
          </a:xfrm>
        </p:spPr>
      </p:pic>
      <p:pic>
        <p:nvPicPr>
          <p:cNvPr id="247812" name="Picture 4" descr="eng1"/>
          <p:cNvPicPr>
            <a:picLocks noGrp="1" noChangeAspect="1" noChangeArrowheads="1"/>
          </p:cNvPicPr>
          <p:nvPr>
            <p:ph sz="half" idx="2"/>
          </p:nvPr>
        </p:nvPicPr>
        <p:blipFill>
          <a:blip r:embed="rId3" cstate="print"/>
          <a:srcRect/>
          <a:stretch>
            <a:fillRect/>
          </a:stretch>
        </p:blipFill>
        <p:spPr>
          <a:xfrm>
            <a:off x="4648200" y="2324100"/>
            <a:ext cx="4038600" cy="3076575"/>
          </a:xfrm>
        </p:spPr>
      </p:pic>
      <p:sp>
        <p:nvSpPr>
          <p:cNvPr id="5" name="Foliennummernplatzhalter 4"/>
          <p:cNvSpPr>
            <a:spLocks noGrp="1"/>
          </p:cNvSpPr>
          <p:nvPr>
            <p:ph type="sldNum" sz="quarter" idx="12"/>
          </p:nvPr>
        </p:nvSpPr>
        <p:spPr/>
        <p:txBody>
          <a:bodyPr/>
          <a:lstStyle/>
          <a:p>
            <a:fld id="{42060E1C-7F94-48ED-A1E2-7080F3AD8941}" type="slidenum">
              <a:rPr lang="de-DE" smtClean="0"/>
              <a:pPr/>
              <a:t>92</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
        <p:nvSpPr>
          <p:cNvPr id="7" name="Rechteck 6"/>
          <p:cNvSpPr/>
          <p:nvPr/>
        </p:nvSpPr>
        <p:spPr>
          <a:xfrm>
            <a:off x="2286000" y="1556792"/>
            <a:ext cx="4572000" cy="369332"/>
          </a:xfrm>
          <a:prstGeom prst="rect">
            <a:avLst/>
          </a:prstGeom>
        </p:spPr>
        <p:txBody>
          <a:bodyPr wrap="square">
            <a:spAutoFit/>
          </a:bodyPr>
          <a:lstStyle/>
          <a:p>
            <a:endParaRPr lang="de-DE"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1"/>
          <p:cNvSpPr>
            <a:spLocks/>
          </p:cNvSpPr>
          <p:nvPr/>
        </p:nvSpPr>
        <p:spPr bwMode="auto">
          <a:xfrm>
            <a:off x="803275" y="5249863"/>
            <a:ext cx="8251825" cy="1073150"/>
          </a:xfrm>
          <a:prstGeom prst="rect">
            <a:avLst/>
          </a:prstGeom>
          <a:solidFill>
            <a:srgbClr val="FF2712"/>
          </a:solidFill>
          <a:ln w="12700">
            <a:noFill/>
            <a:miter lim="800000"/>
            <a:headEnd/>
            <a:tailEnd/>
          </a:ln>
        </p:spPr>
        <p:txBody>
          <a:bodyPr lIns="0" tIns="0" rIns="0" bIns="0" anchor="ctr"/>
          <a:lstStyle/>
          <a:p>
            <a:r>
              <a:rPr lang="de-DE" sz="2100" b="1" dirty="0" smtClean="0">
                <a:latin typeface="Gill Sans" pitchFamily="-84" charset="0"/>
                <a:sym typeface="Gill Sans" pitchFamily="-84" charset="0"/>
              </a:rPr>
              <a:t>Mangelhaft: erhebliche Mängel                                                </a:t>
            </a:r>
            <a:r>
              <a:rPr lang="en-US" sz="2100" b="1" dirty="0" smtClean="0">
                <a:latin typeface="Gill Sans" pitchFamily="-84" charset="0"/>
                <a:sym typeface="Gill Sans" pitchFamily="-84" charset="0"/>
              </a:rPr>
              <a:t>0-69</a:t>
            </a:r>
            <a:r>
              <a:rPr lang="en-US" sz="2100" b="1" dirty="0">
                <a:latin typeface="Gill Sans" pitchFamily="-84" charset="0"/>
                <a:sym typeface="Gill Sans" pitchFamily="-84" charset="0"/>
              </a:rPr>
              <a:t>%</a:t>
            </a:r>
          </a:p>
        </p:txBody>
      </p:sp>
      <p:sp>
        <p:nvSpPr>
          <p:cNvPr id="35842" name="Rectangle 2"/>
          <p:cNvSpPr>
            <a:spLocks/>
          </p:cNvSpPr>
          <p:nvPr/>
        </p:nvSpPr>
        <p:spPr bwMode="auto">
          <a:xfrm>
            <a:off x="1116013" y="4010025"/>
            <a:ext cx="7616825" cy="1071563"/>
          </a:xfrm>
          <a:prstGeom prst="rect">
            <a:avLst/>
          </a:prstGeom>
          <a:solidFill>
            <a:srgbClr val="FD9A00"/>
          </a:solidFill>
          <a:ln w="12700">
            <a:noFill/>
            <a:miter lim="800000"/>
            <a:headEnd/>
            <a:tailEnd/>
          </a:ln>
        </p:spPr>
        <p:txBody>
          <a:bodyPr lIns="0" tIns="0" rIns="0" bIns="0" anchor="ctr"/>
          <a:lstStyle/>
          <a:p>
            <a:r>
              <a:rPr lang="de-DE" sz="2100" b="1" dirty="0" smtClean="0">
                <a:latin typeface="Gill Sans" pitchFamily="-84" charset="0"/>
                <a:sym typeface="Gill Sans" pitchFamily="-84" charset="0"/>
              </a:rPr>
              <a:t>Befriedigend: </a:t>
            </a:r>
          </a:p>
          <a:p>
            <a:r>
              <a:rPr lang="de-DE" sz="2100" b="1" dirty="0" smtClean="0">
                <a:latin typeface="Gill Sans" pitchFamily="-84" charset="0"/>
                <a:sym typeface="Gill Sans" pitchFamily="-84" charset="0"/>
              </a:rPr>
              <a:t>   Deutliche Einschränkung in der Ausführung            </a:t>
            </a:r>
            <a:r>
              <a:rPr lang="en-US" sz="2100" b="1" dirty="0" smtClean="0">
                <a:latin typeface="Gill Sans" pitchFamily="-84" charset="0"/>
                <a:sym typeface="Gill Sans" pitchFamily="-84" charset="0"/>
              </a:rPr>
              <a:t>70-79</a:t>
            </a:r>
            <a:r>
              <a:rPr lang="en-US" sz="2100" b="1" dirty="0">
                <a:latin typeface="Gill Sans" pitchFamily="-84" charset="0"/>
                <a:sym typeface="Gill Sans" pitchFamily="-84" charset="0"/>
              </a:rPr>
              <a:t>%</a:t>
            </a:r>
          </a:p>
        </p:txBody>
      </p:sp>
      <p:sp>
        <p:nvSpPr>
          <p:cNvPr id="35843" name="Rectangle 3"/>
          <p:cNvSpPr>
            <a:spLocks/>
          </p:cNvSpPr>
          <p:nvPr/>
        </p:nvSpPr>
        <p:spPr bwMode="auto">
          <a:xfrm>
            <a:off x="1490663" y="2751138"/>
            <a:ext cx="6969769" cy="1071562"/>
          </a:xfrm>
          <a:prstGeom prst="rect">
            <a:avLst/>
          </a:prstGeom>
          <a:solidFill>
            <a:srgbClr val="F3EB00"/>
          </a:solidFill>
          <a:ln w="12700">
            <a:noFill/>
            <a:miter lim="800000"/>
            <a:headEnd/>
            <a:tailEnd/>
          </a:ln>
        </p:spPr>
        <p:txBody>
          <a:bodyPr lIns="0" tIns="0" rIns="0" bIns="0" anchor="ctr"/>
          <a:lstStyle/>
          <a:p>
            <a:r>
              <a:rPr lang="en-US" sz="2100" b="1" dirty="0" smtClean="0">
                <a:latin typeface="Gill Sans" pitchFamily="-84" charset="0"/>
                <a:sym typeface="Gill Sans" pitchFamily="-84" charset="0"/>
              </a:rPr>
              <a:t>Gut:           </a:t>
            </a:r>
            <a:r>
              <a:rPr lang="de-DE" sz="2100" b="1" dirty="0" smtClean="0">
                <a:latin typeface="Gill Sans" pitchFamily="-84" charset="0"/>
                <a:sym typeface="Gill Sans" pitchFamily="-84" charset="0"/>
              </a:rPr>
              <a:t>Einschränkung in der Ausführung     </a:t>
            </a:r>
            <a:r>
              <a:rPr lang="en-US" sz="2100" b="1" dirty="0" smtClean="0">
                <a:latin typeface="Gill Sans" pitchFamily="-84" charset="0"/>
                <a:sym typeface="Gill Sans" pitchFamily="-84" charset="0"/>
              </a:rPr>
              <a:t>80-89</a:t>
            </a:r>
            <a:r>
              <a:rPr lang="en-US" sz="2100" b="1" dirty="0">
                <a:latin typeface="Gill Sans" pitchFamily="-84" charset="0"/>
                <a:sym typeface="Gill Sans" pitchFamily="-84" charset="0"/>
              </a:rPr>
              <a:t>%</a:t>
            </a:r>
          </a:p>
        </p:txBody>
      </p:sp>
      <p:sp>
        <p:nvSpPr>
          <p:cNvPr id="35844" name="Rectangle 4"/>
          <p:cNvSpPr>
            <a:spLocks/>
          </p:cNvSpPr>
          <p:nvPr/>
        </p:nvSpPr>
        <p:spPr bwMode="auto">
          <a:xfrm>
            <a:off x="1946275" y="1509713"/>
            <a:ext cx="5956300" cy="1071562"/>
          </a:xfrm>
          <a:prstGeom prst="rect">
            <a:avLst/>
          </a:prstGeom>
          <a:solidFill>
            <a:srgbClr val="0044FE"/>
          </a:solidFill>
          <a:ln w="12700">
            <a:noFill/>
            <a:miter lim="800000"/>
            <a:headEnd/>
            <a:tailEnd/>
          </a:ln>
        </p:spPr>
        <p:txBody>
          <a:bodyPr lIns="0" tIns="0" rIns="0" bIns="0" anchor="ctr"/>
          <a:lstStyle/>
          <a:p>
            <a:r>
              <a:rPr lang="de-DE" sz="2100" b="1" dirty="0" smtClean="0">
                <a:latin typeface="Gill Sans" pitchFamily="-84" charset="0"/>
                <a:sym typeface="Gill Sans" pitchFamily="-84" charset="0"/>
              </a:rPr>
              <a:t>Sehr Gut: akzeptabler Bereich, leichte Abstriche                                                  </a:t>
            </a:r>
            <a:r>
              <a:rPr lang="en-US" sz="2100" b="1" dirty="0" smtClean="0">
                <a:latin typeface="Gill Sans" pitchFamily="-84" charset="0"/>
                <a:sym typeface="Gill Sans" pitchFamily="-84" charset="0"/>
              </a:rPr>
              <a:t>90-95</a:t>
            </a:r>
            <a:r>
              <a:rPr lang="en-US" sz="2100" b="1" dirty="0" smtClean="0">
                <a:latin typeface="Gill Sans" pitchFamily="-84" charset="0"/>
                <a:sym typeface="Gill Sans" pitchFamily="-84" charset="0"/>
              </a:rPr>
              <a:t>%</a:t>
            </a:r>
            <a:endParaRPr lang="en-US" sz="2100" b="1" dirty="0">
              <a:latin typeface="Gill Sans" pitchFamily="-84" charset="0"/>
              <a:sym typeface="Gill Sans" pitchFamily="-84" charset="0"/>
            </a:endParaRPr>
          </a:p>
        </p:txBody>
      </p:sp>
      <p:sp>
        <p:nvSpPr>
          <p:cNvPr id="35845" name="Rectangle 5"/>
          <p:cNvSpPr>
            <a:spLocks/>
          </p:cNvSpPr>
          <p:nvPr/>
        </p:nvSpPr>
        <p:spPr bwMode="auto">
          <a:xfrm>
            <a:off x="2401888" y="295275"/>
            <a:ext cx="5045075" cy="1071563"/>
          </a:xfrm>
          <a:prstGeom prst="rect">
            <a:avLst/>
          </a:prstGeom>
          <a:solidFill>
            <a:srgbClr val="558E28"/>
          </a:solidFill>
          <a:ln w="12700">
            <a:noFill/>
            <a:miter lim="800000"/>
            <a:headEnd/>
            <a:tailEnd/>
          </a:ln>
        </p:spPr>
        <p:txBody>
          <a:bodyPr lIns="0" tIns="0" rIns="0" bIns="0" anchor="ctr"/>
          <a:lstStyle/>
          <a:p>
            <a:r>
              <a:rPr lang="de-DE" sz="2100" b="1" dirty="0" smtClean="0">
                <a:latin typeface="Gill Sans" pitchFamily="-84" charset="0"/>
                <a:sym typeface="Gill Sans" pitchFamily="-84" charset="0"/>
              </a:rPr>
              <a:t>Vorzüglich: geforderter Bereich 96-100%  </a:t>
            </a:r>
            <a:endParaRPr lang="de-DE" sz="2100" b="1" dirty="0">
              <a:latin typeface="Gill Sans" pitchFamily="-84" charset="0"/>
              <a:sym typeface="Gill Sans" pitchFamily="-84" charset="0"/>
            </a:endParaRPr>
          </a:p>
        </p:txBody>
      </p:sp>
      <p:grpSp>
        <p:nvGrpSpPr>
          <p:cNvPr id="2" name="Group 6"/>
          <p:cNvGrpSpPr>
            <a:grpSpLocks/>
          </p:cNvGrpSpPr>
          <p:nvPr/>
        </p:nvGrpSpPr>
        <p:grpSpPr bwMode="auto">
          <a:xfrm>
            <a:off x="1247775" y="512763"/>
            <a:ext cx="822325" cy="849312"/>
            <a:chOff x="0" y="0"/>
            <a:chExt cx="736" cy="760"/>
          </a:xfrm>
        </p:grpSpPr>
        <p:sp>
          <p:nvSpPr>
            <p:cNvPr id="189460" name="Rectangle 7"/>
            <p:cNvSpPr>
              <a:spLocks/>
            </p:cNvSpPr>
            <p:nvPr/>
          </p:nvSpPr>
          <p:spPr bwMode="auto">
            <a:xfrm>
              <a:off x="128" y="128"/>
              <a:ext cx="336" cy="345"/>
            </a:xfrm>
            <a:prstGeom prst="rect">
              <a:avLst/>
            </a:prstGeom>
            <a:solidFill>
              <a:srgbClr val="3F691E"/>
            </a:solidFill>
            <a:ln w="12700">
              <a:noFill/>
              <a:miter lim="800000"/>
              <a:headEnd/>
              <a:tailEnd/>
            </a:ln>
          </p:spPr>
          <p:txBody>
            <a:bodyPr wrap="none" lIns="0" tIns="0" rIns="0" bIns="0" anchor="ctr">
              <a:spAutoFit/>
            </a:bodyPr>
            <a:lstStyle/>
            <a:p>
              <a:r>
                <a:rPr lang="en-US" sz="2500" b="1">
                  <a:latin typeface="Gill Sans" pitchFamily="-84" charset="0"/>
                  <a:sym typeface="Gill Sans" pitchFamily="-84" charset="0"/>
                </a:rPr>
                <a:t>++</a:t>
              </a:r>
            </a:p>
          </p:txBody>
        </p:sp>
        <p:pic>
          <p:nvPicPr>
            <p:cNvPr id="189461" name="Picture 8"/>
            <p:cNvPicPr>
              <a:picLocks noChangeArrowheads="1"/>
            </p:cNvPicPr>
            <p:nvPr/>
          </p:nvPicPr>
          <p:blipFill>
            <a:blip r:embed="rId2" cstate="print"/>
            <a:srcRect/>
            <a:stretch>
              <a:fillRect/>
            </a:stretch>
          </p:blipFill>
          <p:spPr bwMode="auto">
            <a:xfrm>
              <a:off x="0" y="0"/>
              <a:ext cx="736" cy="760"/>
            </a:xfrm>
            <a:prstGeom prst="rect">
              <a:avLst/>
            </a:prstGeom>
            <a:noFill/>
            <a:ln w="12700">
              <a:noFill/>
              <a:miter lim="800000"/>
              <a:headEnd/>
              <a:tailEnd/>
            </a:ln>
          </p:spPr>
        </p:pic>
      </p:grpSp>
      <p:grpSp>
        <p:nvGrpSpPr>
          <p:cNvPr id="3" name="Group 9"/>
          <p:cNvGrpSpPr>
            <a:grpSpLocks/>
          </p:cNvGrpSpPr>
          <p:nvPr/>
        </p:nvGrpSpPr>
        <p:grpSpPr bwMode="auto">
          <a:xfrm>
            <a:off x="1062038" y="1633538"/>
            <a:ext cx="608012" cy="849312"/>
            <a:chOff x="0" y="0"/>
            <a:chExt cx="544" cy="760"/>
          </a:xfrm>
        </p:grpSpPr>
        <p:sp>
          <p:nvSpPr>
            <p:cNvPr id="189458" name="Rectangle 10"/>
            <p:cNvSpPr>
              <a:spLocks/>
            </p:cNvSpPr>
            <p:nvPr/>
          </p:nvSpPr>
          <p:spPr bwMode="auto">
            <a:xfrm>
              <a:off x="128" y="128"/>
              <a:ext cx="168" cy="345"/>
            </a:xfrm>
            <a:prstGeom prst="rect">
              <a:avLst/>
            </a:prstGeom>
            <a:solidFill>
              <a:srgbClr val="0044FE"/>
            </a:solidFill>
            <a:ln w="12700">
              <a:noFill/>
              <a:miter lim="800000"/>
              <a:headEnd/>
              <a:tailEnd/>
            </a:ln>
          </p:spPr>
          <p:txBody>
            <a:bodyPr wrap="none" lIns="0" tIns="0" rIns="0" bIns="0" anchor="ctr">
              <a:spAutoFit/>
            </a:bodyPr>
            <a:lstStyle/>
            <a:p>
              <a:r>
                <a:rPr lang="en-US" sz="2500" b="1">
                  <a:latin typeface="Gill Sans" pitchFamily="-84" charset="0"/>
                  <a:sym typeface="Gill Sans" pitchFamily="-84" charset="0"/>
                </a:rPr>
                <a:t>+</a:t>
              </a:r>
            </a:p>
          </p:txBody>
        </p:sp>
        <p:pic>
          <p:nvPicPr>
            <p:cNvPr id="189459" name="Picture 11"/>
            <p:cNvPicPr>
              <a:picLocks noChangeArrowheads="1"/>
            </p:cNvPicPr>
            <p:nvPr/>
          </p:nvPicPr>
          <p:blipFill>
            <a:blip r:embed="rId3" cstate="print"/>
            <a:srcRect/>
            <a:stretch>
              <a:fillRect/>
            </a:stretch>
          </p:blipFill>
          <p:spPr bwMode="auto">
            <a:xfrm>
              <a:off x="0" y="0"/>
              <a:ext cx="544" cy="760"/>
            </a:xfrm>
            <a:prstGeom prst="rect">
              <a:avLst/>
            </a:prstGeom>
            <a:noFill/>
            <a:ln w="12700">
              <a:noFill/>
              <a:miter lim="800000"/>
              <a:headEnd/>
              <a:tailEnd/>
            </a:ln>
          </p:spPr>
        </p:pic>
      </p:grpSp>
      <p:grpSp>
        <p:nvGrpSpPr>
          <p:cNvPr id="4" name="Group 12"/>
          <p:cNvGrpSpPr>
            <a:grpSpLocks/>
          </p:cNvGrpSpPr>
          <p:nvPr/>
        </p:nvGrpSpPr>
        <p:grpSpPr bwMode="auto">
          <a:xfrm>
            <a:off x="608013" y="2884488"/>
            <a:ext cx="758825" cy="847725"/>
            <a:chOff x="0" y="0"/>
            <a:chExt cx="680" cy="760"/>
          </a:xfrm>
        </p:grpSpPr>
        <p:sp>
          <p:nvSpPr>
            <p:cNvPr id="189456" name="Rectangle 13"/>
            <p:cNvSpPr>
              <a:spLocks/>
            </p:cNvSpPr>
            <p:nvPr/>
          </p:nvSpPr>
          <p:spPr bwMode="auto">
            <a:xfrm>
              <a:off x="128" y="128"/>
              <a:ext cx="264" cy="345"/>
            </a:xfrm>
            <a:prstGeom prst="rect">
              <a:avLst/>
            </a:prstGeom>
            <a:solidFill>
              <a:srgbClr val="F3EB00"/>
            </a:solidFill>
            <a:ln w="12700">
              <a:noFill/>
              <a:miter lim="800000"/>
              <a:headEnd/>
              <a:tailEnd/>
            </a:ln>
          </p:spPr>
          <p:txBody>
            <a:bodyPr wrap="none" lIns="0" tIns="0" rIns="0" bIns="0" anchor="ctr">
              <a:spAutoFit/>
            </a:bodyPr>
            <a:lstStyle/>
            <a:p>
              <a:r>
                <a:rPr lang="en-US" sz="2500" b="1">
                  <a:latin typeface="Gill Sans" pitchFamily="-84" charset="0"/>
                  <a:sym typeface="Gill Sans" pitchFamily="-84" charset="0"/>
                </a:rPr>
                <a:t>+-</a:t>
              </a:r>
            </a:p>
          </p:txBody>
        </p:sp>
        <p:pic>
          <p:nvPicPr>
            <p:cNvPr id="189457" name="Picture 14"/>
            <p:cNvPicPr>
              <a:picLocks noChangeArrowheads="1"/>
            </p:cNvPicPr>
            <p:nvPr/>
          </p:nvPicPr>
          <p:blipFill>
            <a:blip r:embed="rId4" cstate="print"/>
            <a:srcRect/>
            <a:stretch>
              <a:fillRect/>
            </a:stretch>
          </p:blipFill>
          <p:spPr bwMode="auto">
            <a:xfrm>
              <a:off x="0" y="0"/>
              <a:ext cx="680" cy="760"/>
            </a:xfrm>
            <a:prstGeom prst="rect">
              <a:avLst/>
            </a:prstGeom>
            <a:noFill/>
            <a:ln w="12700">
              <a:noFill/>
              <a:miter lim="800000"/>
              <a:headEnd/>
              <a:tailEnd/>
            </a:ln>
          </p:spPr>
        </p:pic>
      </p:grpSp>
      <p:grpSp>
        <p:nvGrpSpPr>
          <p:cNvPr id="5" name="Group 15"/>
          <p:cNvGrpSpPr>
            <a:grpSpLocks/>
          </p:cNvGrpSpPr>
          <p:nvPr/>
        </p:nvGrpSpPr>
        <p:grpSpPr bwMode="auto">
          <a:xfrm>
            <a:off x="357188" y="4143375"/>
            <a:ext cx="544512" cy="847725"/>
            <a:chOff x="0" y="0"/>
            <a:chExt cx="488" cy="760"/>
          </a:xfrm>
        </p:grpSpPr>
        <p:sp>
          <p:nvSpPr>
            <p:cNvPr id="189454" name="Rectangle 16"/>
            <p:cNvSpPr>
              <a:spLocks/>
            </p:cNvSpPr>
            <p:nvPr/>
          </p:nvSpPr>
          <p:spPr bwMode="auto">
            <a:xfrm>
              <a:off x="128" y="128"/>
              <a:ext cx="96" cy="345"/>
            </a:xfrm>
            <a:prstGeom prst="rect">
              <a:avLst/>
            </a:prstGeom>
            <a:solidFill>
              <a:srgbClr val="FD9A00"/>
            </a:solidFill>
            <a:ln w="12700">
              <a:noFill/>
              <a:miter lim="800000"/>
              <a:headEnd/>
              <a:tailEnd/>
            </a:ln>
          </p:spPr>
          <p:txBody>
            <a:bodyPr wrap="none" lIns="0" tIns="0" rIns="0" bIns="0" anchor="ctr">
              <a:spAutoFit/>
            </a:bodyPr>
            <a:lstStyle/>
            <a:p>
              <a:r>
                <a:rPr lang="en-US" sz="2500" b="1">
                  <a:latin typeface="Gill Sans" pitchFamily="-84" charset="0"/>
                  <a:sym typeface="Gill Sans" pitchFamily="-84" charset="0"/>
                </a:rPr>
                <a:t>-</a:t>
              </a:r>
            </a:p>
          </p:txBody>
        </p:sp>
        <p:pic>
          <p:nvPicPr>
            <p:cNvPr id="189455" name="Picture 17"/>
            <p:cNvPicPr>
              <a:picLocks noChangeArrowheads="1"/>
            </p:cNvPicPr>
            <p:nvPr/>
          </p:nvPicPr>
          <p:blipFill>
            <a:blip r:embed="rId5" cstate="print"/>
            <a:srcRect/>
            <a:stretch>
              <a:fillRect/>
            </a:stretch>
          </p:blipFill>
          <p:spPr bwMode="auto">
            <a:xfrm>
              <a:off x="0" y="0"/>
              <a:ext cx="488" cy="760"/>
            </a:xfrm>
            <a:prstGeom prst="rect">
              <a:avLst/>
            </a:prstGeom>
            <a:noFill/>
            <a:ln w="12700">
              <a:noFill/>
              <a:miter lim="800000"/>
              <a:headEnd/>
              <a:tailEnd/>
            </a:ln>
          </p:spPr>
        </p:pic>
      </p:grpSp>
      <p:grpSp>
        <p:nvGrpSpPr>
          <p:cNvPr id="6" name="Group 18"/>
          <p:cNvGrpSpPr>
            <a:grpSpLocks/>
          </p:cNvGrpSpPr>
          <p:nvPr/>
        </p:nvGrpSpPr>
        <p:grpSpPr bwMode="auto">
          <a:xfrm>
            <a:off x="14288" y="5473700"/>
            <a:ext cx="706437" cy="849313"/>
            <a:chOff x="0" y="0"/>
            <a:chExt cx="632" cy="760"/>
          </a:xfrm>
        </p:grpSpPr>
        <p:sp>
          <p:nvSpPr>
            <p:cNvPr id="189452" name="Rectangle 19"/>
            <p:cNvSpPr>
              <a:spLocks/>
            </p:cNvSpPr>
            <p:nvPr/>
          </p:nvSpPr>
          <p:spPr bwMode="auto">
            <a:xfrm>
              <a:off x="128" y="128"/>
              <a:ext cx="192" cy="345"/>
            </a:xfrm>
            <a:prstGeom prst="rect">
              <a:avLst/>
            </a:prstGeom>
            <a:solidFill>
              <a:srgbClr val="FF2712"/>
            </a:solidFill>
            <a:ln w="12700">
              <a:noFill/>
              <a:miter lim="800000"/>
              <a:headEnd/>
              <a:tailEnd/>
            </a:ln>
          </p:spPr>
          <p:txBody>
            <a:bodyPr wrap="none" lIns="0" tIns="0" rIns="0" bIns="0" anchor="ctr">
              <a:spAutoFit/>
            </a:bodyPr>
            <a:lstStyle/>
            <a:p>
              <a:r>
                <a:rPr lang="en-US" sz="2500" b="1">
                  <a:latin typeface="Gill Sans" pitchFamily="-84" charset="0"/>
                  <a:sym typeface="Gill Sans" pitchFamily="-84" charset="0"/>
                </a:rPr>
                <a:t>--</a:t>
              </a:r>
            </a:p>
          </p:txBody>
        </p:sp>
        <p:pic>
          <p:nvPicPr>
            <p:cNvPr id="189453" name="Picture 20"/>
            <p:cNvPicPr>
              <a:picLocks noChangeArrowheads="1"/>
            </p:cNvPicPr>
            <p:nvPr/>
          </p:nvPicPr>
          <p:blipFill>
            <a:blip r:embed="rId6" cstate="print"/>
            <a:srcRect/>
            <a:stretch>
              <a:fillRect/>
            </a:stretch>
          </p:blipFill>
          <p:spPr bwMode="auto">
            <a:xfrm>
              <a:off x="0" y="0"/>
              <a:ext cx="632" cy="760"/>
            </a:xfrm>
            <a:prstGeom prst="rect">
              <a:avLst/>
            </a:prstGeom>
            <a:noFill/>
            <a:ln w="12700">
              <a:noFill/>
              <a:miter lim="800000"/>
              <a:headEnd/>
              <a:tailEnd/>
            </a:ln>
          </p:spPr>
        </p:pic>
      </p:gr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499"/>
                                          </p:stCondLst>
                                        </p:cTn>
                                        <p:tgtEl>
                                          <p:spTgt spid="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842"/>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499"/>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499"/>
                                          </p:stCondLst>
                                        </p:cTn>
                                        <p:tgtEl>
                                          <p:spTgt spid="35843"/>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499"/>
                                          </p:stCondLst>
                                        </p:cTn>
                                        <p:tgtEl>
                                          <p:spTgt spid="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499"/>
                                          </p:stCondLst>
                                        </p:cTn>
                                        <p:tgtEl>
                                          <p:spTgt spid="35844"/>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499"/>
                                          </p:stCondLst>
                                        </p:cTn>
                                        <p:tgtEl>
                                          <p:spTgt spid="3"/>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499"/>
                                          </p:stCondLst>
                                        </p:cTn>
                                        <p:tgtEl>
                                          <p:spTgt spid="35845"/>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nodeType="clickEffect">
                                  <p:stCondLst>
                                    <p:cond delay="0"/>
                                  </p:stCondLst>
                                  <p:childTnLst>
                                    <p:set>
                                      <p:cBhvr>
                                        <p:cTn id="42"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1" grpId="0" animBg="1" autoUpdateAnimBg="0"/>
      <p:bldP spid="35842" grpId="0" animBg="1" autoUpdateAnimBg="0"/>
      <p:bldP spid="35843" grpId="0" animBg="1" autoUpdateAnimBg="0"/>
      <p:bldP spid="35844" grpId="0" animBg="1" autoUpdateAnimBg="0"/>
      <p:bldP spid="35845" grpId="0" animBg="1" autoUpdateAnimBg="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8834" name="Rectangle 1"/>
          <p:cNvSpPr>
            <a:spLocks noGrp="1" noChangeArrowheads="1"/>
          </p:cNvSpPr>
          <p:nvPr>
            <p:ph type="title"/>
          </p:nvPr>
        </p:nvSpPr>
        <p:spPr>
          <a:xfrm>
            <a:off x="500063" y="0"/>
            <a:ext cx="8643937" cy="857250"/>
          </a:xfrm>
        </p:spPr>
        <p:txBody>
          <a:bodyPr/>
          <a:lstStyle/>
          <a:p>
            <a:r>
              <a:rPr lang="en-US" b="1" u="sng" smtClean="0">
                <a:ea typeface="ＭＳ Ｐゴシック" pitchFamily="34" charset="-128"/>
                <a:cs typeface="Arial" pitchFamily="34" charset="0"/>
              </a:rPr>
              <a:t>Revieren</a:t>
            </a:r>
          </a:p>
        </p:txBody>
      </p:sp>
      <p:graphicFrame>
        <p:nvGraphicFramePr>
          <p:cNvPr id="74754" name="Group 2"/>
          <p:cNvGraphicFramePr>
            <a:graphicFrameLocks noGrp="1"/>
          </p:cNvGraphicFramePr>
          <p:nvPr>
            <p:extLst>
              <p:ext uri="{D42A27DB-BD31-4B8C-83A1-F6EECF244321}">
                <p14:modId xmlns:p14="http://schemas.microsoft.com/office/powerpoint/2010/main" val="953235196"/>
              </p:ext>
            </p:extLst>
          </p:nvPr>
        </p:nvGraphicFramePr>
        <p:xfrm>
          <a:off x="395536" y="1214438"/>
          <a:ext cx="8534152" cy="5318128"/>
        </p:xfrm>
        <a:graphic>
          <a:graphicData uri="http://schemas.openxmlformats.org/drawingml/2006/table">
            <a:tbl>
              <a:tblPr/>
              <a:tblGrid>
                <a:gridCol w="1604714"/>
                <a:gridCol w="2347913"/>
                <a:gridCol w="879475"/>
                <a:gridCol w="963612"/>
                <a:gridCol w="930275"/>
                <a:gridCol w="774700"/>
                <a:gridCol w="1033463"/>
              </a:tblGrid>
              <a:tr h="574675">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dirty="0" smtClean="0">
                          <a:ln>
                            <a:noFill/>
                          </a:ln>
                          <a:solidFill>
                            <a:srgbClr val="000000"/>
                          </a:solidFill>
                          <a:effectLst/>
                          <a:latin typeface="Gill Sans" pitchFamily="-84" charset="0"/>
                          <a:ea typeface="ＭＳ Ｐゴシック" pitchFamily="34" charset="-128"/>
                          <a:sym typeface="Gill Sans" pitchFamily="-84" charset="0"/>
                        </a:rPr>
                        <a:t> 10 </a:t>
                      </a:r>
                      <a:r>
                        <a:rPr kumimoji="0" lang="de-DE" sz="1700" b="1" i="0" u="none" strike="noStrike" cap="none" normalizeH="0" baseline="0" noProof="0" dirty="0" smtClean="0">
                          <a:ln>
                            <a:noFill/>
                          </a:ln>
                          <a:solidFill>
                            <a:srgbClr val="000000"/>
                          </a:solidFill>
                          <a:effectLst/>
                          <a:latin typeface="Gill Sans" pitchFamily="-84" charset="0"/>
                          <a:ea typeface="ＭＳ Ｐゴシック" pitchFamily="34" charset="-128"/>
                          <a:sym typeface="Gill Sans" pitchFamily="-84" charset="0"/>
                        </a:rPr>
                        <a:t>Punkte</a:t>
                      </a:r>
                      <a:endParaRPr kumimoji="0" lang="de-DE" sz="1700" b="1" i="0" u="none" strike="noStrike" cap="none" normalizeH="0" baseline="0" noProof="0" dirty="0" smtClean="0">
                        <a:ln>
                          <a:noFill/>
                        </a:ln>
                        <a:solidFill>
                          <a:srgbClr val="000000"/>
                        </a:solidFill>
                        <a:effectLst/>
                        <a:latin typeface="Gill Sans" pitchFamily="-8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000000"/>
                          </a:solidFill>
                          <a:effectLst/>
                          <a:latin typeface="Gill Sans" pitchFamily="-84" charset="0"/>
                          <a:ea typeface="ＭＳ Ｐゴシック" pitchFamily="34" charset="-128"/>
                          <a:sym typeface="Gill Sans" pitchFamily="-84" charset="0"/>
                        </a:rPr>
                        <a:t> Streife</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V</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SG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B</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1"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r h="446088">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Grundstellung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dirty="0" smtClean="0">
                          <a:ln>
                            <a:noFill/>
                          </a:ln>
                          <a:solidFill>
                            <a:srgbClr val="000000"/>
                          </a:solidFill>
                          <a:effectLst/>
                          <a:latin typeface="Gill Sans" pitchFamily="-84" charset="0"/>
                          <a:ea typeface="ＭＳ Ｐゴシック" pitchFamily="34" charset="-128"/>
                          <a:sym typeface="Gill Sans" pitchFamily="-84" charset="0"/>
                        </a:rPr>
                        <a:t> </a:t>
                      </a:r>
                      <a:r>
                        <a:rPr kumimoji="0" lang="de-DE" sz="1700" b="0" i="0" u="none" strike="noStrike" cap="none" normalizeH="0" baseline="0" noProof="0" dirty="0" smtClean="0">
                          <a:ln>
                            <a:noFill/>
                          </a:ln>
                          <a:solidFill>
                            <a:srgbClr val="000000"/>
                          </a:solidFill>
                          <a:effectLst/>
                          <a:latin typeface="Gill Sans" pitchFamily="-84" charset="0"/>
                          <a:ea typeface="ＭＳ Ｐゴシック" pitchFamily="34" charset="-128"/>
                          <a:sym typeface="Gill Sans" pitchFamily="-84" charset="0"/>
                        </a:rPr>
                        <a:t>gerade </a:t>
                      </a:r>
                      <a:endParaRPr kumimoji="0" lang="de-DE" sz="1700" b="0" i="0" u="none" strike="noStrike" cap="none" normalizeH="0" baseline="0" noProof="0" dirty="0" smtClean="0">
                        <a:ln>
                          <a:noFill/>
                        </a:ln>
                        <a:solidFill>
                          <a:srgbClr val="000000"/>
                        </a:solidFill>
                        <a:effectLst/>
                        <a:latin typeface="Gill Sans" pitchFamily="-84" charset="0"/>
                        <a:ea typeface="ＭＳ Ｐゴシック" pitchFamily="34" charset="-128"/>
                        <a:sym typeface="Gill Sans" pitchFamily="-84" charset="0"/>
                      </a:endParaRP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smtClean="0">
                          <a:ln>
                            <a:noFill/>
                          </a:ln>
                          <a:solidFill>
                            <a:srgbClr val="006411"/>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smtClean="0">
                          <a:ln>
                            <a:noFill/>
                          </a:ln>
                          <a:solidFill>
                            <a:srgbClr val="0000D4"/>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smtClean="0">
                          <a:ln>
                            <a:noFill/>
                          </a:ln>
                          <a:solidFill>
                            <a:srgbClr val="339966"/>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smtClean="0">
                          <a:ln>
                            <a:noFill/>
                          </a:ln>
                          <a:solidFill>
                            <a:srgbClr val="FF9900"/>
                          </a:solidFill>
                          <a:effectLst/>
                          <a:latin typeface="Gill Sans" pitchFamily="-8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1700" b="0" i="0" u="none" strike="noStrike" cap="none" normalizeH="0" baseline="0" smtClean="0">
                          <a:ln>
                            <a:noFill/>
                          </a:ln>
                          <a:solidFill>
                            <a:srgbClr val="DD2D32"/>
                          </a:solidFill>
                          <a:effectLst/>
                          <a:latin typeface="Gill Sans" pitchFamily="-8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r>
              <a:tr h="4540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ruhig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r>
              <a:tr h="4460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rowSpan="2">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Streifen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direkt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r>
              <a:tr h="446088">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schnell</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5720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Anlaufen</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zielstrebig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46088">
                <a:tc rowSpan="3">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Umlaufen</a:t>
                      </a:r>
                    </a:p>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 </a:t>
                      </a:r>
                      <a:r>
                        <a:rPr kumimoji="0" lang="en-US" sz="2000" b="0" i="0" u="none" strike="noStrike" cap="none" normalizeH="0" baseline="0" dirty="0" smtClean="0">
                          <a:ln>
                            <a:noFill/>
                          </a:ln>
                          <a:solidFill>
                            <a:srgbClr val="000000"/>
                          </a:solidFill>
                          <a:effectLst/>
                          <a:latin typeface="Arial" pitchFamily="34" charset="0"/>
                          <a:ea typeface="ＭＳ Ｐゴシック" pitchFamily="34" charset="-128"/>
                          <a:sym typeface="Gill Sans" pitchFamily="-84" charset="0"/>
                        </a:rPr>
                        <a:t>HF </a:t>
                      </a:r>
                      <a:r>
                        <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rPr>
                        <a:t>Bezug</a:t>
                      </a:r>
                      <a:endParaRPr kumimoji="0" lang="de-DE" sz="2000" b="0" i="0" u="none" strike="noStrike" cap="none" normalizeH="0" baseline="0" noProof="0" dirty="0" smtClean="0">
                        <a:ln>
                          <a:noFill/>
                        </a:ln>
                        <a:solidFill>
                          <a:srgbClr val="000000"/>
                        </a:solidFill>
                        <a:effectLst/>
                        <a:latin typeface="Arial" pitchFamily="34" charset="0"/>
                        <a:ea typeface="ＭＳ Ｐゴシック" pitchFamily="34" charset="-128"/>
                        <a:sym typeface="Gill Sans" pitchFamily="-84" charset="0"/>
                      </a:endParaRP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eng</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r>
              <a:tr h="454025">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aufmerksam</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3175" cap="flat" cmpd="sng" algn="ctr">
                      <a:solidFill>
                        <a:srgbClr val="C0C0C0"/>
                      </a:solidFill>
                      <a:prstDash val="solid"/>
                      <a:round/>
                      <a:headEnd type="none" w="med" len="med"/>
                      <a:tailEnd type="none" w="med" len="med"/>
                    </a:lnB>
                    <a:lnTlToBr>
                      <a:noFill/>
                    </a:lnTlToBr>
                    <a:lnBlToTr>
                      <a:noFill/>
                    </a:lnBlToTr>
                    <a:solidFill>
                      <a:srgbClr val="FFFFFF"/>
                    </a:solidFill>
                  </a:tcPr>
                </a:tc>
              </a:tr>
              <a:tr h="690563">
                <a:tc vMerge="1">
                  <a:txBody>
                    <a:bodyPr/>
                    <a:lstStyle/>
                    <a:p>
                      <a:endParaRPr lang="de-DE"/>
                    </a:p>
                  </a:txBody>
                  <a:tcPr/>
                </a:tc>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Anlaufen (lenken u leiten)</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6411"/>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0000D4"/>
                          </a:solidFill>
                          <a:effectLst/>
                          <a:latin typeface="Arial" pitchFamily="34" charset="0"/>
                          <a:ea typeface="ＭＳ Ｐゴシック" pitchFamily="34" charset="-128"/>
                          <a:sym typeface="Gill Sans" pitchFamily="-84" charset="0"/>
                        </a:rPr>
                        <a:t>+</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339966"/>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FF9900"/>
                          </a:solidFill>
                          <a:effectLst/>
                          <a:latin typeface="Arial" pitchFamily="34" charset="0"/>
                          <a:ea typeface="ＭＳ Ｐゴシック" pitchFamily="34" charset="-128"/>
                          <a:sym typeface="Gill Sans" pitchFamily="-84" charset="0"/>
                        </a:rPr>
                        <a:t>-</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smtClean="0">
                          <a:ln>
                            <a:noFill/>
                          </a:ln>
                          <a:solidFill>
                            <a:srgbClr val="DD2D32"/>
                          </a:solidFill>
                          <a:effectLst/>
                          <a:latin typeface="Arial" pitchFamily="34" charset="0"/>
                          <a:ea typeface="ＭＳ Ｐゴシック" pitchFamily="34" charset="-128"/>
                          <a:sym typeface="Gill Sans" pitchFamily="-84" charset="0"/>
                        </a:rPr>
                        <a:t> </a:t>
                      </a:r>
                    </a:p>
                  </a:txBody>
                  <a:tcPr marL="0" marR="0" marT="0" marB="0" anchor="b"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3175" cap="flat" cmpd="sng" algn="ctr">
                      <a:solidFill>
                        <a:srgbClr val="C0C0C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r>
              <a:tr h="457200">
                <a:tc>
                  <a:txBody>
                    <a:bodyPr/>
                    <a:lstStyle/>
                    <a:p>
                      <a:pPr marL="0" marR="0" lvl="0" indent="0" algn="l"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1" i="0" u="none" strike="noStrike" cap="none" normalizeH="0" baseline="0" smtClean="0">
                          <a:ln>
                            <a:noFill/>
                          </a:ln>
                          <a:solidFill>
                            <a:srgbClr val="000000"/>
                          </a:solidFill>
                          <a:effectLst/>
                          <a:latin typeface="Arial" pitchFamily="34" charset="0"/>
                          <a:ea typeface="ＭＳ Ｐゴシック" pitchFamily="34" charset="-128"/>
                          <a:sym typeface="Gill Sans" pitchFamily="-84" charset="0"/>
                        </a:rPr>
                        <a:t> Bewertung</a:t>
                      </a:r>
                    </a:p>
                  </a:txBody>
                  <a:tcPr marL="0" marR="0"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endParaRPr kumimoji="0" lang="en-US" sz="2000" b="0" i="0" u="none" strike="noStrike" cap="none" normalizeH="0" baseline="0" smtClean="0">
                        <a:ln>
                          <a:noFill/>
                        </a:ln>
                        <a:solidFill>
                          <a:srgbClr val="000000"/>
                        </a:solidFill>
                        <a:effectLst/>
                        <a:latin typeface="Arial" pitchFamily="34" charset="0"/>
                        <a:ea typeface="ヒラギノ角ゴ ProN W3" pitchFamily="-84" charset="-128"/>
                        <a:sym typeface="Gill Sans" pitchFamily="-84" charset="0"/>
                      </a:endParaRP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006411"/>
                          </a:solidFill>
                          <a:effectLst/>
                          <a:latin typeface="Arial" pitchFamily="34" charset="0"/>
                          <a:ea typeface="ＭＳ Ｐゴシック" pitchFamily="34" charset="-128"/>
                          <a:sym typeface="Gill Sans" pitchFamily="-84" charset="0"/>
                        </a:rPr>
                        <a:t>10,0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0000D4"/>
                          </a:solidFill>
                          <a:effectLst/>
                          <a:latin typeface="Arial" pitchFamily="34" charset="0"/>
                          <a:ea typeface="ＭＳ Ｐゴシック" pitchFamily="34" charset="-128"/>
                          <a:sym typeface="Gill Sans" pitchFamily="-84" charset="0"/>
                        </a:rPr>
                        <a:t>9,5-9</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339966"/>
                          </a:solidFill>
                          <a:effectLst/>
                          <a:latin typeface="Arial" pitchFamily="34" charset="0"/>
                          <a:ea typeface="ＭＳ Ｐゴシック" pitchFamily="34" charset="-128"/>
                          <a:sym typeface="Gill Sans" pitchFamily="-84" charset="0"/>
                        </a:rPr>
                        <a:t>8,5-8</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FF9900"/>
                          </a:solidFill>
                          <a:effectLst/>
                          <a:latin typeface="Arial" pitchFamily="34" charset="0"/>
                          <a:ea typeface="ＭＳ Ｐゴシック" pitchFamily="34" charset="-128"/>
                          <a:sym typeface="Gill Sans" pitchFamily="-84" charset="0"/>
                        </a:rPr>
                        <a:t>7,5-7</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ysDot"/>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c>
                  <a:txBody>
                    <a:bodyPr/>
                    <a:lstStyle/>
                    <a:p>
                      <a:pPr marL="0" marR="0" lvl="0" indent="0" algn="ctr" defTabSz="914400" rtl="0" eaLnBrk="1" fontAlgn="base" latinLnBrk="0" hangingPunct="1">
                        <a:lnSpc>
                          <a:spcPct val="100000"/>
                        </a:lnSpc>
                        <a:spcBef>
                          <a:spcPct val="0"/>
                        </a:spcBef>
                        <a:spcAft>
                          <a:spcPct val="0"/>
                        </a:spcAft>
                        <a:buClr>
                          <a:srgbClr val="414141"/>
                        </a:buClr>
                        <a:buSzPct val="81000"/>
                        <a:buFont typeface="Gill Sans Light" pitchFamily="-84" charset="0"/>
                        <a:buNone/>
                        <a:tabLst/>
                      </a:pPr>
                      <a:r>
                        <a:rPr kumimoji="0" lang="en-US" sz="2000" b="0" i="0" u="none" strike="noStrike" cap="none" normalizeH="0" baseline="0" dirty="0" smtClean="0">
                          <a:ln>
                            <a:noFill/>
                          </a:ln>
                          <a:solidFill>
                            <a:srgbClr val="DD2D32"/>
                          </a:solidFill>
                          <a:effectLst/>
                          <a:latin typeface="Arial" pitchFamily="34" charset="0"/>
                          <a:ea typeface="ＭＳ Ｐゴシック" pitchFamily="34" charset="-128"/>
                          <a:sym typeface="Gill Sans" pitchFamily="-84" charset="0"/>
                        </a:rPr>
                        <a:t>6,5-0</a:t>
                      </a:r>
                    </a:p>
                  </a:txBody>
                  <a:tcPr marL="0" marR="0" marT="0" marB="0" anchor="ctr" horzOverflow="overflow">
                    <a:lnL w="12700" cap="flat" cmpd="sng" algn="ctr">
                      <a:solidFill>
                        <a:srgbClr val="000000"/>
                      </a:solidFill>
                      <a:prstDash val="sysDot"/>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C0C0C0"/>
                    </a:solidFill>
                  </a:tcPr>
                </a:tc>
              </a:tr>
            </a:tbl>
          </a:graphicData>
        </a:graphic>
      </p:graphicFrame>
      <p:sp>
        <p:nvSpPr>
          <p:cNvPr id="4" name="Foliennummernplatzhalter 3"/>
          <p:cNvSpPr>
            <a:spLocks noGrp="1"/>
          </p:cNvSpPr>
          <p:nvPr>
            <p:ph type="sldNum" sz="quarter" idx="12"/>
          </p:nvPr>
        </p:nvSpPr>
        <p:spPr/>
        <p:txBody>
          <a:bodyPr/>
          <a:lstStyle/>
          <a:p>
            <a:fld id="{42060E1C-7F94-48ED-A1E2-7080F3AD8941}" type="slidenum">
              <a:rPr lang="de-DE" smtClean="0"/>
              <a:pPr/>
              <a:t>94</a:t>
            </a:fld>
            <a:endParaRPr lang="de-DE"/>
          </a:p>
        </p:txBody>
      </p:sp>
      <p:sp>
        <p:nvSpPr>
          <p:cNvPr id="5" name="Fußzeilenplatzhalter 4"/>
          <p:cNvSpPr>
            <a:spLocks noGrp="1"/>
          </p:cNvSpPr>
          <p:nvPr>
            <p:ph type="ftr" sz="quarter" idx="11"/>
          </p:nvPr>
        </p:nvSpPr>
        <p:spPr/>
        <p:txBody>
          <a:bodyPr/>
          <a:lstStyle/>
          <a:p>
            <a:r>
              <a:rPr lang="de-DE" smtClean="0"/>
              <a:t>Diegel</a:t>
            </a:r>
            <a:endParaRPr lang="de-DE"/>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7475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8418" name="Rectangle 2"/>
          <p:cNvSpPr>
            <a:spLocks noGrp="1" noChangeArrowheads="1"/>
          </p:cNvSpPr>
          <p:nvPr>
            <p:ph type="title"/>
          </p:nvPr>
        </p:nvSpPr>
        <p:spPr>
          <a:xfrm>
            <a:off x="304800" y="1"/>
            <a:ext cx="8534400" cy="1412776"/>
          </a:xfrm>
        </p:spPr>
        <p:txBody>
          <a:bodyPr/>
          <a:lstStyle/>
          <a:p>
            <a:pPr eaLnBrk="1" hangingPunct="1"/>
            <a:r>
              <a:rPr lang="de-DE" sz="3600" dirty="0" smtClean="0">
                <a:ea typeface="ＭＳ Ｐゴシック" pitchFamily="34" charset="-128"/>
              </a:rPr>
              <a:t>IGP Abteilung C</a:t>
            </a:r>
            <a:br>
              <a:rPr lang="de-DE" sz="3600" dirty="0" smtClean="0">
                <a:ea typeface="ＭＳ Ｐゴシック" pitchFamily="34" charset="-128"/>
              </a:rPr>
            </a:br>
            <a:r>
              <a:rPr lang="de-DE" sz="3600" dirty="0" smtClean="0">
                <a:ea typeface="ＭＳ Ｐゴシック" pitchFamily="34" charset="-128"/>
              </a:rPr>
              <a:t>Stellen und Verbellen (</a:t>
            </a:r>
            <a:r>
              <a:rPr lang="de-DE" sz="3600" dirty="0" smtClean="0">
                <a:solidFill>
                  <a:srgbClr val="FF0000"/>
                </a:solidFill>
                <a:ea typeface="ＭＳ Ｐゴシック" pitchFamily="34" charset="-128"/>
              </a:rPr>
              <a:t>10 + 5</a:t>
            </a:r>
            <a:r>
              <a:rPr lang="de-DE" sz="3600" dirty="0" smtClean="0">
                <a:ea typeface="ＭＳ Ｐゴシック" pitchFamily="34" charset="-128"/>
              </a:rPr>
              <a:t>)</a:t>
            </a:r>
            <a:endParaRPr lang="en-US" sz="3600" dirty="0" smtClean="0">
              <a:ea typeface="ＭＳ Ｐゴシック" pitchFamily="34" charset="-128"/>
            </a:endParaRPr>
          </a:p>
        </p:txBody>
      </p:sp>
      <p:sp>
        <p:nvSpPr>
          <p:cNvPr id="188419" name="Text Box 3"/>
          <p:cNvSpPr txBox="1">
            <a:spLocks noChangeArrowheads="1"/>
          </p:cNvSpPr>
          <p:nvPr/>
        </p:nvSpPr>
        <p:spPr bwMode="auto">
          <a:xfrm>
            <a:off x="395288" y="1341438"/>
            <a:ext cx="4876800" cy="519112"/>
          </a:xfrm>
          <a:prstGeom prst="rect">
            <a:avLst/>
          </a:prstGeom>
          <a:noFill/>
          <a:ln w="12700">
            <a:noFill/>
            <a:miter lim="800000"/>
            <a:headEnd type="none" w="sm" len="sm"/>
            <a:tailEnd type="none" w="sm" len="sm"/>
          </a:ln>
          <a:effectLst/>
        </p:spPr>
        <p:txBody>
          <a:bodyPr>
            <a:spAutoFit/>
          </a:bodyPr>
          <a:lstStyle/>
          <a:p>
            <a:pPr eaLnBrk="0" hangingPunct="0">
              <a:spcBef>
                <a:spcPct val="50000"/>
              </a:spcBef>
              <a:defRPr/>
            </a:pPr>
            <a:r>
              <a:rPr lang="de-DE" sz="2800" dirty="0" smtClean="0">
                <a:effectLst>
                  <a:outerShdw blurRad="38100" dist="38100" dir="2700000" algn="tl">
                    <a:srgbClr val="000000"/>
                  </a:outerShdw>
                </a:effectLst>
                <a:latin typeface="Times New Roman" pitchFamily="18" charset="0"/>
              </a:rPr>
              <a:t>Leistungsforderung der PO:</a:t>
            </a:r>
            <a:endParaRPr lang="de-DE" sz="2800" dirty="0">
              <a:effectLst>
                <a:outerShdw blurRad="38100" dist="38100" dir="2700000" algn="tl">
                  <a:srgbClr val="000000"/>
                </a:outerShdw>
              </a:effectLst>
              <a:latin typeface="Times New Roman" pitchFamily="18" charset="0"/>
            </a:endParaRPr>
          </a:p>
        </p:txBody>
      </p:sp>
      <p:sp>
        <p:nvSpPr>
          <p:cNvPr id="188420" name="Rectangle 4"/>
          <p:cNvSpPr>
            <a:spLocks noChangeArrowheads="1"/>
          </p:cNvSpPr>
          <p:nvPr/>
        </p:nvSpPr>
        <p:spPr bwMode="auto">
          <a:xfrm>
            <a:off x="323850" y="2564904"/>
            <a:ext cx="8610600" cy="3816424"/>
          </a:xfrm>
          <a:prstGeom prst="rect">
            <a:avLst/>
          </a:prstGeom>
          <a:noFill/>
          <a:ln w="9525">
            <a:noFill/>
            <a:miter lim="800000"/>
            <a:headEnd/>
            <a:tailEnd/>
          </a:ln>
        </p:spPr>
        <p:txBody>
          <a:bodyPr lIns="92075" tIns="46038" rIns="92075" bIns="46038"/>
          <a:lstStyle/>
          <a:p>
            <a:pPr marL="342900" indent="-342900">
              <a:lnSpc>
                <a:spcPct val="90000"/>
              </a:lnSpc>
              <a:spcBef>
                <a:spcPct val="20000"/>
              </a:spcBef>
              <a:buFontTx/>
              <a:buChar char="•"/>
            </a:pPr>
            <a:r>
              <a:rPr lang="de-DE" sz="2400" dirty="0" smtClean="0"/>
              <a:t>Der Hund muss den Helfer </a:t>
            </a:r>
            <a:r>
              <a:rPr lang="de-DE" sz="2400" dirty="0" err="1" smtClean="0"/>
              <a:t>selbstbewußt</a:t>
            </a:r>
            <a:r>
              <a:rPr lang="de-DE" sz="2400" dirty="0" smtClean="0"/>
              <a:t>, aktiv und aufmerksam stellen.</a:t>
            </a:r>
          </a:p>
          <a:p>
            <a:pPr marL="342900" indent="-342900">
              <a:lnSpc>
                <a:spcPct val="90000"/>
              </a:lnSpc>
              <a:spcBef>
                <a:spcPct val="20000"/>
              </a:spcBef>
            </a:pPr>
            <a:endParaRPr lang="de-DE" sz="2400" dirty="0" smtClean="0"/>
          </a:p>
          <a:p>
            <a:pPr marL="342900" indent="-342900">
              <a:lnSpc>
                <a:spcPct val="90000"/>
              </a:lnSpc>
              <a:spcBef>
                <a:spcPct val="20000"/>
              </a:spcBef>
              <a:buFontTx/>
              <a:buChar char="•"/>
            </a:pPr>
            <a:r>
              <a:rPr lang="de-DE" sz="2400" dirty="0" smtClean="0"/>
              <a:t>Der Hund muss direkt, energisch und anhaltend verbellen.</a:t>
            </a:r>
          </a:p>
          <a:p>
            <a:pPr marL="342900" indent="-342900">
              <a:lnSpc>
                <a:spcPct val="90000"/>
              </a:lnSpc>
              <a:spcBef>
                <a:spcPct val="20000"/>
              </a:spcBef>
              <a:buFontTx/>
              <a:buChar char="•"/>
            </a:pPr>
            <a:endParaRPr lang="de-DE" sz="2400" dirty="0" smtClean="0"/>
          </a:p>
          <a:p>
            <a:pPr marL="342900" indent="-342900">
              <a:lnSpc>
                <a:spcPct val="90000"/>
              </a:lnSpc>
              <a:spcBef>
                <a:spcPct val="20000"/>
              </a:spcBef>
              <a:buFontTx/>
              <a:buChar char="•"/>
            </a:pPr>
            <a:r>
              <a:rPr lang="de-DE" sz="2400" dirty="0" err="1" smtClean="0"/>
              <a:t>Verbelldauer</a:t>
            </a:r>
            <a:r>
              <a:rPr lang="de-DE" sz="2400" dirty="0" smtClean="0"/>
              <a:t> ca. 20 Sekunden (bis RA).</a:t>
            </a:r>
            <a:endParaRPr lang="de-DE" sz="2400" dirty="0"/>
          </a:p>
        </p:txBody>
      </p:sp>
      <p:sp>
        <p:nvSpPr>
          <p:cNvPr id="188421" name="Text Box 5"/>
          <p:cNvSpPr txBox="1">
            <a:spLocks noChangeArrowheads="1"/>
          </p:cNvSpPr>
          <p:nvPr/>
        </p:nvSpPr>
        <p:spPr bwMode="auto">
          <a:xfrm>
            <a:off x="323850" y="1844675"/>
            <a:ext cx="6804025" cy="519113"/>
          </a:xfrm>
          <a:prstGeom prst="rect">
            <a:avLst/>
          </a:prstGeom>
          <a:noFill/>
          <a:ln w="12700">
            <a:noFill/>
            <a:miter lim="800000"/>
            <a:headEnd type="none" w="sm" len="sm"/>
            <a:tailEnd type="none" w="sm" len="sm"/>
          </a:ln>
          <a:effectLst/>
        </p:spPr>
        <p:txBody>
          <a:bodyPr>
            <a:spAutoFit/>
          </a:bodyPr>
          <a:lstStyle/>
          <a:p>
            <a:pPr eaLnBrk="0" hangingPunct="0">
              <a:spcBef>
                <a:spcPct val="50000"/>
              </a:spcBef>
              <a:defRPr/>
            </a:pPr>
            <a:r>
              <a:rPr lang="en-US" sz="2800" dirty="0" smtClean="0">
                <a:effectLst>
                  <a:outerShdw blurRad="38100" dist="38100" dir="2700000" algn="tl">
                    <a:srgbClr val="000000"/>
                  </a:outerShdw>
                </a:effectLst>
                <a:latin typeface="Times New Roman" pitchFamily="18" charset="0"/>
              </a:rPr>
              <a:t> </a:t>
            </a:r>
            <a:r>
              <a:rPr lang="de-DE" sz="2800" dirty="0" smtClean="0">
                <a:effectLst>
                  <a:outerShdw blurRad="38100" dist="38100" dir="2700000" algn="tl">
                    <a:srgbClr val="000000"/>
                  </a:outerShdw>
                </a:effectLst>
                <a:latin typeface="Times New Roman" pitchFamily="18" charset="0"/>
              </a:rPr>
              <a:t>Hörzeichen:		für Abrufen</a:t>
            </a:r>
            <a:endParaRPr lang="de-DE" sz="2800" dirty="0">
              <a:effectLst>
                <a:outerShdw blurRad="38100" dist="38100" dir="2700000" algn="tl">
                  <a:srgbClr val="000000"/>
                </a:outerShdw>
              </a:effectLst>
              <a:latin typeface="Times New Roman" pitchFamily="18" charset="0"/>
            </a:endParaRPr>
          </a:p>
        </p:txBody>
      </p:sp>
      <p:sp>
        <p:nvSpPr>
          <p:cNvPr id="6" name="Foliennummernplatzhalter 5"/>
          <p:cNvSpPr>
            <a:spLocks noGrp="1"/>
          </p:cNvSpPr>
          <p:nvPr>
            <p:ph type="sldNum" sz="quarter" idx="12"/>
          </p:nvPr>
        </p:nvSpPr>
        <p:spPr/>
        <p:txBody>
          <a:bodyPr/>
          <a:lstStyle/>
          <a:p>
            <a:fld id="{42060E1C-7F94-48ED-A1E2-7080F3AD8941}" type="slidenum">
              <a:rPr lang="de-DE" smtClean="0"/>
              <a:pPr/>
              <a:t>95</a:t>
            </a:fld>
            <a:endParaRPr lang="de-DE"/>
          </a:p>
        </p:txBody>
      </p:sp>
      <p:sp>
        <p:nvSpPr>
          <p:cNvPr id="7" name="Fußzeilenplatzhalter 6"/>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8418"/>
                                        </p:tgtEl>
                                        <p:attrNameLst>
                                          <p:attrName>style.visibility</p:attrName>
                                        </p:attrNameLst>
                                      </p:cBhvr>
                                      <p:to>
                                        <p:strVal val="visible"/>
                                      </p:to>
                                    </p:set>
                                    <p:animEffect transition="in" filter="fade">
                                      <p:cBhvr>
                                        <p:cTn id="7" dur="500"/>
                                        <p:tgtEl>
                                          <p:spTgt spid="188418"/>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8419"/>
                                        </p:tgtEl>
                                        <p:attrNameLst>
                                          <p:attrName>style.visibility</p:attrName>
                                        </p:attrNameLst>
                                      </p:cBhvr>
                                      <p:to>
                                        <p:strVal val="visible"/>
                                      </p:to>
                                    </p:set>
                                    <p:animEffect transition="in" filter="fade">
                                      <p:cBhvr>
                                        <p:cTn id="11" dur="500"/>
                                        <p:tgtEl>
                                          <p:spTgt spid="188419"/>
                                        </p:tgtEl>
                                      </p:cBhvr>
                                    </p:animEffect>
                                  </p:childTnLst>
                                </p:cTn>
                              </p:par>
                            </p:childTnLst>
                          </p:cTn>
                        </p:par>
                        <p:par>
                          <p:cTn id="12" fill="hold" nodeType="afterGroup">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88421"/>
                                        </p:tgtEl>
                                        <p:attrNameLst>
                                          <p:attrName>style.visibility</p:attrName>
                                        </p:attrNameLst>
                                      </p:cBhvr>
                                      <p:to>
                                        <p:strVal val="visible"/>
                                      </p:to>
                                    </p:set>
                                    <p:animEffect transition="in" filter="fade">
                                      <p:cBhvr>
                                        <p:cTn id="15" dur="500"/>
                                        <p:tgtEl>
                                          <p:spTgt spid="18842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88420">
                                            <p:txEl>
                                              <p:pRg st="0" end="0"/>
                                            </p:txEl>
                                          </p:spTgt>
                                        </p:tgtEl>
                                        <p:attrNameLst>
                                          <p:attrName>style.visibility</p:attrName>
                                        </p:attrNameLst>
                                      </p:cBhvr>
                                      <p:to>
                                        <p:strVal val="visible"/>
                                      </p:to>
                                    </p:set>
                                    <p:animEffect transition="in" filter="fade">
                                      <p:cBhvr>
                                        <p:cTn id="18" dur="500"/>
                                        <p:tgtEl>
                                          <p:spTgt spid="188420">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8420">
                                            <p:txEl>
                                              <p:pRg st="2" end="2"/>
                                            </p:txEl>
                                          </p:spTgt>
                                        </p:tgtEl>
                                        <p:attrNameLst>
                                          <p:attrName>style.visibility</p:attrName>
                                        </p:attrNameLst>
                                      </p:cBhvr>
                                      <p:to>
                                        <p:strVal val="visible"/>
                                      </p:to>
                                    </p:set>
                                    <p:animEffect transition="in" filter="fade">
                                      <p:cBhvr>
                                        <p:cTn id="21" dur="500"/>
                                        <p:tgtEl>
                                          <p:spTgt spid="188420">
                                            <p:txEl>
                                              <p:pRg st="2" end="2"/>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8420">
                                            <p:txEl>
                                              <p:pRg st="4" end="4"/>
                                            </p:txEl>
                                          </p:spTgt>
                                        </p:tgtEl>
                                        <p:attrNameLst>
                                          <p:attrName>style.visibility</p:attrName>
                                        </p:attrNameLst>
                                      </p:cBhvr>
                                      <p:to>
                                        <p:strVal val="visible"/>
                                      </p:to>
                                    </p:set>
                                    <p:animEffect transition="in" filter="fade">
                                      <p:cBhvr>
                                        <p:cTn id="24" dur="500"/>
                                        <p:tgtEl>
                                          <p:spTgt spid="18842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8" grpId="0" autoUpdateAnimBg="0"/>
      <p:bldP spid="188419" grpId="0" autoUpdateAnimBg="0"/>
      <p:bldP spid="188420" grpId="0" build="p" autoUpdateAnimBg="0"/>
      <p:bldP spid="188421" grpId="0" autoUpdateAnimBg="0"/>
    </p:bldLst>
  </p:timing>
</p:sld>
</file>

<file path=ppt/slides/slide9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89442" name="Rectangle 2"/>
          <p:cNvSpPr>
            <a:spLocks noGrp="1" noChangeArrowheads="1"/>
          </p:cNvSpPr>
          <p:nvPr>
            <p:ph type="title"/>
          </p:nvPr>
        </p:nvSpPr>
        <p:spPr>
          <a:xfrm>
            <a:off x="295275" y="188913"/>
            <a:ext cx="8551863" cy="1284287"/>
          </a:xfrm>
        </p:spPr>
        <p:txBody>
          <a:bodyPr>
            <a:normAutofit fontScale="90000"/>
          </a:bodyPr>
          <a:lstStyle/>
          <a:p>
            <a:pPr eaLnBrk="1" hangingPunct="1"/>
            <a:r>
              <a:rPr lang="de-DE" sz="4000" dirty="0" smtClean="0">
                <a:ea typeface="ＭＳ Ｐゴシック" pitchFamily="34" charset="-128"/>
              </a:rPr>
              <a:t>IGP Abteilung C</a:t>
            </a:r>
            <a:br>
              <a:rPr lang="de-DE" sz="4000" dirty="0" smtClean="0">
                <a:ea typeface="ＭＳ Ｐゴシック" pitchFamily="34" charset="-128"/>
              </a:rPr>
            </a:br>
            <a:r>
              <a:rPr lang="de-DE" sz="4000" dirty="0" smtClean="0">
                <a:ea typeface="ＭＳ Ｐゴシック" pitchFamily="34" charset="-128"/>
              </a:rPr>
              <a:t>Stellen und Verbellen</a:t>
            </a:r>
            <a:endParaRPr lang="en-US" sz="4000" dirty="0" smtClean="0">
              <a:ea typeface="ＭＳ Ｐゴシック" pitchFamily="34" charset="-128"/>
            </a:endParaRPr>
          </a:p>
        </p:txBody>
      </p:sp>
      <p:sp>
        <p:nvSpPr>
          <p:cNvPr id="189443" name="Text Box 3"/>
          <p:cNvSpPr txBox="1">
            <a:spLocks noChangeArrowheads="1"/>
          </p:cNvSpPr>
          <p:nvPr/>
        </p:nvSpPr>
        <p:spPr bwMode="auto">
          <a:xfrm>
            <a:off x="990600" y="1557338"/>
            <a:ext cx="7162800" cy="579437"/>
          </a:xfrm>
          <a:prstGeom prst="rect">
            <a:avLst/>
          </a:prstGeom>
          <a:noFill/>
          <a:ln w="12700">
            <a:noFill/>
            <a:miter lim="800000"/>
            <a:headEnd type="none" w="sm" len="sm"/>
            <a:tailEnd type="none" w="sm" len="sm"/>
          </a:ln>
          <a:effectLst/>
        </p:spPr>
        <p:txBody>
          <a:bodyPr>
            <a:spAutoFit/>
          </a:bodyPr>
          <a:lstStyle/>
          <a:p>
            <a:pPr algn="ctr" eaLnBrk="0" hangingPunct="0">
              <a:spcBef>
                <a:spcPct val="50000"/>
              </a:spcBef>
              <a:defRPr/>
            </a:pPr>
            <a:r>
              <a:rPr lang="de-DE" sz="3200" dirty="0" smtClean="0">
                <a:solidFill>
                  <a:srgbClr val="008000"/>
                </a:solidFill>
                <a:effectLst>
                  <a:outerShdw blurRad="38100" dist="38100" dir="2700000" algn="tl">
                    <a:srgbClr val="000000"/>
                  </a:outerShdw>
                </a:effectLst>
                <a:latin typeface="Times New Roman" pitchFamily="18" charset="0"/>
              </a:rPr>
              <a:t>Helferverhalten bei Prüfungseinsätzen</a:t>
            </a:r>
            <a:endParaRPr lang="de-DE" sz="3200" dirty="0">
              <a:solidFill>
                <a:srgbClr val="008000"/>
              </a:solidFill>
              <a:effectLst>
                <a:outerShdw blurRad="38100" dist="38100" dir="2700000" algn="tl">
                  <a:srgbClr val="000000"/>
                </a:outerShdw>
              </a:effectLst>
              <a:latin typeface="Times New Roman" pitchFamily="18" charset="0"/>
            </a:endParaRPr>
          </a:p>
        </p:txBody>
      </p:sp>
      <p:sp>
        <p:nvSpPr>
          <p:cNvPr id="189444" name="Rectangle 4"/>
          <p:cNvSpPr>
            <a:spLocks noChangeArrowheads="1"/>
          </p:cNvSpPr>
          <p:nvPr/>
        </p:nvSpPr>
        <p:spPr bwMode="auto">
          <a:xfrm>
            <a:off x="190500" y="2205038"/>
            <a:ext cx="8763000" cy="4068762"/>
          </a:xfrm>
          <a:prstGeom prst="rect">
            <a:avLst/>
          </a:prstGeom>
          <a:noFill/>
          <a:ln w="9525">
            <a:noFill/>
            <a:miter lim="800000"/>
            <a:headEnd/>
            <a:tailEnd/>
          </a:ln>
        </p:spPr>
        <p:txBody>
          <a:bodyPr lIns="92075" tIns="46038" rIns="92075" bIns="46038"/>
          <a:lstStyle/>
          <a:p>
            <a:pPr marL="342900" indent="-342900">
              <a:lnSpc>
                <a:spcPct val="80000"/>
              </a:lnSpc>
              <a:spcBef>
                <a:spcPct val="20000"/>
              </a:spcBef>
              <a:buFontTx/>
              <a:buChar char="•"/>
            </a:pPr>
            <a:r>
              <a:rPr lang="de-DE" sz="2800" dirty="0" smtClean="0"/>
              <a:t>Der Helfer steht - für HF und Hund nicht sichtbar - ohne drohende Körperhaltung im zugewiesenen Versteck.</a:t>
            </a:r>
          </a:p>
          <a:p>
            <a:pPr marL="342900" indent="-342900">
              <a:lnSpc>
                <a:spcPct val="80000"/>
              </a:lnSpc>
              <a:spcBef>
                <a:spcPct val="20000"/>
              </a:spcBef>
              <a:buFontTx/>
              <a:buChar char="•"/>
            </a:pPr>
            <a:r>
              <a:rPr lang="de-DE" sz="2800" dirty="0" smtClean="0"/>
              <a:t>Der Schutzarm ist leicht angewinkelt und dient als Köperschutz.</a:t>
            </a:r>
          </a:p>
          <a:p>
            <a:pPr marL="342900" indent="-342900">
              <a:lnSpc>
                <a:spcPct val="80000"/>
              </a:lnSpc>
              <a:spcBef>
                <a:spcPct val="20000"/>
              </a:spcBef>
              <a:buFontTx/>
              <a:buChar char="•"/>
            </a:pPr>
            <a:r>
              <a:rPr lang="de-DE" sz="2800" dirty="0" smtClean="0"/>
              <a:t>Der Softstock wird seitlich nach unten gehalten.</a:t>
            </a:r>
          </a:p>
          <a:p>
            <a:pPr marL="342900" indent="-342900">
              <a:lnSpc>
                <a:spcPct val="80000"/>
              </a:lnSpc>
              <a:spcBef>
                <a:spcPct val="20000"/>
              </a:spcBef>
              <a:buFontTx/>
              <a:buChar char="•"/>
            </a:pPr>
            <a:r>
              <a:rPr lang="de-DE" sz="2800" dirty="0" smtClean="0"/>
              <a:t>Der Hund ist während des "Stellen und Verbellen" vom Helfer zu </a:t>
            </a:r>
            <a:r>
              <a:rPr lang="de-DE" sz="2800" i="1" u="sng" dirty="0" smtClean="0"/>
              <a:t>beobachten</a:t>
            </a:r>
            <a:r>
              <a:rPr lang="de-DE" sz="2800" dirty="0" smtClean="0"/>
              <a:t>.</a:t>
            </a:r>
          </a:p>
          <a:p>
            <a:pPr marL="342900" indent="-342900">
              <a:lnSpc>
                <a:spcPct val="80000"/>
              </a:lnSpc>
              <a:spcBef>
                <a:spcPct val="20000"/>
              </a:spcBef>
              <a:buFontTx/>
              <a:buChar char="•"/>
            </a:pPr>
            <a:r>
              <a:rPr lang="de-DE" sz="2800" dirty="0" smtClean="0"/>
              <a:t>Hilfestellungen aller Art sind nicht zulässig.</a:t>
            </a:r>
          </a:p>
          <a:p>
            <a:pPr marL="342900" indent="-342900">
              <a:lnSpc>
                <a:spcPct val="80000"/>
              </a:lnSpc>
              <a:spcBef>
                <a:spcPct val="20000"/>
              </a:spcBef>
              <a:buFontTx/>
              <a:buChar char="•"/>
            </a:pPr>
            <a:r>
              <a:rPr lang="de-DE" sz="2800" dirty="0" smtClean="0"/>
              <a:t>Beim Anstoßen oder Zufassen des Hundes sind seitens des Helfers keine Abwehrbewegungen erlaubt.</a:t>
            </a:r>
            <a:endParaRPr lang="de-DE" sz="2800" dirty="0"/>
          </a:p>
        </p:txBody>
      </p:sp>
      <p:sp>
        <p:nvSpPr>
          <p:cNvPr id="5" name="Foliennummernplatzhalter 4"/>
          <p:cNvSpPr>
            <a:spLocks noGrp="1"/>
          </p:cNvSpPr>
          <p:nvPr>
            <p:ph type="sldNum" sz="quarter" idx="12"/>
          </p:nvPr>
        </p:nvSpPr>
        <p:spPr/>
        <p:txBody>
          <a:bodyPr/>
          <a:lstStyle/>
          <a:p>
            <a:fld id="{42060E1C-7F94-48ED-A1E2-7080F3AD8941}" type="slidenum">
              <a:rPr lang="de-DE" smtClean="0"/>
              <a:pPr/>
              <a:t>96</a:t>
            </a:fld>
            <a:endParaRPr lang="de-DE"/>
          </a:p>
        </p:txBody>
      </p:sp>
      <p:sp>
        <p:nvSpPr>
          <p:cNvPr id="6" name="Fußzeilenplatzhalter 5"/>
          <p:cNvSpPr>
            <a:spLocks noGrp="1"/>
          </p:cNvSpPr>
          <p:nvPr>
            <p:ph type="ftr" sz="quarter" idx="11"/>
          </p:nvPr>
        </p:nvSpPr>
        <p:spPr/>
        <p:txBody>
          <a:bodyPr/>
          <a:lstStyle/>
          <a:p>
            <a:r>
              <a:rPr lang="de-DE" smtClean="0"/>
              <a:t>Diegel</a:t>
            </a:r>
            <a:endParaRPr lang="de-DE"/>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9442"/>
                                        </p:tgtEl>
                                        <p:attrNameLst>
                                          <p:attrName>style.visibility</p:attrName>
                                        </p:attrNameLst>
                                      </p:cBhvr>
                                      <p:to>
                                        <p:strVal val="visible"/>
                                      </p:to>
                                    </p:set>
                                    <p:animEffect transition="in" filter="fade">
                                      <p:cBhvr>
                                        <p:cTn id="7" dur="500"/>
                                        <p:tgtEl>
                                          <p:spTgt spid="189442"/>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89443"/>
                                        </p:tgtEl>
                                        <p:attrNameLst>
                                          <p:attrName>style.visibility</p:attrName>
                                        </p:attrNameLst>
                                      </p:cBhvr>
                                      <p:to>
                                        <p:strVal val="visible"/>
                                      </p:to>
                                    </p:set>
                                    <p:animEffect transition="in" filter="fade">
                                      <p:cBhvr>
                                        <p:cTn id="11" dur="500"/>
                                        <p:tgtEl>
                                          <p:spTgt spid="189443"/>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9444">
                                            <p:txEl>
                                              <p:pRg st="0" end="0"/>
                                            </p:txEl>
                                          </p:spTgt>
                                        </p:tgtEl>
                                        <p:attrNameLst>
                                          <p:attrName>style.visibility</p:attrName>
                                        </p:attrNameLst>
                                      </p:cBhvr>
                                      <p:to>
                                        <p:strVal val="visible"/>
                                      </p:to>
                                    </p:set>
                                    <p:animEffect transition="in" filter="fade">
                                      <p:cBhvr>
                                        <p:cTn id="14" dur="500"/>
                                        <p:tgtEl>
                                          <p:spTgt spid="189444">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9444">
                                            <p:txEl>
                                              <p:pRg st="1" end="1"/>
                                            </p:txEl>
                                          </p:spTgt>
                                        </p:tgtEl>
                                        <p:attrNameLst>
                                          <p:attrName>style.visibility</p:attrName>
                                        </p:attrNameLst>
                                      </p:cBhvr>
                                      <p:to>
                                        <p:strVal val="visible"/>
                                      </p:to>
                                    </p:set>
                                    <p:animEffect transition="in" filter="fade">
                                      <p:cBhvr>
                                        <p:cTn id="17" dur="500"/>
                                        <p:tgtEl>
                                          <p:spTgt spid="189444">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9444">
                                            <p:txEl>
                                              <p:pRg st="2" end="2"/>
                                            </p:txEl>
                                          </p:spTgt>
                                        </p:tgtEl>
                                        <p:attrNameLst>
                                          <p:attrName>style.visibility</p:attrName>
                                        </p:attrNameLst>
                                      </p:cBhvr>
                                      <p:to>
                                        <p:strVal val="visible"/>
                                      </p:to>
                                    </p:set>
                                    <p:animEffect transition="in" filter="fade">
                                      <p:cBhvr>
                                        <p:cTn id="20" dur="500"/>
                                        <p:tgtEl>
                                          <p:spTgt spid="189444">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9444">
                                            <p:txEl>
                                              <p:pRg st="3" end="3"/>
                                            </p:txEl>
                                          </p:spTgt>
                                        </p:tgtEl>
                                        <p:attrNameLst>
                                          <p:attrName>style.visibility</p:attrName>
                                        </p:attrNameLst>
                                      </p:cBhvr>
                                      <p:to>
                                        <p:strVal val="visible"/>
                                      </p:to>
                                    </p:set>
                                    <p:animEffect transition="in" filter="fade">
                                      <p:cBhvr>
                                        <p:cTn id="23" dur="500"/>
                                        <p:tgtEl>
                                          <p:spTgt spid="189444">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89444">
                                            <p:txEl>
                                              <p:pRg st="4" end="4"/>
                                            </p:txEl>
                                          </p:spTgt>
                                        </p:tgtEl>
                                        <p:attrNameLst>
                                          <p:attrName>style.visibility</p:attrName>
                                        </p:attrNameLst>
                                      </p:cBhvr>
                                      <p:to>
                                        <p:strVal val="visible"/>
                                      </p:to>
                                    </p:set>
                                    <p:animEffect transition="in" filter="fade">
                                      <p:cBhvr>
                                        <p:cTn id="26" dur="500"/>
                                        <p:tgtEl>
                                          <p:spTgt spid="189444">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89444">
                                            <p:txEl>
                                              <p:pRg st="5" end="5"/>
                                            </p:txEl>
                                          </p:spTgt>
                                        </p:tgtEl>
                                        <p:attrNameLst>
                                          <p:attrName>style.visibility</p:attrName>
                                        </p:attrNameLst>
                                      </p:cBhvr>
                                      <p:to>
                                        <p:strVal val="visible"/>
                                      </p:to>
                                    </p:set>
                                    <p:animEffect transition="in" filter="fade">
                                      <p:cBhvr>
                                        <p:cTn id="29" dur="500"/>
                                        <p:tgtEl>
                                          <p:spTgt spid="18944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9442" grpId="0" autoUpdateAnimBg="0"/>
      <p:bldP spid="189443" grpId="0" autoUpdateAnimBg="0"/>
      <p:bldP spid="189444" grpId="0" build="p" autoUpdateAnimBg="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1052736"/>
          </a:xfrm>
        </p:spPr>
        <p:txBody>
          <a:bodyPr>
            <a:normAutofit/>
          </a:bodyPr>
          <a:lstStyle/>
          <a:p>
            <a:r>
              <a:rPr lang="en-GB" sz="3600" dirty="0" smtClean="0"/>
              <a:t>Hold and Bark  Helper Behaviour</a:t>
            </a:r>
            <a:endParaRPr lang="en-GB" sz="3600" dirty="0"/>
          </a:p>
        </p:txBody>
      </p:sp>
      <p:sp>
        <p:nvSpPr>
          <p:cNvPr id="3" name="Inhaltsplatzhalter 2"/>
          <p:cNvSpPr>
            <a:spLocks noGrp="1"/>
          </p:cNvSpPr>
          <p:nvPr>
            <p:ph idx="1"/>
          </p:nvPr>
        </p:nvSpPr>
        <p:spPr>
          <a:xfrm>
            <a:off x="457200" y="1124744"/>
            <a:ext cx="8229600" cy="5001419"/>
          </a:xfrm>
        </p:spPr>
        <p:txBody>
          <a:bodyPr>
            <a:normAutofit/>
          </a:bodyPr>
          <a:lstStyle/>
          <a:p>
            <a:r>
              <a:rPr lang="en-GB" sz="2800" dirty="0" smtClean="0"/>
              <a:t>The helper stands in the blind, out of sight of dog and handler, with a non threatening posture. </a:t>
            </a:r>
          </a:p>
          <a:p>
            <a:r>
              <a:rPr lang="en-GB" sz="2800" dirty="0" smtClean="0"/>
              <a:t>The sleeve is slightly angled and serves as body protection.</a:t>
            </a:r>
          </a:p>
          <a:p>
            <a:r>
              <a:rPr lang="en-GB" sz="2800" dirty="0" smtClean="0"/>
              <a:t> The soft stick is held down to the side. </a:t>
            </a:r>
          </a:p>
          <a:p>
            <a:r>
              <a:rPr lang="en-GB" sz="2800" dirty="0" smtClean="0"/>
              <a:t>The helper is to watch the dog during the hold and bark.</a:t>
            </a:r>
          </a:p>
          <a:p>
            <a:r>
              <a:rPr lang="en-GB" sz="2800" dirty="0" smtClean="0"/>
              <a:t> Stimulation of any kind is not allowed. </a:t>
            </a:r>
          </a:p>
          <a:p>
            <a:r>
              <a:rPr lang="en-GB" sz="2800" dirty="0" smtClean="0"/>
              <a:t>If the dog bumps or bites, the helper is not allowed to make any defensive movements.</a:t>
            </a:r>
            <a:endParaRPr lang="en-GB" sz="2800" dirty="0"/>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97</a:t>
            </a:fld>
            <a:endParaRPr lang="de-DE" dirty="0"/>
          </a:p>
        </p:txBody>
      </p:sp>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90466" name="Rectangle 2"/>
          <p:cNvSpPr>
            <a:spLocks noGrp="1" noChangeArrowheads="1"/>
          </p:cNvSpPr>
          <p:nvPr>
            <p:ph type="title"/>
          </p:nvPr>
        </p:nvSpPr>
        <p:spPr>
          <a:xfrm>
            <a:off x="704850" y="188913"/>
            <a:ext cx="7734300" cy="1079847"/>
          </a:xfrm>
        </p:spPr>
        <p:txBody>
          <a:bodyPr>
            <a:normAutofit fontScale="90000"/>
          </a:bodyPr>
          <a:lstStyle/>
          <a:p>
            <a:pPr eaLnBrk="1" hangingPunct="1"/>
            <a:r>
              <a:rPr lang="de-DE" sz="4000" dirty="0" smtClean="0">
                <a:ea typeface="ＭＳ Ｐゴシック" pitchFamily="34" charset="-128"/>
              </a:rPr>
              <a:t>IGP Abteilung C</a:t>
            </a:r>
            <a:br>
              <a:rPr lang="de-DE" sz="4000" dirty="0" smtClean="0">
                <a:ea typeface="ＭＳ Ｐゴシック" pitchFamily="34" charset="-128"/>
              </a:rPr>
            </a:br>
            <a:r>
              <a:rPr lang="de-DE" sz="3600" dirty="0" smtClean="0">
                <a:ea typeface="ＭＳ Ｐゴシック" pitchFamily="34" charset="-128"/>
              </a:rPr>
              <a:t>Stellen und Verbellen</a:t>
            </a:r>
            <a:endParaRPr lang="en-US" sz="3600" dirty="0" smtClean="0">
              <a:ea typeface="ＭＳ Ｐゴシック" pitchFamily="34" charset="-128"/>
            </a:endParaRPr>
          </a:p>
        </p:txBody>
      </p:sp>
      <p:sp>
        <p:nvSpPr>
          <p:cNvPr id="190467" name="Rectangle 3"/>
          <p:cNvSpPr>
            <a:spLocks noGrp="1" noChangeArrowheads="1"/>
          </p:cNvSpPr>
          <p:nvPr>
            <p:ph type="body" idx="1"/>
          </p:nvPr>
        </p:nvSpPr>
        <p:spPr>
          <a:xfrm>
            <a:off x="419100" y="1844824"/>
            <a:ext cx="8305800" cy="4752826"/>
          </a:xfrm>
        </p:spPr>
        <p:txBody>
          <a:bodyPr/>
          <a:lstStyle/>
          <a:p>
            <a:pPr eaLnBrk="1" hangingPunct="1">
              <a:lnSpc>
                <a:spcPct val="80000"/>
              </a:lnSpc>
            </a:pPr>
            <a:r>
              <a:rPr lang="de-DE" sz="2800" dirty="0" smtClean="0">
                <a:ea typeface="ＭＳ Ｐゴシック" pitchFamily="34" charset="-128"/>
              </a:rPr>
              <a:t>Das "Stellen" und "Verbellen" ist getrennt zu bewerten und dementsprechend zu besprechen.</a:t>
            </a:r>
          </a:p>
          <a:p>
            <a:pPr eaLnBrk="1" hangingPunct="1">
              <a:lnSpc>
                <a:spcPct val="80000"/>
              </a:lnSpc>
            </a:pPr>
            <a:r>
              <a:rPr lang="de-DE" sz="2800" dirty="0" smtClean="0">
                <a:ea typeface="ＭＳ Ｐゴシック" pitchFamily="34" charset="-128"/>
              </a:rPr>
              <a:t>Die Gesamtpunktzahl von 15 Punkten ist demnach zu unterteilen in ...</a:t>
            </a:r>
          </a:p>
          <a:p>
            <a:pPr marL="536575" lvl="1" indent="-14288" eaLnBrk="1" hangingPunct="1">
              <a:lnSpc>
                <a:spcPct val="80000"/>
              </a:lnSpc>
            </a:pPr>
            <a:r>
              <a:rPr lang="de-DE" sz="2400" dirty="0" smtClean="0">
                <a:ea typeface="ＭＳ Ｐゴシック" pitchFamily="34" charset="-128"/>
              </a:rPr>
              <a:t>"Stellen"		          </a:t>
            </a:r>
            <a:r>
              <a:rPr lang="de-DE" sz="2400" dirty="0" smtClean="0">
                <a:ea typeface="ＭＳ Ｐゴシック" pitchFamily="34" charset="-128"/>
                <a:sym typeface="Wingdings 2" pitchFamily="18" charset="2"/>
              </a:rPr>
              <a:t>	</a:t>
            </a:r>
            <a:r>
              <a:rPr lang="de-DE" sz="2400" dirty="0" smtClean="0">
                <a:solidFill>
                  <a:srgbClr val="FF0000"/>
                </a:solidFill>
                <a:ea typeface="ＭＳ Ｐゴシック" pitchFamily="34" charset="-128"/>
                <a:sym typeface="Wingdings 2" pitchFamily="18" charset="2"/>
              </a:rPr>
              <a:t>10</a:t>
            </a:r>
            <a:r>
              <a:rPr lang="de-DE" sz="2400" dirty="0" smtClean="0">
                <a:ea typeface="ＭＳ Ｐゴシック" pitchFamily="34" charset="-128"/>
                <a:sym typeface="Wingdings 2" pitchFamily="18" charset="2"/>
              </a:rPr>
              <a:t> Punkte</a:t>
            </a:r>
          </a:p>
          <a:p>
            <a:pPr marL="536575" lvl="1" indent="-14288" eaLnBrk="1" hangingPunct="1">
              <a:lnSpc>
                <a:spcPct val="80000"/>
              </a:lnSpc>
            </a:pPr>
            <a:r>
              <a:rPr lang="de-DE" sz="2400" dirty="0" smtClean="0">
                <a:ea typeface="ＭＳ Ｐゴシック" pitchFamily="34" charset="-128"/>
                <a:sym typeface="Wingdings 2" pitchFamily="18" charset="2"/>
              </a:rPr>
              <a:t>"Verbellen"	           	   5 Punkte</a:t>
            </a:r>
          </a:p>
          <a:p>
            <a:pPr eaLnBrk="1" hangingPunct="1">
              <a:lnSpc>
                <a:spcPct val="80000"/>
              </a:lnSpc>
            </a:pPr>
            <a:r>
              <a:rPr lang="de-DE" sz="2800" dirty="0" smtClean="0">
                <a:ea typeface="ＭＳ Ｐゴシック" pitchFamily="34" charset="-128"/>
                <a:sym typeface="Wingdings 2" pitchFamily="18" charset="2"/>
              </a:rPr>
              <a:t>Entwertung für "Verbellen"</a:t>
            </a:r>
          </a:p>
          <a:p>
            <a:pPr marL="536575" lvl="1" indent="-14288" eaLnBrk="1" hangingPunct="1">
              <a:lnSpc>
                <a:spcPct val="80000"/>
              </a:lnSpc>
              <a:buFontTx/>
              <a:buNone/>
            </a:pPr>
            <a:r>
              <a:rPr lang="de-DE" sz="2400" dirty="0" smtClean="0">
                <a:ea typeface="ＭＳ Ｐゴシック" pitchFamily="34" charset="-128"/>
                <a:sym typeface="Wingdings 2" pitchFamily="18" charset="2"/>
              </a:rPr>
              <a:t>schwaches Verbellen (drucklos, nicht energisch) nicht anhaltendes Verbellen</a:t>
            </a:r>
          </a:p>
          <a:p>
            <a:pPr marL="536575" lvl="1" indent="-14288" eaLnBrk="1" hangingPunct="1">
              <a:lnSpc>
                <a:spcPct val="80000"/>
              </a:lnSpc>
              <a:buClr>
                <a:srgbClr val="FF3300"/>
              </a:buClr>
            </a:pPr>
            <a:r>
              <a:rPr lang="de-DE" sz="2400" dirty="0" smtClean="0">
                <a:solidFill>
                  <a:srgbClr val="FF3300"/>
                </a:solidFill>
                <a:ea typeface="ＭＳ Ｐゴシック" pitchFamily="34" charset="-128"/>
                <a:sym typeface="Wingdings 2" pitchFamily="18" charset="2"/>
              </a:rPr>
              <a:t> Bewertung		Befriedigend bis Mangelhaft</a:t>
            </a:r>
          </a:p>
          <a:p>
            <a:pPr marL="536575" lvl="1" indent="-14288" eaLnBrk="1" hangingPunct="1">
              <a:lnSpc>
                <a:spcPct val="80000"/>
              </a:lnSpc>
              <a:buFontTx/>
              <a:buNone/>
            </a:pPr>
            <a:r>
              <a:rPr lang="de-DE" sz="2400" dirty="0" smtClean="0">
                <a:ea typeface="ＭＳ Ｐゴシック" pitchFamily="34" charset="-128"/>
                <a:sym typeface="Wingdings 2" pitchFamily="18" charset="2"/>
              </a:rPr>
              <a:t>kein Verbellen zeigt jedoch aktives Stellen</a:t>
            </a:r>
          </a:p>
          <a:p>
            <a:pPr marL="536575" lvl="1" indent="-14288" eaLnBrk="1" hangingPunct="1">
              <a:lnSpc>
                <a:spcPct val="80000"/>
              </a:lnSpc>
              <a:buClr>
                <a:srgbClr val="FF3300"/>
              </a:buClr>
            </a:pPr>
            <a:r>
              <a:rPr lang="de-DE" sz="2400" dirty="0" smtClean="0">
                <a:solidFill>
                  <a:srgbClr val="FF3300"/>
                </a:solidFill>
                <a:ea typeface="ＭＳ Ｐゴシック" pitchFamily="34" charset="-128"/>
                <a:sym typeface="Wingdings 2" pitchFamily="18" charset="2"/>
              </a:rPr>
              <a:t> Entwertung		5 Punkte (Pflichtentwertung)</a:t>
            </a:r>
            <a:endParaRPr lang="de-DE" sz="2400" dirty="0" smtClean="0">
              <a:solidFill>
                <a:srgbClr val="FF3300"/>
              </a:solidFill>
              <a:ea typeface="ＭＳ Ｐゴシック" pitchFamily="34" charset="-128"/>
              <a:sym typeface="Wingdings 2" pitchFamily="18" charset="2"/>
            </a:endParaRPr>
          </a:p>
        </p:txBody>
      </p:sp>
      <p:sp>
        <p:nvSpPr>
          <p:cNvPr id="190468" name="Text Box 4"/>
          <p:cNvSpPr txBox="1">
            <a:spLocks noChangeArrowheads="1"/>
          </p:cNvSpPr>
          <p:nvPr/>
        </p:nvSpPr>
        <p:spPr bwMode="auto">
          <a:xfrm>
            <a:off x="2095500" y="1268761"/>
            <a:ext cx="4953000" cy="584775"/>
          </a:xfrm>
          <a:prstGeom prst="rect">
            <a:avLst/>
          </a:prstGeom>
          <a:noFill/>
          <a:ln w="12700">
            <a:noFill/>
            <a:miter lim="800000"/>
            <a:headEnd type="none" w="sm" len="sm"/>
            <a:tailEnd type="none" w="sm" len="sm"/>
          </a:ln>
          <a:effectLst/>
        </p:spPr>
        <p:txBody>
          <a:bodyPr wrap="square">
            <a:spAutoFit/>
          </a:bodyPr>
          <a:lstStyle/>
          <a:p>
            <a:pPr algn="ctr" eaLnBrk="0" hangingPunct="0">
              <a:spcBef>
                <a:spcPct val="50000"/>
              </a:spcBef>
              <a:defRPr/>
            </a:pPr>
            <a:r>
              <a:rPr lang="de-DE" sz="3200" dirty="0" smtClean="0">
                <a:solidFill>
                  <a:srgbClr val="008000"/>
                </a:solidFill>
                <a:effectLst>
                  <a:outerShdw blurRad="38100" dist="38100" dir="2700000" algn="tl">
                    <a:srgbClr val="000000"/>
                  </a:outerShdw>
                </a:effectLst>
                <a:latin typeface="Times New Roman" pitchFamily="18" charset="0"/>
              </a:rPr>
              <a:t>Hinweise zur Beurteilung</a:t>
            </a:r>
            <a:endParaRPr lang="de-DE" sz="3200" dirty="0">
              <a:solidFill>
                <a:srgbClr val="008000"/>
              </a:solidFill>
              <a:effectLst>
                <a:outerShdw blurRad="38100" dist="38100" dir="2700000" algn="tl">
                  <a:srgbClr val="000000"/>
                </a:outerShdw>
              </a:effectLst>
              <a:latin typeface="Times New Roman" pitchFamily="18" charset="0"/>
            </a:endParaRPr>
          </a:p>
        </p:txBody>
      </p:sp>
      <p:sp>
        <p:nvSpPr>
          <p:cNvPr id="5" name="Foliennummernplatzhalter 4"/>
          <p:cNvSpPr>
            <a:spLocks noGrp="1"/>
          </p:cNvSpPr>
          <p:nvPr>
            <p:ph type="sldNum" sz="quarter" idx="12"/>
          </p:nvPr>
        </p:nvSpPr>
        <p:spPr/>
        <p:txBody>
          <a:bodyPr/>
          <a:lstStyle/>
          <a:p>
            <a:fld id="{42060E1C-7F94-48ED-A1E2-7080F3AD8941}" type="slidenum">
              <a:rPr lang="de-DE" smtClean="0"/>
              <a:pPr/>
              <a:t>98</a:t>
            </a:fld>
            <a:endParaRPr lang="de-DE"/>
          </a:p>
        </p:txBody>
      </p:sp>
      <p:sp>
        <p:nvSpPr>
          <p:cNvPr id="6" name="Fußzeilenplatzhalter 5"/>
          <p:cNvSpPr>
            <a:spLocks noGrp="1"/>
          </p:cNvSpPr>
          <p:nvPr>
            <p:ph type="ftr" sz="quarter" idx="11"/>
          </p:nvPr>
        </p:nvSpPr>
        <p:spPr/>
        <p:txBody>
          <a:bodyPr/>
          <a:lstStyle/>
          <a:p>
            <a:r>
              <a:rPr lang="de-DE" dirty="0" smtClean="0"/>
              <a:t>Diegel</a:t>
            </a:r>
            <a:endParaRPr lang="de-DE" dirty="0"/>
          </a:p>
        </p:txBody>
      </p:sp>
    </p:spTree>
  </p:cSld>
  <p:clrMapOvr>
    <a:masterClrMapping/>
  </p:clrMapOvr>
  <p:transition spd="slow">
    <p:pull dir="d"/>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0466"/>
                                        </p:tgtEl>
                                        <p:attrNameLst>
                                          <p:attrName>style.visibility</p:attrName>
                                        </p:attrNameLst>
                                      </p:cBhvr>
                                      <p:to>
                                        <p:strVal val="visible"/>
                                      </p:to>
                                    </p:set>
                                    <p:animEffect transition="in" filter="fade">
                                      <p:cBhvr>
                                        <p:cTn id="7" dur="500"/>
                                        <p:tgtEl>
                                          <p:spTgt spid="190466"/>
                                        </p:tgtEl>
                                      </p:cBhvr>
                                    </p:animEffect>
                                  </p:childTnLst>
                                </p:cTn>
                              </p:par>
                            </p:childTnLst>
                          </p:cTn>
                        </p:par>
                        <p:par>
                          <p:cTn id="8" fill="hold" nodeType="afterGroup">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90468"/>
                                        </p:tgtEl>
                                        <p:attrNameLst>
                                          <p:attrName>style.visibility</p:attrName>
                                        </p:attrNameLst>
                                      </p:cBhvr>
                                      <p:to>
                                        <p:strVal val="visible"/>
                                      </p:to>
                                    </p:set>
                                    <p:animEffect transition="in" filter="fade">
                                      <p:cBhvr>
                                        <p:cTn id="11" dur="500"/>
                                        <p:tgtEl>
                                          <p:spTgt spid="190468"/>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90467">
                                            <p:txEl>
                                              <p:pRg st="0" end="0"/>
                                            </p:txEl>
                                          </p:spTgt>
                                        </p:tgtEl>
                                        <p:attrNameLst>
                                          <p:attrName>style.visibility</p:attrName>
                                        </p:attrNameLst>
                                      </p:cBhvr>
                                      <p:to>
                                        <p:strVal val="visible"/>
                                      </p:to>
                                    </p:set>
                                    <p:animEffect transition="in" filter="fade">
                                      <p:cBhvr>
                                        <p:cTn id="14" dur="500"/>
                                        <p:tgtEl>
                                          <p:spTgt spid="190467">
                                            <p:txEl>
                                              <p:pRg st="0" end="0"/>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90467">
                                            <p:txEl>
                                              <p:pRg st="1" end="1"/>
                                            </p:txEl>
                                          </p:spTgt>
                                        </p:tgtEl>
                                        <p:attrNameLst>
                                          <p:attrName>style.visibility</p:attrName>
                                        </p:attrNameLst>
                                      </p:cBhvr>
                                      <p:to>
                                        <p:strVal val="visible"/>
                                      </p:to>
                                    </p:set>
                                    <p:animEffect transition="in" filter="fade">
                                      <p:cBhvr>
                                        <p:cTn id="17" dur="500"/>
                                        <p:tgtEl>
                                          <p:spTgt spid="190467">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90467">
                                            <p:txEl>
                                              <p:pRg st="2" end="2"/>
                                            </p:txEl>
                                          </p:spTgt>
                                        </p:tgtEl>
                                        <p:attrNameLst>
                                          <p:attrName>style.visibility</p:attrName>
                                        </p:attrNameLst>
                                      </p:cBhvr>
                                      <p:to>
                                        <p:strVal val="visible"/>
                                      </p:to>
                                    </p:set>
                                    <p:animEffect transition="in" filter="fade">
                                      <p:cBhvr>
                                        <p:cTn id="20" dur="500"/>
                                        <p:tgtEl>
                                          <p:spTgt spid="190467">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90467">
                                            <p:txEl>
                                              <p:pRg st="3" end="3"/>
                                            </p:txEl>
                                          </p:spTgt>
                                        </p:tgtEl>
                                        <p:attrNameLst>
                                          <p:attrName>style.visibility</p:attrName>
                                        </p:attrNameLst>
                                      </p:cBhvr>
                                      <p:to>
                                        <p:strVal val="visible"/>
                                      </p:to>
                                    </p:set>
                                    <p:animEffect transition="in" filter="fade">
                                      <p:cBhvr>
                                        <p:cTn id="23" dur="500"/>
                                        <p:tgtEl>
                                          <p:spTgt spid="190467">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90467">
                                            <p:txEl>
                                              <p:pRg st="4" end="4"/>
                                            </p:txEl>
                                          </p:spTgt>
                                        </p:tgtEl>
                                        <p:attrNameLst>
                                          <p:attrName>style.visibility</p:attrName>
                                        </p:attrNameLst>
                                      </p:cBhvr>
                                      <p:to>
                                        <p:strVal val="visible"/>
                                      </p:to>
                                    </p:set>
                                    <p:animEffect transition="in" filter="fade">
                                      <p:cBhvr>
                                        <p:cTn id="26" dur="500"/>
                                        <p:tgtEl>
                                          <p:spTgt spid="190467">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90467">
                                            <p:txEl>
                                              <p:pRg st="5" end="5"/>
                                            </p:txEl>
                                          </p:spTgt>
                                        </p:tgtEl>
                                        <p:attrNameLst>
                                          <p:attrName>style.visibility</p:attrName>
                                        </p:attrNameLst>
                                      </p:cBhvr>
                                      <p:to>
                                        <p:strVal val="visible"/>
                                      </p:to>
                                    </p:set>
                                    <p:animEffect transition="in" filter="fade">
                                      <p:cBhvr>
                                        <p:cTn id="29" dur="500"/>
                                        <p:tgtEl>
                                          <p:spTgt spid="190467">
                                            <p:txEl>
                                              <p:pRg st="5" end="5"/>
                                            </p:txEl>
                                          </p:spTgt>
                                        </p:tgtEl>
                                      </p:cBhvr>
                                    </p:animEffect>
                                  </p:childTnLst>
                                </p:cTn>
                              </p:par>
                            </p:childTnLst>
                          </p:cTn>
                        </p:par>
                        <p:par>
                          <p:cTn id="30" fill="hold" nodeType="afterGroup">
                            <p:stCondLst>
                              <p:cond delay="1000"/>
                            </p:stCondLst>
                            <p:childTnLst>
                              <p:par>
                                <p:cTn id="31" presetID="10" presetClass="entr" presetSubtype="0" repeatCount="3000" fill="hold" grpId="0" nodeType="afterEffect">
                                  <p:stCondLst>
                                    <p:cond delay="0"/>
                                  </p:stCondLst>
                                  <p:childTnLst>
                                    <p:set>
                                      <p:cBhvr>
                                        <p:cTn id="32" dur="1" fill="hold">
                                          <p:stCondLst>
                                            <p:cond delay="0"/>
                                          </p:stCondLst>
                                        </p:cTn>
                                        <p:tgtEl>
                                          <p:spTgt spid="190467">
                                            <p:txEl>
                                              <p:pRg st="6" end="6"/>
                                            </p:txEl>
                                          </p:spTgt>
                                        </p:tgtEl>
                                        <p:attrNameLst>
                                          <p:attrName>style.visibility</p:attrName>
                                        </p:attrNameLst>
                                      </p:cBhvr>
                                      <p:to>
                                        <p:strVal val="visible"/>
                                      </p:to>
                                    </p:set>
                                    <p:animEffect transition="in" filter="fade">
                                      <p:cBhvr>
                                        <p:cTn id="33" dur="1000"/>
                                        <p:tgtEl>
                                          <p:spTgt spid="190467">
                                            <p:txEl>
                                              <p:pRg st="6" end="6"/>
                                            </p:txEl>
                                          </p:spTgt>
                                        </p:tgtEl>
                                      </p:cBhvr>
                                    </p:animEffect>
                                  </p:childTnLst>
                                </p:cTn>
                              </p:par>
                            </p:childTnLst>
                          </p:cTn>
                        </p:par>
                        <p:par>
                          <p:cTn id="34" fill="hold" nodeType="afterGroup">
                            <p:stCondLst>
                              <p:cond delay="4000"/>
                            </p:stCondLst>
                            <p:childTnLst>
                              <p:par>
                                <p:cTn id="35" presetID="10" presetClass="entr" presetSubtype="0" fill="hold" grpId="0" nodeType="afterEffect">
                                  <p:stCondLst>
                                    <p:cond delay="0"/>
                                  </p:stCondLst>
                                  <p:childTnLst>
                                    <p:set>
                                      <p:cBhvr>
                                        <p:cTn id="36" dur="1" fill="hold">
                                          <p:stCondLst>
                                            <p:cond delay="0"/>
                                          </p:stCondLst>
                                        </p:cTn>
                                        <p:tgtEl>
                                          <p:spTgt spid="190467">
                                            <p:txEl>
                                              <p:pRg st="7" end="7"/>
                                            </p:txEl>
                                          </p:spTgt>
                                        </p:tgtEl>
                                        <p:attrNameLst>
                                          <p:attrName>style.visibility</p:attrName>
                                        </p:attrNameLst>
                                      </p:cBhvr>
                                      <p:to>
                                        <p:strVal val="visible"/>
                                      </p:to>
                                    </p:set>
                                    <p:animEffect transition="in" filter="fade">
                                      <p:cBhvr>
                                        <p:cTn id="37" dur="500"/>
                                        <p:tgtEl>
                                          <p:spTgt spid="190467">
                                            <p:txEl>
                                              <p:pRg st="7" end="7"/>
                                            </p:txEl>
                                          </p:spTgt>
                                        </p:tgtEl>
                                      </p:cBhvr>
                                    </p:animEffect>
                                  </p:childTnLst>
                                </p:cTn>
                              </p:par>
                            </p:childTnLst>
                          </p:cTn>
                        </p:par>
                        <p:par>
                          <p:cTn id="38" fill="hold" nodeType="afterGroup">
                            <p:stCondLst>
                              <p:cond delay="4500"/>
                            </p:stCondLst>
                            <p:childTnLst>
                              <p:par>
                                <p:cTn id="39" presetID="10" presetClass="entr" presetSubtype="0" repeatCount="3000" fill="hold" grpId="0" nodeType="afterEffect">
                                  <p:stCondLst>
                                    <p:cond delay="0"/>
                                  </p:stCondLst>
                                  <p:childTnLst>
                                    <p:set>
                                      <p:cBhvr>
                                        <p:cTn id="40" dur="1" fill="hold">
                                          <p:stCondLst>
                                            <p:cond delay="0"/>
                                          </p:stCondLst>
                                        </p:cTn>
                                        <p:tgtEl>
                                          <p:spTgt spid="190467">
                                            <p:txEl>
                                              <p:pRg st="8" end="8"/>
                                            </p:txEl>
                                          </p:spTgt>
                                        </p:tgtEl>
                                        <p:attrNameLst>
                                          <p:attrName>style.visibility</p:attrName>
                                        </p:attrNameLst>
                                      </p:cBhvr>
                                      <p:to>
                                        <p:strVal val="visible"/>
                                      </p:to>
                                    </p:set>
                                    <p:animEffect transition="in" filter="fade">
                                      <p:cBhvr>
                                        <p:cTn id="41" dur="1000"/>
                                        <p:tgtEl>
                                          <p:spTgt spid="190467">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0466" grpId="0" autoUpdateAnimBg="0"/>
      <p:bldP spid="190467" grpId="0" build="p" bldLvl="2" autoUpdateAnimBg="0"/>
      <p:bldP spid="190468" grpId="0" autoUpdateAnimBg="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0"/>
            <a:ext cx="8229600" cy="836712"/>
          </a:xfrm>
        </p:spPr>
        <p:txBody>
          <a:bodyPr/>
          <a:lstStyle/>
          <a:p>
            <a:r>
              <a:rPr lang="de-DE" dirty="0" smtClean="0"/>
              <a:t>Hold </a:t>
            </a:r>
            <a:r>
              <a:rPr lang="de-DE" dirty="0" err="1" smtClean="0"/>
              <a:t>and</a:t>
            </a:r>
            <a:r>
              <a:rPr lang="de-DE" dirty="0" smtClean="0"/>
              <a:t> Bark </a:t>
            </a:r>
            <a:endParaRPr lang="de-DE" dirty="0"/>
          </a:p>
        </p:txBody>
      </p:sp>
      <p:sp>
        <p:nvSpPr>
          <p:cNvPr id="3" name="Inhaltsplatzhalter 2"/>
          <p:cNvSpPr>
            <a:spLocks noGrp="1"/>
          </p:cNvSpPr>
          <p:nvPr>
            <p:ph idx="1"/>
          </p:nvPr>
        </p:nvSpPr>
        <p:spPr>
          <a:xfrm>
            <a:off x="179512" y="836712"/>
            <a:ext cx="8712968" cy="5616624"/>
          </a:xfrm>
        </p:spPr>
        <p:txBody>
          <a:bodyPr>
            <a:normAutofit/>
          </a:bodyPr>
          <a:lstStyle/>
          <a:p>
            <a:r>
              <a:rPr lang="en-GB" sz="2800" dirty="0" smtClean="0"/>
              <a:t>The „hold“ and „ bark“ is </a:t>
            </a:r>
            <a:r>
              <a:rPr lang="en-US" sz="2800" dirty="0" smtClean="0"/>
              <a:t>judged </a:t>
            </a:r>
            <a:r>
              <a:rPr lang="en-US" sz="2800" dirty="0" smtClean="0"/>
              <a:t>and described separately. </a:t>
            </a:r>
          </a:p>
          <a:p>
            <a:r>
              <a:rPr lang="en-US" sz="2800" dirty="0" smtClean="0"/>
              <a:t>The total of </a:t>
            </a:r>
            <a:r>
              <a:rPr lang="en-US" sz="2800" dirty="0" smtClean="0">
                <a:solidFill>
                  <a:srgbClr val="FF0000"/>
                </a:solidFill>
              </a:rPr>
              <a:t>15</a:t>
            </a:r>
            <a:r>
              <a:rPr lang="en-US" sz="2800" dirty="0" smtClean="0"/>
              <a:t> points is broken down as follows: </a:t>
            </a:r>
          </a:p>
          <a:p>
            <a:pPr>
              <a:buFont typeface="Symbol" pitchFamily="18" charset="2"/>
              <a:buChar char="-"/>
            </a:pPr>
            <a:r>
              <a:rPr lang="en-US" sz="2800" dirty="0" smtClean="0"/>
              <a:t>  „Hold“                          </a:t>
            </a:r>
            <a:r>
              <a:rPr lang="en-US" sz="2800" dirty="0" smtClean="0">
                <a:solidFill>
                  <a:srgbClr val="FF0000"/>
                </a:solidFill>
              </a:rPr>
              <a:t>10</a:t>
            </a:r>
            <a:r>
              <a:rPr lang="en-US" sz="2800" dirty="0" smtClean="0"/>
              <a:t> points</a:t>
            </a:r>
          </a:p>
          <a:p>
            <a:pPr>
              <a:buFont typeface="Symbol" pitchFamily="18" charset="2"/>
              <a:buChar char="-"/>
            </a:pPr>
            <a:r>
              <a:rPr lang="en-US" sz="2800" dirty="0" smtClean="0"/>
              <a:t>  „Barking“                        5 points </a:t>
            </a:r>
          </a:p>
          <a:p>
            <a:r>
              <a:rPr lang="en-US" sz="2800" dirty="0" smtClean="0"/>
              <a:t>Deductions for “barking”: </a:t>
            </a:r>
          </a:p>
          <a:p>
            <a:pPr>
              <a:buNone/>
            </a:pPr>
            <a:r>
              <a:rPr lang="en-US" sz="2800" dirty="0" smtClean="0"/>
              <a:t>     Weak barking (not energetic), not continuous barking</a:t>
            </a:r>
          </a:p>
          <a:p>
            <a:pPr>
              <a:buNone/>
            </a:pPr>
            <a:r>
              <a:rPr lang="en-US" sz="2800" dirty="0" smtClean="0"/>
              <a:t>      </a:t>
            </a:r>
            <a:r>
              <a:rPr lang="en-US" sz="2800" dirty="0" smtClean="0">
                <a:solidFill>
                  <a:srgbClr val="FF0000"/>
                </a:solidFill>
              </a:rPr>
              <a:t>Rating:               Satisfactory to Insufficient</a:t>
            </a:r>
          </a:p>
          <a:p>
            <a:r>
              <a:rPr lang="en-US" sz="2800" dirty="0" smtClean="0"/>
              <a:t>No barking, yet show attentive holding </a:t>
            </a:r>
          </a:p>
          <a:p>
            <a:pPr>
              <a:buNone/>
            </a:pPr>
            <a:r>
              <a:rPr lang="en-US" sz="2800" dirty="0" smtClean="0"/>
              <a:t>      </a:t>
            </a:r>
            <a:r>
              <a:rPr lang="en-US" sz="2800" dirty="0" smtClean="0">
                <a:solidFill>
                  <a:srgbClr val="FF0000"/>
                </a:solidFill>
              </a:rPr>
              <a:t>Deduction:              -5 points (mandatory)</a:t>
            </a:r>
            <a:endParaRPr lang="de-DE" sz="2800" dirty="0">
              <a:solidFill>
                <a:srgbClr val="FF0000"/>
              </a:solidFill>
            </a:endParaRPr>
          </a:p>
        </p:txBody>
      </p:sp>
      <p:sp>
        <p:nvSpPr>
          <p:cNvPr id="4" name="Fußzeilenplatzhalter 3"/>
          <p:cNvSpPr>
            <a:spLocks noGrp="1"/>
          </p:cNvSpPr>
          <p:nvPr>
            <p:ph type="ftr" sz="quarter" idx="11"/>
          </p:nvPr>
        </p:nvSpPr>
        <p:spPr/>
        <p:txBody>
          <a:bodyPr/>
          <a:lstStyle/>
          <a:p>
            <a:r>
              <a:rPr lang="de-DE" smtClean="0"/>
              <a:t>Diegel</a:t>
            </a:r>
            <a:endParaRPr lang="de-DE"/>
          </a:p>
        </p:txBody>
      </p:sp>
      <p:sp>
        <p:nvSpPr>
          <p:cNvPr id="5" name="Foliennummernplatzhalter 4"/>
          <p:cNvSpPr>
            <a:spLocks noGrp="1"/>
          </p:cNvSpPr>
          <p:nvPr>
            <p:ph type="sldNum" sz="quarter" idx="12"/>
          </p:nvPr>
        </p:nvSpPr>
        <p:spPr/>
        <p:txBody>
          <a:bodyPr/>
          <a:lstStyle/>
          <a:p>
            <a:fld id="{42060E1C-7F94-48ED-A1E2-7080F3AD8941}" type="slidenum">
              <a:rPr lang="de-DE" smtClean="0"/>
              <a:pPr/>
              <a:t>99</a:t>
            </a:fld>
            <a:endParaRPr lang="de-DE" dirty="0"/>
          </a:p>
        </p:txBody>
      </p:sp>
    </p:spTree>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TotalTime>
  <Words>12189</Words>
  <Application>Microsoft Office PowerPoint</Application>
  <PresentationFormat>Affichage à l'écran (4:3)</PresentationFormat>
  <Paragraphs>2277</Paragraphs>
  <Slides>154</Slides>
  <Notes>26</Notes>
  <HiddenSlides>0</HiddenSlides>
  <MMClips>0</MMClips>
  <ScaleCrop>false</ScaleCrop>
  <HeadingPairs>
    <vt:vector size="4" baseType="variant">
      <vt:variant>
        <vt:lpstr>Thème</vt:lpstr>
      </vt:variant>
      <vt:variant>
        <vt:i4>1</vt:i4>
      </vt:variant>
      <vt:variant>
        <vt:lpstr>Titres des diapositives</vt:lpstr>
      </vt:variant>
      <vt:variant>
        <vt:i4>154</vt:i4>
      </vt:variant>
    </vt:vector>
  </HeadingPairs>
  <TitlesOfParts>
    <vt:vector size="155" baseType="lpstr">
      <vt:lpstr>Larissa-Design</vt:lpstr>
      <vt:lpstr>FCI IGP Richterseminar 2018 Nova Gorica, Slowenien</vt:lpstr>
      <vt:lpstr>Das internationale Prüfungswesen für Gebrauchshunde   Grundlage: FCI PO 2019   Hinweise und Erklärungen  Hints and explanations</vt:lpstr>
      <vt:lpstr>Prüfungsordnung</vt:lpstr>
      <vt:lpstr>Präambel</vt:lpstr>
      <vt:lpstr>Ausbildung</vt:lpstr>
      <vt:lpstr>Basis moderner Ausbildung/Basis of modern Training</vt:lpstr>
      <vt:lpstr>Definition Gebrauchshund</vt:lpstr>
      <vt:lpstr>Erhalt des Gebrauchshundes/Preservation of the working dog</vt:lpstr>
      <vt:lpstr>Qualifikation des LR</vt:lpstr>
      <vt:lpstr>Qualification of working judges</vt:lpstr>
      <vt:lpstr>Fachliche Kenntnisse</vt:lpstr>
      <vt:lpstr>Verhaltensentwicklung bei Welpen Behavioral Development (Strodtbeck/Borchert)</vt:lpstr>
      <vt:lpstr>Sozialisationsphase/Socialization phase </vt:lpstr>
      <vt:lpstr>Wesen</vt:lpstr>
      <vt:lpstr>Character</vt:lpstr>
      <vt:lpstr>Angst</vt:lpstr>
      <vt:lpstr>Fear</vt:lpstr>
      <vt:lpstr>Leben ist Lernen und Problemlösen</vt:lpstr>
      <vt:lpstr>Life is learning and problem solving</vt:lpstr>
      <vt:lpstr>Kommunikation/Communication </vt:lpstr>
      <vt:lpstr>Lernverhalten/Principles of Learning</vt:lpstr>
      <vt:lpstr>Lernformen/Forms of Learning</vt:lpstr>
      <vt:lpstr>Stressoren für den Hund/ Stress factors for the dog</vt:lpstr>
      <vt:lpstr>Konflikte belasten Körper und führen zu Stress/Conflicts strain the body and lead to stress Vier Antwortmöglichkeiten/ Four response options</vt:lpstr>
      <vt:lpstr>Emotionen/ Emotions</vt:lpstr>
      <vt:lpstr>Gewünschte Emotionen/Desired Emotions</vt:lpstr>
      <vt:lpstr>Stresssymptome</vt:lpstr>
      <vt:lpstr>Stress</vt:lpstr>
      <vt:lpstr>Richter, „Botschafter des Vereins“</vt:lpstr>
      <vt:lpstr>Leistungsprüfungen</vt:lpstr>
      <vt:lpstr>Performance Tests</vt:lpstr>
      <vt:lpstr>Beurteilung von Hundeverhalten</vt:lpstr>
      <vt:lpstr>Judging</vt:lpstr>
      <vt:lpstr>Beurteilen</vt:lpstr>
      <vt:lpstr>Judging</vt:lpstr>
      <vt:lpstr>Beurteilen</vt:lpstr>
      <vt:lpstr>Judging</vt:lpstr>
      <vt:lpstr>Prädikate</vt:lpstr>
      <vt:lpstr>Predicates</vt:lpstr>
      <vt:lpstr>Abteilung C</vt:lpstr>
      <vt:lpstr>Présentation PowerPoint</vt:lpstr>
      <vt:lpstr>Prüfelemente für die Beurteilung des Schutzdienstes Assessment criteria of the dogs behavior in protection work</vt:lpstr>
      <vt:lpstr>Prüfelement: Griff</vt:lpstr>
      <vt:lpstr>Grip </vt:lpstr>
      <vt:lpstr>Wirkungsvoller, fester, ruhiger, voller, beständiger, sicherer Griff</vt:lpstr>
      <vt:lpstr>  Die Verteidigungsübungen gliedern sich in: The defence exercises are divided in:</vt:lpstr>
      <vt:lpstr> Alle Verteidigungsübungen (defending exercises) bestehen aus:</vt:lpstr>
      <vt:lpstr>Eröffnung (opening)</vt:lpstr>
      <vt:lpstr>Eröffnung - Ansatzgriff</vt:lpstr>
      <vt:lpstr>Eröffnung/Ansatzgriff</vt:lpstr>
      <vt:lpstr>Eröffnung/Ansatzgriff </vt:lpstr>
      <vt:lpstr>Belastung (pressure phase)</vt:lpstr>
      <vt:lpstr>Stockbelastungstest</vt:lpstr>
      <vt:lpstr>Übergangsphase (Transition phase)</vt:lpstr>
      <vt:lpstr>Übergangsphase/Transition phase</vt:lpstr>
      <vt:lpstr>Ablassen (directly, clear)</vt:lpstr>
      <vt:lpstr>Pflichtentwertungen mandatory deduction</vt:lpstr>
      <vt:lpstr>Bewachung (guarding phase)</vt:lpstr>
      <vt:lpstr>Bewachung nach PO</vt:lpstr>
      <vt:lpstr>Présentation PowerPoint</vt:lpstr>
      <vt:lpstr>Présentation PowerPoint</vt:lpstr>
      <vt:lpstr>IGP Abteilung C Allgemeine Bestimmungen</vt:lpstr>
      <vt:lpstr>IGP Phase C General Regulations</vt:lpstr>
      <vt:lpstr>Présentation PowerPoint</vt:lpstr>
      <vt:lpstr>IGP Abteilung C Allgemeine Bestimmungen   (Verstecke)</vt:lpstr>
      <vt:lpstr>Revierschema</vt:lpstr>
      <vt:lpstr>Markierungen</vt:lpstr>
      <vt:lpstr>Field Markings</vt:lpstr>
      <vt:lpstr>Présentation PowerPoint</vt:lpstr>
      <vt:lpstr>IGP Abt. C Disqualifikationsgründe</vt:lpstr>
      <vt:lpstr>Disqualification</vt:lpstr>
      <vt:lpstr>Disqualifikationsfolgen</vt:lpstr>
      <vt:lpstr>Disqualification</vt:lpstr>
      <vt:lpstr>IGP Abt. C Abbruchsgründe</vt:lpstr>
      <vt:lpstr>Termination</vt:lpstr>
      <vt:lpstr>Abbruchsfolgen</vt:lpstr>
      <vt:lpstr>Termination</vt:lpstr>
      <vt:lpstr>Anmeldung in Abt. C</vt:lpstr>
      <vt:lpstr>Check in</vt:lpstr>
      <vt:lpstr>Présentation PowerPoint</vt:lpstr>
      <vt:lpstr>Présentation PowerPoint</vt:lpstr>
      <vt:lpstr>IGP Abteilung C Revieren nach dem Helfer</vt:lpstr>
      <vt:lpstr>Search for the helper</vt:lpstr>
      <vt:lpstr>Présentation PowerPoint</vt:lpstr>
      <vt:lpstr>Revieren</vt:lpstr>
      <vt:lpstr>Search for the helper</vt:lpstr>
      <vt:lpstr>Revieren </vt:lpstr>
      <vt:lpstr>Revieren/Streife</vt:lpstr>
      <vt:lpstr>Lenken und Leiten</vt:lpstr>
      <vt:lpstr>Revieren: schnell, direktes Anlaufen </vt:lpstr>
      <vt:lpstr>Aufmerksames Umlaufen</vt:lpstr>
      <vt:lpstr>Enges Umlaufen</vt:lpstr>
      <vt:lpstr>Présentation PowerPoint</vt:lpstr>
      <vt:lpstr>Revieren</vt:lpstr>
      <vt:lpstr>IGP Abteilung C Stellen und Verbellen (10 + 5)</vt:lpstr>
      <vt:lpstr>IGP Abteilung C Stellen und Verbellen</vt:lpstr>
      <vt:lpstr>Hold and Bark  Helper Behaviour</vt:lpstr>
      <vt:lpstr>IGP Abteilung C Stellen und Verbellen</vt:lpstr>
      <vt:lpstr>Hold and Bark </vt:lpstr>
      <vt:lpstr>IGP Abteilung C Stellen und Verbellen</vt:lpstr>
      <vt:lpstr>Hold and Bark</vt:lpstr>
      <vt:lpstr>IGP Abteilung C Stellen und Verbellen</vt:lpstr>
      <vt:lpstr>Hold and Bark</vt:lpstr>
      <vt:lpstr>Présentation PowerPoint</vt:lpstr>
      <vt:lpstr>Dichtes, drangvolles Stellen energisches, anhaltendes Verbellen</vt:lpstr>
      <vt:lpstr>Stellen und Verbellen</vt:lpstr>
      <vt:lpstr>Stellen und Verbellen</vt:lpstr>
      <vt:lpstr>Verteidigungsübungen</vt:lpstr>
      <vt:lpstr>Defence exercises Helper behaviour</vt:lpstr>
      <vt:lpstr>Verhinderung eines Fluchtversuches</vt:lpstr>
      <vt:lpstr>  “Prevention of an attempted escape of the helper” </vt:lpstr>
      <vt:lpstr>Présentation PowerPoint</vt:lpstr>
      <vt:lpstr>Helferverhalten auf Prüfungen</vt:lpstr>
      <vt:lpstr>Helper behaviour Escape</vt:lpstr>
      <vt:lpstr>Flucht</vt:lpstr>
      <vt:lpstr>Pflichtentwertung/Mandatory Deduction</vt:lpstr>
      <vt:lpstr>Abwehr eines Angriffes/ Defense of an attack </vt:lpstr>
      <vt:lpstr>Abwehr</vt:lpstr>
      <vt:lpstr>Beenden der Übung Abwehr</vt:lpstr>
      <vt:lpstr>End of the Exercise </vt:lpstr>
      <vt:lpstr>Rückentransport/Back Transport</vt:lpstr>
      <vt:lpstr>Änderung Rückentransport IGP 2</vt:lpstr>
      <vt:lpstr>Modification Back Transport IGP 2</vt:lpstr>
      <vt:lpstr>Rückentransport</vt:lpstr>
      <vt:lpstr>Pflichtentwertung Rückentransport</vt:lpstr>
      <vt:lpstr>Überfall aus dem Rückentransport</vt:lpstr>
      <vt:lpstr>Attack out of the Back Transport</vt:lpstr>
      <vt:lpstr>PO Text Überfall aus dem RT</vt:lpstr>
      <vt:lpstr>Überfall auf den Hund aus dem Rückentransport IGP 3</vt:lpstr>
      <vt:lpstr>Überfall auf den Hund aus dem Rückentransport  (IGP 3)</vt:lpstr>
      <vt:lpstr>Angriff auf den Hund aus der Bewegung</vt:lpstr>
      <vt:lpstr>Attack on the dog out of motion</vt:lpstr>
      <vt:lpstr>IGP 1 Angriff a.d.B. PO Text</vt:lpstr>
      <vt:lpstr>IGP 1 Teil 2 C</vt:lpstr>
      <vt:lpstr>IGP 1 Attack out of Motion PO text</vt:lpstr>
      <vt:lpstr>IGP 1 Part 2 </vt:lpstr>
      <vt:lpstr>Angriff a.d.B. IGP 2/IGP 3</vt:lpstr>
      <vt:lpstr>Attack out of Motion IGP 2/IGP 3</vt:lpstr>
      <vt:lpstr>Fehlerhaft beim Angriff aus der Bewegung</vt:lpstr>
      <vt:lpstr>Angriff aus der Bewegung</vt:lpstr>
      <vt:lpstr>Angriff aus der Bewegung</vt:lpstr>
      <vt:lpstr>Abwehr eines Angriffes und Beenden IPG 2 und 3</vt:lpstr>
      <vt:lpstr>Defence of an Attack with completion IGP 2 und 3 </vt:lpstr>
      <vt:lpstr>Abwehr eines Angriffs</vt:lpstr>
      <vt:lpstr>Abwehr eines Angriffs</vt:lpstr>
      <vt:lpstr>TSB =Triebveranlagung, Selbstsicherheit, Belastbarkeit</vt:lpstr>
      <vt:lpstr>TSB Evaluation Phase “C” (valid for all trial levels)</vt:lpstr>
      <vt:lpstr>TSB Evaluation Phase C</vt:lpstr>
      <vt:lpstr>Zusatzprüfungen: IGP-ZTP</vt:lpstr>
      <vt:lpstr>Additional examinations:  IGP-ZTP </vt:lpstr>
      <vt:lpstr>IGP-V </vt:lpstr>
      <vt:lpstr>IGP-V</vt:lpstr>
      <vt:lpstr>IGP - V</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FCI Richtertagung 2018</dc:title>
  <dc:creator>Diegel</dc:creator>
  <cp:lastModifiedBy>Catherine</cp:lastModifiedBy>
  <cp:revision>318</cp:revision>
  <dcterms:created xsi:type="dcterms:W3CDTF">2018-01-11T10:32:19Z</dcterms:created>
  <dcterms:modified xsi:type="dcterms:W3CDTF">2018-01-26T13:45:58Z</dcterms:modified>
</cp:coreProperties>
</file>